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5"/>
  </p:sldMasterIdLst>
  <p:notesMasterIdLst>
    <p:notesMasterId r:id="rId52"/>
  </p:notesMasterIdLst>
  <p:sldIdLst>
    <p:sldId id="478" r:id="rId6"/>
    <p:sldId id="525" r:id="rId7"/>
    <p:sldId id="533" r:id="rId8"/>
    <p:sldId id="532" r:id="rId9"/>
    <p:sldId id="534" r:id="rId10"/>
    <p:sldId id="516" r:id="rId11"/>
    <p:sldId id="396" r:id="rId12"/>
    <p:sldId id="535" r:id="rId13"/>
    <p:sldId id="427" r:id="rId14"/>
    <p:sldId id="536" r:id="rId15"/>
    <p:sldId id="472" r:id="rId16"/>
    <p:sldId id="473" r:id="rId17"/>
    <p:sldId id="474" r:id="rId18"/>
    <p:sldId id="537" r:id="rId19"/>
    <p:sldId id="430" r:id="rId20"/>
    <p:sldId id="431" r:id="rId21"/>
    <p:sldId id="538" r:id="rId22"/>
    <p:sldId id="507" r:id="rId23"/>
    <p:sldId id="511" r:id="rId24"/>
    <p:sldId id="504" r:id="rId25"/>
    <p:sldId id="462" r:id="rId26"/>
    <p:sldId id="495" r:id="rId27"/>
    <p:sldId id="490" r:id="rId28"/>
    <p:sldId id="438" r:id="rId29"/>
    <p:sldId id="503" r:id="rId30"/>
    <p:sldId id="436" r:id="rId31"/>
    <p:sldId id="539" r:id="rId32"/>
    <p:sldId id="529" r:id="rId33"/>
    <p:sldId id="528" r:id="rId34"/>
    <p:sldId id="530" r:id="rId35"/>
    <p:sldId id="465" r:id="rId36"/>
    <p:sldId id="540" r:id="rId37"/>
    <p:sldId id="428" r:id="rId38"/>
    <p:sldId id="477" r:id="rId39"/>
    <p:sldId id="499" r:id="rId40"/>
    <p:sldId id="500" r:id="rId41"/>
    <p:sldId id="501" r:id="rId42"/>
    <p:sldId id="518" r:id="rId43"/>
    <p:sldId id="519" r:id="rId44"/>
    <p:sldId id="541" r:id="rId45"/>
    <p:sldId id="488" r:id="rId46"/>
    <p:sldId id="489" r:id="rId47"/>
    <p:sldId id="440" r:id="rId48"/>
    <p:sldId id="543" r:id="rId49"/>
    <p:sldId id="544" r:id="rId50"/>
    <p:sldId id="366"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c7df8cdb7077ab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72C4"/>
    <a:srgbClr val="8FAADC"/>
    <a:srgbClr val="000000"/>
    <a:srgbClr val="548235"/>
    <a:srgbClr val="663300"/>
    <a:srgbClr val="CCECFF"/>
    <a:srgbClr val="E2F0D9"/>
    <a:srgbClr val="FBE5D6"/>
    <a:srgbClr val="843C0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2" autoAdjust="0"/>
    <p:restoredTop sz="59929" autoAdjust="0"/>
  </p:normalViewPr>
  <p:slideViewPr>
    <p:cSldViewPr snapToGrid="0">
      <p:cViewPr varScale="1">
        <p:scale>
          <a:sx n="55" d="100"/>
          <a:sy n="55" d="100"/>
        </p:scale>
        <p:origin x="672" y="36"/>
      </p:cViewPr>
      <p:guideLst/>
    </p:cSldViewPr>
  </p:slideViewPr>
  <p:notesTextViewPr>
    <p:cViewPr>
      <p:scale>
        <a:sx n="1" d="1"/>
        <a:sy n="1" d="1"/>
      </p:scale>
      <p:origin x="0" y="0"/>
    </p:cViewPr>
  </p:notesTextViewPr>
  <p:sorterViewPr>
    <p:cViewPr>
      <p:scale>
        <a:sx n="34" d="100"/>
        <a:sy n="34" d="100"/>
      </p:scale>
      <p:origin x="0" y="-814"/>
    </p:cViewPr>
  </p:sorterViewPr>
  <p:notesViewPr>
    <p:cSldViewPr snapToGrid="0">
      <p:cViewPr varScale="1">
        <p:scale>
          <a:sx n="74" d="100"/>
          <a:sy n="74" d="100"/>
        </p:scale>
        <p:origin x="2928"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712579-1E06-4FFD-BF0C-329625384EAC}" type="datetimeFigureOut">
              <a:rPr lang="en-US" smtClean="0"/>
              <a:t>5/30/2020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C131AC-B797-4834-96D4-E10A9C677FD8}" type="slidenum">
              <a:rPr lang="en-US" smtClean="0"/>
              <a:t>‹#›</a:t>
            </a:fld>
            <a:endParaRPr lang="en-US"/>
          </a:p>
        </p:txBody>
      </p:sp>
    </p:spTree>
    <p:extLst>
      <p:ext uri="{BB962C8B-B14F-4D97-AF65-F5344CB8AC3E}">
        <p14:creationId xmlns:p14="http://schemas.microsoft.com/office/powerpoint/2010/main" val="15015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howfliesthea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a:t>The main objectives of </a:t>
            </a:r>
            <a:r>
              <a:rPr lang="en-US" sz="1200" i="1"/>
              <a:t>Configuration aerodynamics </a:t>
            </a:r>
            <a:r>
              <a:rPr lang="en-US" sz="1200"/>
              <a:t>are the shaping of the aircraft and computation of aero forces and moments. Until recent decades, classical and empirical methods were successfully applied to design, build, and fly. Today, we have a tendency to proceed directly to computational fluid dynamics. Although CFD provides superior detail, it often suffers much-reduced computational efficiency, far-greater user-setup time, copious global-warming emissions from banks of servers, and potentially-lesser understanding of its results if classical principles are forgotten. This presentation reviews, renews, and applies key principles of longitudinal configuration aerodynamics.</a:t>
            </a:r>
          </a:p>
          <a:p>
            <a:pPr algn="just"/>
            <a:endParaRPr lang="en-US"/>
          </a:p>
        </p:txBody>
      </p:sp>
      <p:sp>
        <p:nvSpPr>
          <p:cNvPr id="4" name="Slide Number Placeholder 3"/>
          <p:cNvSpPr>
            <a:spLocks noGrp="1"/>
          </p:cNvSpPr>
          <p:nvPr>
            <p:ph type="sldNum" sz="quarter" idx="10"/>
          </p:nvPr>
        </p:nvSpPr>
        <p:spPr/>
        <p:txBody>
          <a:bodyPr/>
          <a:lstStyle/>
          <a:p>
            <a:fld id="{26AF8901-1B8A-49EC-AA12-DE8B53E60992}" type="slidenum">
              <a:rPr lang="en-US" smtClean="0"/>
              <a:pPr/>
              <a:t>1</a:t>
            </a:fld>
            <a:endParaRPr lang="en-US"/>
          </a:p>
        </p:txBody>
      </p:sp>
    </p:spTree>
    <p:extLst>
      <p:ext uri="{BB962C8B-B14F-4D97-AF65-F5344CB8AC3E}">
        <p14:creationId xmlns:p14="http://schemas.microsoft.com/office/powerpoint/2010/main" val="199149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10</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433733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1"/>
            <a:ext cx="4206240" cy="4183697"/>
          </a:xfrm>
        </p:spPr>
        <p:txBody>
          <a:bodyPr/>
          <a:lstStyle/>
          <a:p>
            <a:pPr algn="just"/>
            <a:r>
              <a:rPr lang="en-US" sz="1100" i="0"/>
              <a:t>German aerodynamicist </a:t>
            </a:r>
            <a:r>
              <a:rPr lang="en-US" sz="1100" i="1"/>
              <a:t>Heinrich Helmbold </a:t>
            </a:r>
            <a:r>
              <a:rPr lang="en-US" sz="1100"/>
              <a:t>improved upon Prandtl’s wing analysis ● by applying a lifting-surface model. ● In the NACA low-speed test data seen here for a wide range of </a:t>
            </a:r>
            <a:r>
              <a:rPr lang="en-US" sz="1100" err="1"/>
              <a:t>unswept</a:t>
            </a:r>
            <a:r>
              <a:rPr lang="en-US" sz="1100"/>
              <a:t> wings, Helmbold’s model comes closer to the test data. In addition, Helmbold’s method falls into agreement with test data and R.T. Jones’ prediction at very low-aspect-ratio.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11</a:t>
            </a:fld>
            <a:endParaRPr lang="en-US"/>
          </a:p>
        </p:txBody>
      </p:sp>
    </p:spTree>
    <p:extLst>
      <p:ext uri="{BB962C8B-B14F-4D97-AF65-F5344CB8AC3E}">
        <p14:creationId xmlns:p14="http://schemas.microsoft.com/office/powerpoint/2010/main" val="307508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1"/>
            <a:ext cx="4206241" cy="4183697"/>
          </a:xfrm>
        </p:spPr>
        <p:txBody>
          <a:bodyPr/>
          <a:lstStyle/>
          <a:p>
            <a:pPr algn="just"/>
            <a:r>
              <a:rPr lang="en-US" sz="1100"/>
              <a:t>Frederick </a:t>
            </a:r>
            <a:r>
              <a:rPr lang="en-US" sz="1100" err="1"/>
              <a:t>Diederich</a:t>
            </a:r>
            <a:r>
              <a:rPr lang="en-US" sz="1100"/>
              <a:t>, an American aerodynamicist at NACA, extended Helmbold’s low-speed lift-slope formula to include mid-chord sweep. </a:t>
            </a:r>
            <a:r>
              <a:rPr lang="en-US" sz="1100" err="1"/>
              <a:t>Diederich</a:t>
            </a:r>
            <a:r>
              <a:rPr lang="en-US" sz="1100"/>
              <a:t> introduced a “normalized lift slope” and “equivalent aspect ratio” (F) with which low-speed lift-slope data for a wide range of wing shapes collapses to a single broad-brush curve which we call the </a:t>
            </a:r>
            <a:r>
              <a:rPr lang="en-US" sz="1100" i="1"/>
              <a:t>Helmbold-</a:t>
            </a:r>
            <a:r>
              <a:rPr lang="en-US" sz="1100" i="1" err="1"/>
              <a:t>Diederich</a:t>
            </a:r>
            <a:r>
              <a:rPr lang="en-US" sz="1100" i="1"/>
              <a:t> Condensation.</a:t>
            </a:r>
            <a:r>
              <a:rPr lang="en-US" sz="1100"/>
              <a:t> </a:t>
            </a:r>
            <a:r>
              <a:rPr lang="en-US" sz="1100" err="1"/>
              <a:t>Diederich’s</a:t>
            </a:r>
            <a:r>
              <a:rPr lang="en-US" sz="1100"/>
              <a:t> formula reduces to Helmbold’s when sweep is zero.</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12</a:t>
            </a:fld>
            <a:endParaRPr lang="en-US"/>
          </a:p>
        </p:txBody>
      </p:sp>
    </p:spTree>
    <p:extLst>
      <p:ext uri="{BB962C8B-B14F-4D97-AF65-F5344CB8AC3E}">
        <p14:creationId xmlns:p14="http://schemas.microsoft.com/office/powerpoint/2010/main" val="44983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1"/>
            <a:ext cx="4206241" cy="4183697"/>
          </a:xfrm>
        </p:spPr>
        <p:txBody>
          <a:bodyPr/>
          <a:lstStyle/>
          <a:p>
            <a:pPr algn="just"/>
            <a:r>
              <a:rPr lang="en-US" sz="1100"/>
              <a:t>An extension of wing lift slope characterization, now accounting for sweep and subsonic transonic effects, was provided by NACA aerodynamicist Edward </a:t>
            </a:r>
            <a:r>
              <a:rPr lang="en-US" sz="1100" err="1"/>
              <a:t>Polhamus</a:t>
            </a:r>
            <a:r>
              <a:rPr lang="en-US" sz="1100"/>
              <a:t>. Here, lift slope at an </a:t>
            </a:r>
            <a:r>
              <a:rPr lang="en-US" sz="1100" i="1"/>
              <a:t>equivalent aspect ratio</a:t>
            </a:r>
            <a:r>
              <a:rPr lang="en-US" sz="1100"/>
              <a:t> (E) is normalized to the Munk-Jones low-aspect-ratio reference. This </a:t>
            </a:r>
            <a:r>
              <a:rPr lang="en-US" sz="1100" i="1"/>
              <a:t>Helmbold-</a:t>
            </a:r>
            <a:r>
              <a:rPr lang="en-US" sz="1100" i="1" err="1"/>
              <a:t>Polhamus</a:t>
            </a:r>
            <a:r>
              <a:rPr lang="en-US" sz="1100" i="1"/>
              <a:t> Condensation,</a:t>
            </a:r>
            <a:r>
              <a:rPr lang="en-US" sz="1100"/>
              <a:t> representing all the wings shown here, is consistent with R.T. Jones’ theory predicting no effect of Mach number on lift slope as aspect ratio approaches zero. ● Polhamus’ formula reduces to Helmbold’s at zero sweep and zero Mach number. ●</a:t>
            </a:r>
          </a:p>
          <a:p>
            <a:pPr algn="just"/>
            <a:endParaRPr lang="en-US" sz="1100"/>
          </a:p>
        </p:txBody>
      </p:sp>
      <p:sp>
        <p:nvSpPr>
          <p:cNvPr id="4" name="Slide Number Placeholder 3"/>
          <p:cNvSpPr>
            <a:spLocks noGrp="1"/>
          </p:cNvSpPr>
          <p:nvPr>
            <p:ph type="sldNum" sz="quarter" idx="10"/>
          </p:nvPr>
        </p:nvSpPr>
        <p:spPr/>
        <p:txBody>
          <a:bodyPr/>
          <a:lstStyle/>
          <a:p>
            <a:fld id="{2D7904B9-367F-4D8F-9843-1AF3FF03AFF2}" type="slidenum">
              <a:rPr lang="en-US" smtClean="0"/>
              <a:pPr/>
              <a:t>13</a:t>
            </a:fld>
            <a:endParaRPr lang="en-US"/>
          </a:p>
        </p:txBody>
      </p:sp>
    </p:spTree>
    <p:extLst>
      <p:ext uri="{BB962C8B-B14F-4D97-AF65-F5344CB8AC3E}">
        <p14:creationId xmlns:p14="http://schemas.microsoft.com/office/powerpoint/2010/main" val="293871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14</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45695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298458"/>
            <a:ext cx="4206240" cy="4183697"/>
          </a:xfrm>
        </p:spPr>
        <p:txBody>
          <a:bodyPr/>
          <a:lstStyle/>
          <a:p>
            <a:pPr algn="just"/>
            <a:r>
              <a:rPr lang="en-US" sz="1100"/>
              <a:t>The mercurial Max Munk, arguably Prandtl’s most gifted "theoretically-minded" protégé, authored numerous important technical papers on monoplanes, biplanes, and thin airfoils. He was deservedly proud of his papers, so much so that in WWI he ensured their "leakage" across the channel, before the authorities could stamp his work secret.</a:t>
            </a:r>
          </a:p>
          <a:p>
            <a:pPr algn="just"/>
            <a:endParaRPr lang="en-US" sz="1100"/>
          </a:p>
          <a:p>
            <a:pPr algn="just"/>
            <a:r>
              <a:rPr lang="en-US" sz="1100"/>
              <a:t>Munk’s work after WWI, now on behalf of the Allies, included studies of airships at incidence. ● Munk showed that an axisymmetric forebody’s pitching moment ● is proportional to its volume, ●● and its lift is proportional to the square of its base diameter (b). ● Given both the lift and pitching moment, we can expand upon Munk’s results to compute the forebody aerodynamic center position ● for conic, parabolic, and elliptical forebodies.</a:t>
            </a:r>
            <a:r>
              <a:rPr lang="en-US" sz="1000"/>
              <a:t>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15</a:t>
            </a:fld>
            <a:endParaRPr lang="en-US"/>
          </a:p>
        </p:txBody>
      </p:sp>
    </p:spTree>
    <p:extLst>
      <p:ext uri="{BB962C8B-B14F-4D97-AF65-F5344CB8AC3E}">
        <p14:creationId xmlns:p14="http://schemas.microsoft.com/office/powerpoint/2010/main" val="17327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1" y="4415161"/>
            <a:ext cx="4206240" cy="4183697"/>
          </a:xfrm>
        </p:spPr>
        <p:txBody>
          <a:bodyPr/>
          <a:lstStyle/>
          <a:p>
            <a:pPr algn="just"/>
            <a:r>
              <a:rPr lang="en-US" sz="1100"/>
              <a:t>Robert T. Jones, famed NACA aerodynamicist, was a student of Max Munk in the U.S. ● With no formal degree, Jones went on to publish many significant technical papers at NACA, with one on the lift and drag of low-aspect-ratio wings. ● After independently duplicating Munk’s finding that lift is proportional to the square of the span (b), ●● Jones went beyond his teacher on this topic by computing the drag, remarkably obtaining the same formula for induced drag as that obtained by Prandtl for higher aspect ratios, ● and by showing that Mach number has no effect on forebody lift or drag coefficients. ●  ●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16</a:t>
            </a:fld>
            <a:endParaRPr lang="en-US"/>
          </a:p>
        </p:txBody>
      </p:sp>
    </p:spTree>
    <p:extLst>
      <p:ext uri="{BB962C8B-B14F-4D97-AF65-F5344CB8AC3E}">
        <p14:creationId xmlns:p14="http://schemas.microsoft.com/office/powerpoint/2010/main" val="299227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17</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09991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73892"/>
            <a:ext cx="4206240" cy="3660458"/>
          </a:xfrm>
        </p:spPr>
        <p:txBody>
          <a:bodyPr/>
          <a:lstStyle/>
          <a:p>
            <a:pPr algn="just"/>
            <a:r>
              <a:rPr lang="en-US"/>
              <a:t>As a brief introduction to our empirical lifting line model, let’s first checkout the power and versatility of its key component, the horseshoe vortex. For this flight of white pelicans, does the lead bird enjoy a benefit of leading the formation, versus flying solo? </a:t>
            </a:r>
            <a:r>
              <a:rPr lang="en-US" sz="1200"/>
              <a:t>● </a:t>
            </a:r>
            <a:r>
              <a:rPr lang="en-US"/>
              <a:t>Let’s overlay a horseshoe vortex on the lead bird’s wingman, where we find that the wingman’s bound vortex </a:t>
            </a:r>
            <a:r>
              <a:rPr lang="en-US" sz="1200"/>
              <a:t>● </a:t>
            </a:r>
            <a:r>
              <a:rPr lang="en-US"/>
              <a:t>and closest trailing vortex </a:t>
            </a:r>
            <a:r>
              <a:rPr lang="en-US" sz="1200"/>
              <a:t>● </a:t>
            </a:r>
            <a:r>
              <a:rPr lang="en-US"/>
              <a:t>together generate upwash at the lead bird. </a:t>
            </a:r>
          </a:p>
          <a:p>
            <a:pPr algn="just"/>
            <a:r>
              <a:rPr lang="en-US"/>
              <a:t>...</a:t>
            </a:r>
          </a:p>
          <a:p>
            <a:pPr algn="just"/>
            <a:r>
              <a:rPr lang="en-US"/>
              <a:t>Group L/D is enhanced about 9% by flying in formation, any bird toward the front can feel a wingman coming up from behind.</a:t>
            </a:r>
          </a:p>
          <a:p>
            <a:pPr algn="just"/>
            <a:r>
              <a:rPr lang="en-US"/>
              <a:t>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18</a:t>
            </a:fld>
            <a:endParaRPr lang="en-US"/>
          </a:p>
        </p:txBody>
      </p:sp>
    </p:spTree>
    <p:extLst>
      <p:ext uri="{BB962C8B-B14F-4D97-AF65-F5344CB8AC3E}">
        <p14:creationId xmlns:p14="http://schemas.microsoft.com/office/powerpoint/2010/main" val="364959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200052" y="4553699"/>
            <a:ext cx="4900205" cy="4314972"/>
          </a:xfrm>
        </p:spPr>
        <p:txBody>
          <a:bodyPr/>
          <a:lstStyle/>
          <a:p>
            <a:pPr algn="just"/>
            <a:r>
              <a:rPr lang="en-US" sz="1200" kern="1200">
                <a:solidFill>
                  <a:schemeClr val="tx1"/>
                </a:solidFill>
                <a:effectLst/>
                <a:latin typeface="+mn-lt"/>
                <a:ea typeface="+mn-ea"/>
                <a:cs typeface="+mn-cs"/>
              </a:rPr>
              <a:t>The aeronautical world is much indebted to Albert Betz, arguably Ludwig Prandtl’s most practical and productive protégé. Betz brought forth in the first half of the 20</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century numerous advances in aerodynamic analysis of wings, propellers, and wind turbines, including his empirical discovery of the subsonic benefits of wing sweep.</a:t>
            </a:r>
          </a:p>
          <a:p>
            <a:pPr algn="just"/>
            <a:endParaRPr lang="en-US"/>
          </a:p>
          <a:p>
            <a:pPr algn="just"/>
            <a:r>
              <a:rPr lang="en-US"/>
              <a:t>Early in the 20</a:t>
            </a:r>
            <a:r>
              <a:rPr lang="en-US" baseline="30000"/>
              <a:t>th</a:t>
            </a:r>
            <a:r>
              <a:rPr lang="en-US"/>
              <a:t> century he discovered that ground effect can be modeled with a mirror image inverted “virtual aircraft” beneath the ground or water.</a:t>
            </a:r>
            <a:r>
              <a:rPr lang="en-US" sz="1200"/>
              <a:t> ●</a:t>
            </a:r>
            <a:r>
              <a:rPr lang="en-US"/>
              <a:t> Modeling both wings with equal but opposite horseshoe vortices, </a:t>
            </a:r>
            <a:r>
              <a:rPr lang="en-US" sz="1200"/>
              <a:t>●</a:t>
            </a:r>
            <a:r>
              <a:rPr lang="en-US"/>
              <a:t> we find that the image vortex induces not only upwash at both the wing </a:t>
            </a:r>
            <a:r>
              <a:rPr lang="en-US" sz="1200"/>
              <a:t>●</a:t>
            </a:r>
            <a:r>
              <a:rPr lang="en-US"/>
              <a:t> and tail,</a:t>
            </a:r>
            <a:r>
              <a:rPr lang="en-US" sz="1200"/>
              <a:t> ●</a:t>
            </a:r>
            <a:r>
              <a:rPr lang="en-US"/>
              <a:t> but also a negative </a:t>
            </a:r>
            <a:r>
              <a:rPr lang="en-US" err="1"/>
              <a:t>streamwash</a:t>
            </a:r>
            <a:r>
              <a:rPr lang="en-US"/>
              <a:t>,</a:t>
            </a:r>
            <a:r>
              <a:rPr lang="en-US" sz="1200"/>
              <a:t> ●</a:t>
            </a:r>
            <a:r>
              <a:rPr lang="en-US"/>
              <a:t> whereby groundspeed and airspeed differ when the aircraft generates lift during takeoff or landing.</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19</a:t>
            </a:fld>
            <a:endParaRPr lang="en-US"/>
          </a:p>
        </p:txBody>
      </p:sp>
    </p:spTree>
    <p:extLst>
      <p:ext uri="{BB962C8B-B14F-4D97-AF65-F5344CB8AC3E}">
        <p14:creationId xmlns:p14="http://schemas.microsoft.com/office/powerpoint/2010/main" val="371486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a:p>
            <a:pPr algn="just"/>
            <a:r>
              <a:rPr lang="en-US" sz="1000"/>
              <a:t>Along the way we’ll visit with well-known and visionary theorists, including Ludwig Prandtl, Albert Betz, Max Munk, and Robert T. Jones. ● Our first topic is airfoil parametric geometry. ● We’ll then empirically characterize airfoil transonic lift and drag. ● Next, we’ll show that Prandtl’s elliptical-wing lift and induced drag calculations, although pioneering, are both optimistic by several percent. ● We’ll show improvements and extensions of wing lift slope provided by Helmbold, </a:t>
            </a:r>
            <a:r>
              <a:rPr lang="en-US" sz="1000" err="1"/>
              <a:t>Diederich</a:t>
            </a:r>
            <a:r>
              <a:rPr lang="en-US" sz="1000"/>
              <a:t>, and </a:t>
            </a:r>
            <a:r>
              <a:rPr lang="en-US" sz="1000" err="1"/>
              <a:t>Polhamus</a:t>
            </a:r>
            <a:r>
              <a:rPr lang="en-US" sz="1000"/>
              <a:t>. ● Then we review and renew the discoveries of Munk and Jones on forebody aerodynamics, ● progressing from there to study wing-body aerodynamics with our empirical lifting line. ● Next we review sweep theory and data, ● introduce a new empirical characterization of airfoil leading-edge thrust, ● and describe our apparent-upwash method to evaluate drag due to lift. ● Finally, we’ll apply the methods to study the top-level aerodynamics of one or more new and unique configurations.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2</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410958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brown pelican, gliding in ground effect with its wingtips a few centimeters off the water, enjoys a significant reduction of drag relative to flight in free air.</a:t>
            </a:r>
          </a:p>
        </p:txBody>
      </p:sp>
      <p:sp>
        <p:nvSpPr>
          <p:cNvPr id="4" name="Slide Number Placeholder 3"/>
          <p:cNvSpPr>
            <a:spLocks noGrp="1"/>
          </p:cNvSpPr>
          <p:nvPr>
            <p:ph type="sldNum" sz="quarter" idx="10"/>
          </p:nvPr>
        </p:nvSpPr>
        <p:spPr/>
        <p:txBody>
          <a:bodyPr/>
          <a:lstStyle/>
          <a:p>
            <a:fld id="{2D7904B9-367F-4D8F-9843-1AF3FF03AFF2}" type="slidenum">
              <a:rPr lang="en-US" smtClean="0"/>
              <a:pPr/>
              <a:t>20</a:t>
            </a:fld>
            <a:endParaRPr lang="en-US"/>
          </a:p>
        </p:txBody>
      </p:sp>
    </p:spTree>
    <p:extLst>
      <p:ext uri="{BB962C8B-B14F-4D97-AF65-F5344CB8AC3E}">
        <p14:creationId xmlns:p14="http://schemas.microsoft.com/office/powerpoint/2010/main" val="2378814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45059" name="Notes Placeholder 2"/>
          <p:cNvSpPr>
            <a:spLocks noGrp="1"/>
          </p:cNvSpPr>
          <p:nvPr>
            <p:ph type="body" idx="1"/>
          </p:nvPr>
        </p:nvSpPr>
        <p:spPr>
          <a:xfrm>
            <a:off x="1402081" y="4304923"/>
            <a:ext cx="4206240" cy="4251492"/>
          </a:xfrm>
          <a:ln/>
        </p:spPr>
        <p:txBody>
          <a:bodyPr/>
          <a:lstStyle/>
          <a:p>
            <a:pPr algn="just">
              <a:defRPr/>
            </a:pPr>
            <a:r>
              <a:rPr lang="en-US" sz="1000"/>
              <a:t>Our empirical lifting line method aligns multiple horseshoe vortices on all lifting surfaces with the vortices anchored to the quarter-chord line. ● An equal number of downwash nodes are initially positioned at ¾-chord. ● If the flow is transonic, both lines are shifted aft, ● and then stretched apart ● by a factor obtained by applying the Helmbold-</a:t>
            </a:r>
            <a:r>
              <a:rPr lang="en-US" sz="1000" err="1"/>
              <a:t>Polhamus</a:t>
            </a:r>
            <a:r>
              <a:rPr lang="en-US" sz="1000"/>
              <a:t> Condensation twice, first at zero Mach number and second at flight Mach number. We solve a linear system of equations for the strengths of all vortices, ● each mutually affecting all others, subject to the boundary condition of flow parallel to the equivalent-flat-plate airfoil. ● </a:t>
            </a:r>
          </a:p>
          <a:p>
            <a:pPr algn="just">
              <a:defRPr/>
            </a:pPr>
            <a:r>
              <a:rPr lang="en-US" sz="1000"/>
              <a:t>...</a:t>
            </a:r>
          </a:p>
          <a:p>
            <a:pPr algn="just">
              <a:defRPr/>
            </a:pPr>
            <a:r>
              <a:rPr lang="en-US" sz="1000"/>
              <a:t>Local incidence is determined with two vector operations, the first a cross product of the chord and flight-velocity vectors to yield the magnitude of incidence, and the second a cross product with the local “unit dihedral” vector to determine the sign of the incidence. </a:t>
            </a:r>
          </a:p>
          <a:p>
            <a:pPr algn="just">
              <a:defRPr/>
            </a:pPr>
            <a:endParaRPr lang="en-US" sz="700"/>
          </a:p>
          <a:p>
            <a:pPr algn="just">
              <a:defRPr/>
            </a:pPr>
            <a:r>
              <a:rPr lang="en-US" sz="1000"/>
              <a:t> </a:t>
            </a:r>
          </a:p>
        </p:txBody>
      </p:sp>
      <p:sp>
        <p:nvSpPr>
          <p:cNvPr id="4" name="Slide Number Placeholder 3"/>
          <p:cNvSpPr>
            <a:spLocks noGrp="1"/>
          </p:cNvSpPr>
          <p:nvPr>
            <p:ph type="sldNum" sz="quarter" idx="5"/>
          </p:nvPr>
        </p:nvSpPr>
        <p:spPr/>
        <p:txBody>
          <a:bodyPr/>
          <a:lstStyle/>
          <a:p>
            <a:pPr>
              <a:defRPr/>
            </a:pPr>
            <a:fld id="{78A3BE29-9007-40DE-BD99-78373B76F7D6}" type="slidenum">
              <a:rPr lang="en-US" smtClean="0"/>
              <a:pPr>
                <a:defRPr/>
              </a:pPr>
              <a:t>21</a:t>
            </a:fld>
            <a:endParaRPr lang="en-US"/>
          </a:p>
        </p:txBody>
      </p:sp>
    </p:spTree>
    <p:extLst>
      <p:ext uri="{BB962C8B-B14F-4D97-AF65-F5344CB8AC3E}">
        <p14:creationId xmlns:p14="http://schemas.microsoft.com/office/powerpoint/2010/main" val="217584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717550" y="1162050"/>
            <a:ext cx="5575300" cy="3136900"/>
          </a:xfrm>
          <a:ln/>
        </p:spPr>
      </p:sp>
      <p:sp>
        <p:nvSpPr>
          <p:cNvPr id="70659" name="Notes Placeholder 2"/>
          <p:cNvSpPr>
            <a:spLocks noGrp="1"/>
          </p:cNvSpPr>
          <p:nvPr>
            <p:ph type="body" idx="1"/>
          </p:nvPr>
        </p:nvSpPr>
        <p:spPr>
          <a:xfrm>
            <a:off x="1402081" y="4372538"/>
            <a:ext cx="4206240" cy="42963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000"/>
              <a:t>This represents the first of several cases hoping to validate our </a:t>
            </a:r>
            <a:r>
              <a:rPr lang="en-US" sz="1000" i="1"/>
              <a:t>empirical lifting-line </a:t>
            </a:r>
            <a:r>
              <a:rPr lang="en-US" sz="1000" i="0"/>
              <a:t>method</a:t>
            </a:r>
            <a:r>
              <a:rPr lang="en-US" sz="1000"/>
              <a:t>. This wing-body model, tested at Mach 0.9 ● by NACA engineer Jack Runckel, had an axi-symmetric body and 4%-thick symmetric section. Pressures were measured on the exposed wing and on the portion of the body enclosing the submerged wing. ● For our lifting-line analysis, the forebody planform is slightly elevated above the wing to avoid trailing-vortex interference. ● Although the forebody planform is modeled as a low-aspect-ratio wing, ● the afterbody planform is not modeled because it is immersed in low-quality flow and wing downwash. ● Either small dome at upper right ● represents forebody lift which, combined with the calculated and measured wing lift, gives a nearly elliptical wing-body lift distribution. ● As a sanity check, the area under the curve at top center must be unity for any planar half wing. ● At lower right, the -4.5</a:t>
            </a:r>
            <a:r>
              <a:rPr lang="en-US" sz="1000" baseline="30000"/>
              <a:t>o</a:t>
            </a:r>
            <a:r>
              <a:rPr lang="en-US" sz="1000"/>
              <a:t> upwash at the wingtips cancels the 4.5</a:t>
            </a:r>
            <a:r>
              <a:rPr lang="en-US" sz="1000" baseline="30000"/>
              <a:t>o</a:t>
            </a:r>
            <a:r>
              <a:rPr lang="en-US" sz="1000"/>
              <a:t> angle of attack.</a:t>
            </a:r>
          </a:p>
          <a:p>
            <a:pPr algn="just"/>
            <a:r>
              <a:rPr lang="en-US" sz="1000"/>
              <a:t>.....</a:t>
            </a:r>
          </a:p>
          <a:p>
            <a:pPr algn="just"/>
            <a:endParaRPr lang="en-US" sz="1000"/>
          </a:p>
        </p:txBody>
      </p:sp>
      <p:sp>
        <p:nvSpPr>
          <p:cNvPr id="4" name="Slide Number Placeholder 3"/>
          <p:cNvSpPr>
            <a:spLocks noGrp="1"/>
          </p:cNvSpPr>
          <p:nvPr>
            <p:ph type="sldNum" sz="quarter" idx="5"/>
          </p:nvPr>
        </p:nvSpPr>
        <p:spPr/>
        <p:txBody>
          <a:bodyPr/>
          <a:lstStyle/>
          <a:p>
            <a:pPr>
              <a:defRPr/>
            </a:pPr>
            <a:fld id="{7BE08E54-890B-4257-80C9-978079CC136E}" type="slidenum">
              <a:rPr lang="en-US" smtClean="0"/>
              <a:pPr>
                <a:defRPr/>
              </a:pPr>
              <a:t>22</a:t>
            </a:fld>
            <a:endParaRPr lang="en-US"/>
          </a:p>
        </p:txBody>
      </p:sp>
    </p:spTree>
    <p:extLst>
      <p:ext uri="{BB962C8B-B14F-4D97-AF65-F5344CB8AC3E}">
        <p14:creationId xmlns:p14="http://schemas.microsoft.com/office/powerpoint/2010/main" val="3275649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57"/>
            <a:ext cx="4206240" cy="4183697"/>
          </a:xfrm>
        </p:spPr>
        <p:txBody>
          <a:bodyPr/>
          <a:lstStyle/>
          <a:p>
            <a:pPr algn="just"/>
            <a:r>
              <a:rPr lang="en-US"/>
              <a:t>We’ll next apply the method to the Saab Viggen (Thunderbolt) delta-canard fighter of the 1960’s. Notice for both the wing and canard the leading-edge droop which mitigates or eliminates thin-wing lift and drag “breaks” at about 4</a:t>
            </a:r>
            <a:r>
              <a:rPr lang="en-US" baseline="30000"/>
              <a:t>o</a:t>
            </a:r>
            <a:r>
              <a:rPr lang="en-US"/>
              <a:t> angle of attack.</a:t>
            </a:r>
          </a:p>
        </p:txBody>
      </p:sp>
      <p:sp>
        <p:nvSpPr>
          <p:cNvPr id="4" name="Slide Number Placeholder 3"/>
          <p:cNvSpPr>
            <a:spLocks noGrp="1"/>
          </p:cNvSpPr>
          <p:nvPr>
            <p:ph type="sldNum" sz="quarter" idx="10"/>
          </p:nvPr>
        </p:nvSpPr>
        <p:spPr/>
        <p:txBody>
          <a:bodyPr/>
          <a:lstStyle/>
          <a:p>
            <a:fld id="{26AF8901-1B8A-49EC-AA12-DE8B53E60992}" type="slidenum">
              <a:rPr lang="en-US" smtClean="0"/>
              <a:pPr/>
              <a:t>23</a:t>
            </a:fld>
            <a:endParaRPr lang="en-US"/>
          </a:p>
        </p:txBody>
      </p:sp>
    </p:spTree>
    <p:extLst>
      <p:ext uri="{BB962C8B-B14F-4D97-AF65-F5344CB8AC3E}">
        <p14:creationId xmlns:p14="http://schemas.microsoft.com/office/powerpoint/2010/main" val="121045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312721"/>
            <a:ext cx="4206241" cy="4183697"/>
          </a:xfrm>
        </p:spPr>
        <p:txBody>
          <a:bodyPr>
            <a:noAutofit/>
          </a:bodyPr>
          <a:lstStyle/>
          <a:p>
            <a:pPr algn="just"/>
            <a:r>
              <a:rPr lang="en-US" sz="1100"/>
              <a:t>Here we study the aerodynamic forces and moments on the Saab </a:t>
            </a:r>
            <a:r>
              <a:rPr lang="en-US" sz="1100" i="1"/>
              <a:t>Viggen</a:t>
            </a:r>
            <a:r>
              <a:rPr lang="en-US" sz="1100"/>
              <a:t> cruising at 0.90 Mach number. ● We will trim the aircraft in pitch with an assumed 10% static margin, ● noting that such margin will be reduced at low speed. With the two-position canard flap up for cruise, the canard has 1</a:t>
            </a:r>
            <a:r>
              <a:rPr lang="en-US" sz="1100" baseline="30000"/>
              <a:t>o</a:t>
            </a:r>
            <a:r>
              <a:rPr lang="en-US" sz="1100"/>
              <a:t> decalage ● for zero pitching moment about the vehicle c.g. ● Wing elevons are then used to control pitch, as was the case with the Viggen’s predecessor, the Saab </a:t>
            </a:r>
            <a:r>
              <a:rPr lang="en-US" sz="1100" i="1"/>
              <a:t>Draken</a:t>
            </a:r>
            <a:r>
              <a:rPr lang="en-US" sz="1100"/>
              <a:t>. ● At upper right are measured and calculated distributions of lift for the wing, canard, and forebody. ● And toward the right we find the canard to be working much harder than the wing. ● All of today’s Eurocanards fly with negative static margin, thus substantially reducing the load on the canard, with the canard now controlling pitch. Nevertheless, the Viggen was truly a configuration pioneer.</a:t>
            </a:r>
          </a:p>
          <a:p>
            <a:pPr algn="just"/>
            <a:r>
              <a:rPr lang="en-US" sz="1100"/>
              <a:t>.....</a:t>
            </a:r>
          </a:p>
          <a:p>
            <a:pPr algn="just"/>
            <a:r>
              <a:rPr lang="en-US" sz="1100"/>
              <a:t>In setting the decalage of a contemporary canard, such as that of the Saab </a:t>
            </a:r>
            <a:r>
              <a:rPr lang="en-US" sz="1100" i="1"/>
              <a:t>Gripen</a:t>
            </a:r>
            <a:r>
              <a:rPr lang="en-US" sz="1100"/>
              <a:t>, we encounter the question of how best to model the decalage of the “submerged canard” (local body). Although the body of course remains fixed as the exposed canard incidence is varied, the surface pressures on the exposed canard will “carry over” to a certain extent onto the body. This smoothes out the system lift distribution. </a:t>
            </a:r>
          </a:p>
          <a:p>
            <a:pPr algn="just"/>
            <a:endParaRPr lang="en-US" sz="1100"/>
          </a:p>
        </p:txBody>
      </p:sp>
      <p:sp>
        <p:nvSpPr>
          <p:cNvPr id="4" name="Slide Number Placeholder 3"/>
          <p:cNvSpPr>
            <a:spLocks noGrp="1"/>
          </p:cNvSpPr>
          <p:nvPr>
            <p:ph type="sldNum" sz="quarter" idx="10"/>
          </p:nvPr>
        </p:nvSpPr>
        <p:spPr/>
        <p:txBody>
          <a:bodyPr/>
          <a:lstStyle/>
          <a:p>
            <a:fld id="{2D7904B9-367F-4D8F-9843-1AF3FF03AFF2}" type="slidenum">
              <a:rPr lang="en-US" smtClean="0"/>
              <a:pPr/>
              <a:t>24</a:t>
            </a:fld>
            <a:endParaRPr lang="en-US"/>
          </a:p>
        </p:txBody>
      </p:sp>
    </p:spTree>
    <p:extLst>
      <p:ext uri="{BB962C8B-B14F-4D97-AF65-F5344CB8AC3E}">
        <p14:creationId xmlns:p14="http://schemas.microsoft.com/office/powerpoint/2010/main" val="3993565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7904B9-367F-4D8F-9843-1AF3FF03AFF2}" type="slidenum">
              <a:rPr lang="en-US" smtClean="0"/>
              <a:pPr/>
              <a:t>25</a:t>
            </a:fld>
            <a:endParaRPr lang="en-US"/>
          </a:p>
        </p:txBody>
      </p:sp>
    </p:spTree>
    <p:extLst>
      <p:ext uri="{BB962C8B-B14F-4D97-AF65-F5344CB8AC3E}">
        <p14:creationId xmlns:p14="http://schemas.microsoft.com/office/powerpoint/2010/main" val="1682166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1"/>
            <a:ext cx="4206240" cy="4183697"/>
          </a:xfrm>
        </p:spPr>
        <p:txBody>
          <a:bodyPr/>
          <a:lstStyle/>
          <a:p>
            <a:pPr algn="just"/>
            <a:r>
              <a:rPr lang="en-US"/>
              <a:t>Here our empirical lifting line model has been applied to study a wind-tunnel model of a transport aircraft cruising at Mach 0.78 and 3.5</a:t>
            </a:r>
            <a:r>
              <a:rPr lang="en-US" baseline="30000"/>
              <a:t>o</a:t>
            </a:r>
            <a:r>
              <a:rPr lang="en-US"/>
              <a:t> angle of attack. ● In the middle we see the centerline empirical shaping of the lifting line, as well as the empirical aft shift of both the lifting and downwash lines for transonic conditions. ● In the front view at lower left we define a projected distance (p) along the spar, as a fraction of the halfspan (h) which is measured in the plan view. ● For this aircraft equipped with winglets, (p/h) equals 1.1 at the winglet tip. ● At upper right we show good agreement between predicted and measured lift distributions. ● At lower right we discover the upwash, ● actually “normalwash” acting on the winglets, giving rise to local aerodynamic thrust, ● even though the winglets are uniformly toed out 4</a:t>
            </a:r>
            <a:r>
              <a:rPr lang="en-US" baseline="30000"/>
              <a:t>o</a:t>
            </a:r>
            <a:r>
              <a:rPr lang="en-US"/>
              <a:t>. When I presented these results to a local engineering chapter, one attendee sarcastically stated that he intended to power his home-built aircraft with winglet thrust. Shortly following our discussion next of wing sweep, we will show how we can determine the local upwash and local drag. </a:t>
            </a:r>
          </a:p>
          <a:p>
            <a:pPr algn="just"/>
            <a:endParaRPr lang="en-US"/>
          </a:p>
          <a:p>
            <a:pPr algn="just"/>
            <a:endParaRPr lang="en-US"/>
          </a:p>
        </p:txBody>
      </p:sp>
      <p:sp>
        <p:nvSpPr>
          <p:cNvPr id="4" name="Slide Number Placeholder 3"/>
          <p:cNvSpPr>
            <a:spLocks noGrp="1"/>
          </p:cNvSpPr>
          <p:nvPr>
            <p:ph type="sldNum" sz="quarter" idx="10"/>
          </p:nvPr>
        </p:nvSpPr>
        <p:spPr/>
        <p:txBody>
          <a:bodyPr/>
          <a:lstStyle/>
          <a:p>
            <a:fld id="{2D7904B9-367F-4D8F-9843-1AF3FF03AFF2}" type="slidenum">
              <a:rPr lang="en-US" smtClean="0"/>
              <a:pPr/>
              <a:t>26</a:t>
            </a:fld>
            <a:endParaRPr lang="en-US"/>
          </a:p>
        </p:txBody>
      </p:sp>
    </p:spTree>
    <p:extLst>
      <p:ext uri="{BB962C8B-B14F-4D97-AF65-F5344CB8AC3E}">
        <p14:creationId xmlns:p14="http://schemas.microsoft.com/office/powerpoint/2010/main" val="208574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27</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23893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372729"/>
            <a:ext cx="4206241" cy="4249593"/>
          </a:xfrm>
        </p:spPr>
        <p:txBody>
          <a:bodyPr/>
          <a:lstStyle/>
          <a:p>
            <a:pPr algn="just"/>
            <a:r>
              <a:rPr lang="en-US"/>
              <a:t>This sketch represents our own analysis of the well-known </a:t>
            </a:r>
            <a:r>
              <a:rPr lang="en-US" i="1"/>
              <a:t>swept-infinite</a:t>
            </a:r>
            <a:r>
              <a:rPr lang="en-US"/>
              <a:t> </a:t>
            </a:r>
            <a:r>
              <a:rPr lang="en-US" i="1"/>
              <a:t>wing,</a:t>
            </a:r>
            <a:r>
              <a:rPr lang="en-US"/>
              <a:t> where we translate to streamwise the “spar-normal” lift slope, lift coefficient, and pressure drag coefficient. These respectively are seen to apply the first, second, and third powers of the cosine of the sweep angle(</a:t>
            </a:r>
            <a:r>
              <a:rPr lang="en-US">
                <a:latin typeface="Symbol" panose="05050102010706020507" pitchFamily="18" charset="2"/>
              </a:rPr>
              <a:t>L</a:t>
            </a:r>
            <a:r>
              <a:rPr lang="en-US"/>
              <a:t>). ●●● For an airfoil at low speed, pressure drag can be ignored in comparison to friction drag. And for a given wetted area, wing sweep has little effect on friction. Thus at low speed sweep reduces lift, but it does not reduce the drag. At transonic conditions, however, pressure drag quickly becomes dominant, as confirmed with Albert Betz’ test data which we study next.</a:t>
            </a:r>
          </a:p>
          <a:p>
            <a:pPr algn="just"/>
            <a:endParaRPr lang="en-US"/>
          </a:p>
          <a:p>
            <a:pPr algn="just"/>
            <a:endParaRPr lang="en-US"/>
          </a:p>
          <a:p>
            <a:pPr algn="just"/>
            <a:endParaRPr lang="en-US"/>
          </a:p>
          <a:p>
            <a:pPr algn="just"/>
            <a:endParaRPr lang="en-US"/>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28</a:t>
            </a:fld>
            <a:endParaRPr lang="en-US"/>
          </a:p>
        </p:txBody>
      </p:sp>
    </p:spTree>
    <p:extLst>
      <p:ext uri="{BB962C8B-B14F-4D97-AF65-F5344CB8AC3E}">
        <p14:creationId xmlns:p14="http://schemas.microsoft.com/office/powerpoint/2010/main" val="963526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324680"/>
            <a:ext cx="4206240" cy="3982965"/>
          </a:xfrm>
        </p:spPr>
        <p:txBody>
          <a:bodyPr/>
          <a:lstStyle/>
          <a:p>
            <a:pPr algn="just"/>
            <a:r>
              <a:rPr lang="en-US"/>
              <a:t>On the eve of WWII, and following Adolf Busemann’s theoretical discovery of sweep benefits in supersonic flight, </a:t>
            </a:r>
            <a:r>
              <a:rPr lang="en-US" i="1"/>
              <a:t>Albert Betz </a:t>
            </a:r>
            <a:r>
              <a:rPr lang="en-US"/>
              <a:t>empirically discovered the benefits of sweep for </a:t>
            </a:r>
            <a:r>
              <a:rPr lang="en-US" i="1"/>
              <a:t>subsonic</a:t>
            </a:r>
            <a:r>
              <a:rPr lang="en-US"/>
              <a:t> flight. His historic wind-tunnel test data is shown in this slide. Betz tested straight and swept wings ● with the same aspect ratio and streamwise symmetric airfoil of 12% thickness ● at 0.8 Mach number. Zero-lift drag was reduced by 45% with sweep. ● To understand these test results we must isolate friction drag from pressure drag, and we do that next. ●</a:t>
            </a:r>
          </a:p>
          <a:p>
            <a:pPr algn="just"/>
            <a:endParaRPr lang="en-US"/>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29</a:t>
            </a:fld>
            <a:endParaRPr lang="en-US"/>
          </a:p>
        </p:txBody>
      </p:sp>
    </p:spTree>
    <p:extLst>
      <p:ext uri="{BB962C8B-B14F-4D97-AF65-F5344CB8AC3E}">
        <p14:creationId xmlns:p14="http://schemas.microsoft.com/office/powerpoint/2010/main" val="16569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3</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3807414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1" y="4338167"/>
            <a:ext cx="4206240" cy="3486150"/>
          </a:xfrm>
        </p:spPr>
        <p:txBody>
          <a:bodyPr/>
          <a:lstStyle/>
          <a:p>
            <a:pPr marL="0" marR="0" lvl="0" indent="0" algn="just" defTabSz="914350" rtl="0" eaLnBrk="1" fontAlgn="auto" latinLnBrk="0" hangingPunct="1">
              <a:lnSpc>
                <a:spcPct val="100000"/>
              </a:lnSpc>
              <a:spcBef>
                <a:spcPts val="0"/>
              </a:spcBef>
              <a:spcAft>
                <a:spcPts val="0"/>
              </a:spcAft>
              <a:buClrTx/>
              <a:buSzTx/>
              <a:buFontTx/>
              <a:buNone/>
              <a:tabLst/>
              <a:defRPr/>
            </a:pPr>
            <a:r>
              <a:rPr lang="en-US" sz="1100"/>
              <a:t>Here we re-visit data representing symmetric airfoil transonic drag rise at zero lift. The “floor” of the plot represents friction ● only weakly affected by thickness or Mach number. But pressure drag, typically insignificant at low speed, becomes dominant in transonic flow. ● For  Betz’ test conditions, streamwise we had 0.80 Mach and 12% thickness. ● Normal to the spar we had 0.66 Mach and 15% thickness. ● Constructing a table of the various drag constituents, ● and recalling the sweep-cosine-cubed factor on pressure drag, we can “post-predict” the reduction of zero-lift drag afforded by wing sweep. </a:t>
            </a:r>
          </a:p>
          <a:p>
            <a:pPr algn="just" defTabSz="914350">
              <a:defRPr/>
            </a:pPr>
            <a:r>
              <a:rPr lang="en-US" sz="1100"/>
              <a:t>..... </a:t>
            </a:r>
          </a:p>
          <a:p>
            <a:pPr algn="just"/>
            <a:r>
              <a:rPr lang="en-US" sz="1100"/>
              <a:t>As hinted earlier, a wing with a symmetric section of 12% thickness (t/c) at Mach 0.8 will likely suffer “transonic treachery.” Here we draw from our suggested notion of </a:t>
            </a:r>
            <a:r>
              <a:rPr lang="en-US" sz="1100" i="1"/>
              <a:t>apparent thickness</a:t>
            </a:r>
            <a:r>
              <a:rPr lang="en-US" sz="1100"/>
              <a:t> (twice the upper-half thickness, or more-precisely 2Z</a:t>
            </a:r>
            <a:r>
              <a:rPr lang="en-US" sz="1100" baseline="-25000"/>
              <a:t>max</a:t>
            </a:r>
            <a:r>
              <a:rPr lang="en-US" sz="1100"/>
              <a:t>) which, to be safe, should be perhaps 6% or less for the flight regime tested by Betz. Today’s transport aircraft use inverted camber near the </a:t>
            </a:r>
            <a:r>
              <a:rPr lang="en-US" sz="1100" err="1"/>
              <a:t>wingroot</a:t>
            </a:r>
            <a:r>
              <a:rPr lang="en-US" sz="1100"/>
              <a:t>, whereby the lower half of the airfoil can safely provide structural depth as the upper half of the airfoil gives the </a:t>
            </a:r>
            <a:r>
              <a:rPr lang="en-US" sz="1100" i="1"/>
              <a:t>appearance</a:t>
            </a:r>
            <a:r>
              <a:rPr lang="en-US" sz="1100"/>
              <a:t> of a thin section to the transonic flow.  </a:t>
            </a:r>
          </a:p>
        </p:txBody>
      </p:sp>
      <p:sp>
        <p:nvSpPr>
          <p:cNvPr id="4" name="Slide Number Placeholder 3"/>
          <p:cNvSpPr>
            <a:spLocks noGrp="1"/>
          </p:cNvSpPr>
          <p:nvPr>
            <p:ph type="sldNum" sz="quarter" idx="10"/>
          </p:nvPr>
        </p:nvSpPr>
        <p:spPr/>
        <p:txBody>
          <a:bodyPr/>
          <a:lstStyle/>
          <a:p>
            <a:fld id="{6F9895EB-9411-4F08-809E-E29BA2CF7D7F}" type="slidenum">
              <a:rPr lang="en-US" smtClean="0"/>
              <a:t>30</a:t>
            </a:fld>
            <a:endParaRPr lang="en-US"/>
          </a:p>
        </p:txBody>
      </p:sp>
    </p:spTree>
    <p:extLst>
      <p:ext uri="{BB962C8B-B14F-4D97-AF65-F5344CB8AC3E}">
        <p14:creationId xmlns:p14="http://schemas.microsoft.com/office/powerpoint/2010/main" val="3845725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1" y="4302601"/>
            <a:ext cx="4206239" cy="4429424"/>
          </a:xfrm>
        </p:spPr>
        <p:txBody>
          <a:bodyPr/>
          <a:lstStyle/>
          <a:p>
            <a:pPr algn="just"/>
            <a:r>
              <a:rPr lang="en-US" sz="1100"/>
              <a:t>Although Betz’ discovery of reduced drag with sweep occurred in 1940, the Germans did not directly apply it. The Me-262,● appearing in the last year of the war, incorporated sweep only to manage c.g. position. Both the Me-163 ● and Horten 229 ● applied sweep with twist only to trim the aircraft in pitch. The post-war Saab J-29 </a:t>
            </a:r>
            <a:r>
              <a:rPr lang="en-US" sz="1100" i="1"/>
              <a:t>Tunnan,</a:t>
            </a:r>
            <a:r>
              <a:rPr lang="en-US" sz="1100"/>
              <a:t> ● which did not incorporate wing twist,* was the first operational jet to directly apply sweep to reduce drag. But it was early in the war that the Swedes got a copy of Betz’ test report on sweep. ● When they shared it with the Allies, the response was “not interested.” The J-29, was also ahead of its time with the world's first application of area ruling. ● This no doubt led to the J-29 "barrel" nickname, and arguably served to discredit the popular phrase "It has to look good to fly good.“ </a:t>
            </a:r>
          </a:p>
          <a:p>
            <a:pPr algn="just"/>
            <a:endParaRPr lang="en-US" sz="1100"/>
          </a:p>
          <a:p>
            <a:pPr algn="just"/>
            <a:r>
              <a:rPr lang="en-US" sz="800"/>
              <a:t>* </a:t>
            </a:r>
            <a:r>
              <a:rPr lang="en-US" sz="800" i="1">
                <a:solidFill>
                  <a:schemeClr val="tx1">
                    <a:lumMod val="65000"/>
                    <a:lumOff val="35000"/>
                  </a:schemeClr>
                </a:solidFill>
              </a:rPr>
              <a:t> Sept 2013  e-mail from Lars Helmersson, Principal Engineer (Ret.) Saab Aeronautics </a:t>
            </a:r>
          </a:p>
          <a:p>
            <a:pPr algn="just"/>
            <a:endParaRPr lang="en-US" sz="1100"/>
          </a:p>
          <a:p>
            <a:pPr algn="just"/>
            <a:endParaRPr lang="en-US" sz="110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31</a:t>
            </a:fld>
            <a:endParaRPr lang="en-US"/>
          </a:p>
        </p:txBody>
      </p:sp>
    </p:spTree>
    <p:extLst>
      <p:ext uri="{BB962C8B-B14F-4D97-AF65-F5344CB8AC3E}">
        <p14:creationId xmlns:p14="http://schemas.microsoft.com/office/powerpoint/2010/main" val="2688873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32</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3733699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332967"/>
            <a:ext cx="4206240" cy="418369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a:t>As motivation for this part of our study, we first show that Prandtl’s prediction of drag due to lift falls about 10% below NACA and NASA test data ● for two elliptical wings. We postulate that a shortfall in leading edge thrust is partly to blame, as Prandtl had unknowingly assumed full leading-edge thrust in his pioneering analysis. ● Another contributor may be Prandtl’s decision to evaluate both lift and downwash at the quarter-chord lifting line, whereas follow-on researchers took more of a lifting-surface approach by evaluating downwash at three-quarter chord. Whatever the cause, we will now attempt to get closer to the test data by first introducing an empirical characterization of leading-edge thrust, and then introducing our apparent upwash method for drag due to lift.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33</a:t>
            </a:fld>
            <a:endParaRPr lang="en-US"/>
          </a:p>
        </p:txBody>
      </p:sp>
    </p:spTree>
    <p:extLst>
      <p:ext uri="{BB962C8B-B14F-4D97-AF65-F5344CB8AC3E}">
        <p14:creationId xmlns:p14="http://schemas.microsoft.com/office/powerpoint/2010/main" val="419866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27934EA-7442-4FE6-ACB4-4E864F00D618}" type="slidenum">
              <a:rPr lang="en-US" smtClean="0"/>
              <a:pPr/>
              <a:t>34</a:t>
            </a:fld>
            <a:endParaRPr lang="en-US"/>
          </a:p>
        </p:txBody>
      </p:sp>
      <p:sp>
        <p:nvSpPr>
          <p:cNvPr id="47107" name="Rectangle 3074"/>
          <p:cNvSpPr>
            <a:spLocks noGrp="1" noRot="1" noChangeAspect="1" noChangeArrowheads="1" noTextEdit="1"/>
          </p:cNvSpPr>
          <p:nvPr>
            <p:ph type="sldImg"/>
          </p:nvPr>
        </p:nvSpPr>
        <p:spPr>
          <a:xfrm>
            <a:off x="717550" y="1162050"/>
            <a:ext cx="5575300" cy="3136900"/>
          </a:xfrm>
          <a:ln/>
        </p:spPr>
      </p:sp>
      <p:sp>
        <p:nvSpPr>
          <p:cNvPr id="2" name="Notes Placeholder 1"/>
          <p:cNvSpPr>
            <a:spLocks noGrp="1"/>
          </p:cNvSpPr>
          <p:nvPr>
            <p:ph type="body" sz="quarter" idx="10"/>
          </p:nvPr>
        </p:nvSpPr>
        <p:spPr>
          <a:xfrm>
            <a:off x="1402080" y="4378970"/>
            <a:ext cx="4206240" cy="4149404"/>
          </a:xfrm>
        </p:spPr>
        <p:txBody>
          <a:bodyPr/>
          <a:lstStyle/>
          <a:p>
            <a:pPr marL="0" marR="0" lvl="0" indent="0" algn="just" defTabSz="914162"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Although Prandtl underestimated drag due to lift, his pioneering analysis brought us a first understanding of the advantages of high aspect ratio. The wandering albatross ● has for over 50-million years evolved and employed a high-aspect-ratio wing ● to substantially reduce drag due to lift as it undergoes a 3-g dynamic-soaring maneuver every 20-seconds, ●● including terrain following among the waves, often while half asleep. ●● Exploiting the lower 10-m of a 20-m wind boundary layer, the albatross employs intelligent maneuvering to progress in any net direction on shoulder-locked wings, although overall it circumnavigates Antarctica several times per year. ● </a:t>
            </a:r>
          </a:p>
          <a:p>
            <a:pPr marL="0" marR="0" lvl="0" indent="0" algn="just" defTabSz="914162"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just" defTabSz="914162" rtl="0" eaLnBrk="1" fontAlgn="auto" latinLnBrk="0" hangingPunct="1">
              <a:lnSpc>
                <a:spcPct val="100000"/>
              </a:lnSpc>
              <a:spcBef>
                <a:spcPts val="0"/>
              </a:spcBef>
              <a:spcAft>
                <a:spcPts val="0"/>
              </a:spcAft>
              <a:buClrTx/>
              <a:buSzTx/>
              <a:buFontTx/>
              <a:buNone/>
              <a:tabLst/>
              <a:defRPr/>
            </a:pPr>
            <a:r>
              <a:rPr lang="en-US" sz="1000">
                <a:latin typeface="Arial" charset="0"/>
              </a:rPr>
              <a:t>After 50-million years of gracing our blue planet, the albatross has just over the last century suddenly neared extinction due to floating plastic at sea, long-line fishing, and invasive species on the remote islands where it nests on the ground. For a concise explanation and real-time simulation of albatross dynamic soaring, visit   </a:t>
            </a:r>
            <a:r>
              <a:rPr lang="en-US" sz="1000">
                <a:latin typeface="Arial" charset="0"/>
                <a:hlinkClick r:id="rId3"/>
              </a:rPr>
              <a:t>www.HowFliesTheAlbatross.com</a:t>
            </a:r>
            <a:endParaRPr lang="en-US" sz="1000"/>
          </a:p>
        </p:txBody>
      </p:sp>
    </p:spTree>
    <p:extLst>
      <p:ext uri="{BB962C8B-B14F-4D97-AF65-F5344CB8AC3E}">
        <p14:creationId xmlns:p14="http://schemas.microsoft.com/office/powerpoint/2010/main" val="283235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10312" cy="3549650"/>
          </a:xfrm>
        </p:spPr>
      </p:sp>
      <p:sp>
        <p:nvSpPr>
          <p:cNvPr id="3" name="Notes Placeholder 2"/>
          <p:cNvSpPr>
            <a:spLocks noGrp="1"/>
          </p:cNvSpPr>
          <p:nvPr>
            <p:ph type="body" idx="1"/>
          </p:nvPr>
        </p:nvSpPr>
        <p:spPr>
          <a:xfrm>
            <a:off x="1208969" y="4267564"/>
            <a:ext cx="4821482" cy="4303348"/>
          </a:xfrm>
        </p:spPr>
        <p:txBody>
          <a:bodyPr>
            <a:noAutofit/>
          </a:bodyPr>
          <a:lstStyle/>
          <a:p>
            <a:pPr algn="just" defTabSz="932689">
              <a:defRPr/>
            </a:pPr>
            <a:r>
              <a:rPr lang="en-US" sz="1000"/>
              <a:t>To evaluate 2D drag due to lift, let’s first define a net incidence (</a:t>
            </a:r>
            <a:r>
              <a:rPr lang="en-US" sz="1000">
                <a:latin typeface="Symbol" panose="05050102010706020507" pitchFamily="18" charset="2"/>
              </a:rPr>
              <a:t>n</a:t>
            </a:r>
            <a:r>
              <a:rPr lang="en-US" sz="1000"/>
              <a:t>) ● as the sum of the angle of attack (</a:t>
            </a:r>
            <a:r>
              <a:rPr lang="en-US" sz="1000">
                <a:latin typeface="Symbol" panose="05050102010706020507" pitchFamily="18" charset="2"/>
              </a:rPr>
              <a:t>a</a:t>
            </a:r>
            <a:r>
              <a:rPr lang="en-US" sz="1000"/>
              <a:t>) and zero-lift-line inclination (</a:t>
            </a:r>
            <a:r>
              <a:rPr lang="en-US" sz="1000">
                <a:latin typeface="Symbol" panose="05050102010706020507" pitchFamily="18" charset="2"/>
              </a:rPr>
              <a:t>z</a:t>
            </a:r>
            <a:r>
              <a:rPr lang="en-US" sz="1000"/>
              <a:t>). Then at low speed, all airfoils will develop a chord-normal force coefficient (2</a:t>
            </a:r>
            <a:r>
              <a:rPr lang="en-US" sz="1000">
                <a:latin typeface="Symbol" panose="05050102010706020507" pitchFamily="18" charset="2"/>
              </a:rPr>
              <a:t>pn</a:t>
            </a:r>
            <a:r>
              <a:rPr lang="en-US" sz="1000"/>
              <a:t>).</a:t>
            </a:r>
          </a:p>
          <a:p>
            <a:pPr algn="just" defTabSz="932689">
              <a:defRPr/>
            </a:pPr>
            <a:r>
              <a:rPr lang="en-US" sz="1000"/>
              <a:t>  </a:t>
            </a:r>
          </a:p>
          <a:p>
            <a:pPr algn="just" defTabSz="932689">
              <a:defRPr/>
            </a:pPr>
            <a:r>
              <a:rPr lang="en-US" sz="1000"/>
              <a:t>A typical thick and lifting airfoil has a stagnation point below the chin, and </a:t>
            </a:r>
            <a:r>
              <a:rPr lang="en-US" sz="1000" err="1"/>
              <a:t>upflow</a:t>
            </a:r>
            <a:r>
              <a:rPr lang="en-US" sz="1000"/>
              <a:t> across the nose with a strong drop in pressure. Here, a “perfect” foil will develop the maximum available leading-edge thrust combining vectorially with the chord-normal force to develop a vertical pressure-integration force which, for the perfect foil, becomes the lift. ●</a:t>
            </a:r>
          </a:p>
          <a:p>
            <a:pPr algn="just" defTabSz="932689">
              <a:defRPr/>
            </a:pPr>
            <a:endParaRPr lang="en-US" sz="1000"/>
          </a:p>
          <a:p>
            <a:pPr algn="just" defTabSz="932689">
              <a:defRPr/>
            </a:pPr>
            <a:r>
              <a:rPr lang="en-US" sz="1000"/>
              <a:t>If, however, the airfoil is instead flat and ultra-thin, ● it has no frontal area with which to develop leading-edge thrust, whereby the pressure-integration vector stands normal to the chord. The corresponding coefficient of drag due to lift is approximated by the product of lift coefficient and net incidence. </a:t>
            </a:r>
          </a:p>
          <a:p>
            <a:pPr algn="just" defTabSz="932689">
              <a:defRPr/>
            </a:pPr>
            <a:endParaRPr lang="en-US" sz="1000"/>
          </a:p>
          <a:p>
            <a:pPr algn="just" defTabSz="932689">
              <a:defRPr/>
            </a:pPr>
            <a:r>
              <a:rPr lang="en-US" sz="1000"/>
              <a:t>For a “real” airfoil, situated between the two previous extremes, ● we can say that the actual drag due to lift is some fraction (</a:t>
            </a:r>
            <a:r>
              <a:rPr lang="en-US" sz="1000">
                <a:latin typeface="Symbol" panose="05050102010706020507" pitchFamily="18" charset="2"/>
              </a:rPr>
              <a:t>f</a:t>
            </a:r>
            <a:r>
              <a:rPr lang="en-US" sz="1000"/>
              <a:t>) of the flat-plate drag due to lift. The related arithmetic ● reveals that (</a:t>
            </a:r>
            <a:r>
              <a:rPr lang="en-US" sz="1000">
                <a:latin typeface="Symbol" panose="05050102010706020507" pitchFamily="18" charset="2"/>
              </a:rPr>
              <a:t>f</a:t>
            </a:r>
            <a:r>
              <a:rPr lang="en-US" sz="1000"/>
              <a:t>) will be constant to the extent that the airfoil drag polar can be fit with a parabola, as is often the case. ●   </a:t>
            </a:r>
          </a:p>
        </p:txBody>
      </p:sp>
      <p:sp>
        <p:nvSpPr>
          <p:cNvPr id="4" name="Slide Number Placeholder 3"/>
          <p:cNvSpPr>
            <a:spLocks noGrp="1"/>
          </p:cNvSpPr>
          <p:nvPr>
            <p:ph type="sldNum" sz="quarter" idx="10"/>
          </p:nvPr>
        </p:nvSpPr>
        <p:spPr/>
        <p:txBody>
          <a:bodyPr/>
          <a:lstStyle/>
          <a:p>
            <a:pPr>
              <a:defRPr/>
            </a:pPr>
            <a:fld id="{6F2DCD80-3E90-462E-9EC4-56C6420D8B7E}" type="slidenum">
              <a:rPr lang="en-US" smtClean="0"/>
              <a:pPr>
                <a:defRPr/>
              </a:pPr>
              <a:t>35</a:t>
            </a:fld>
            <a:endParaRPr lang="en-US"/>
          </a:p>
        </p:txBody>
      </p:sp>
    </p:spTree>
    <p:extLst>
      <p:ext uri="{BB962C8B-B14F-4D97-AF65-F5344CB8AC3E}">
        <p14:creationId xmlns:p14="http://schemas.microsoft.com/office/powerpoint/2010/main" val="4203750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1" y="4313398"/>
            <a:ext cx="4206240" cy="4252571"/>
          </a:xfrm>
        </p:spPr>
        <p:txBody>
          <a:bodyPr/>
          <a:lstStyle/>
          <a:p>
            <a:pPr algn="just"/>
            <a:r>
              <a:rPr lang="en-US" sz="1000"/>
              <a:t>Here we characterize NACA test data representing symmetric airfoil drag due to lift as a fraction (</a:t>
            </a:r>
            <a:r>
              <a:rPr lang="en-US" sz="1000">
                <a:latin typeface="Symbol" panose="05050102010706020507" pitchFamily="18" charset="2"/>
              </a:rPr>
              <a:t>f</a:t>
            </a:r>
            <a:r>
              <a:rPr lang="en-US" sz="1000"/>
              <a:t>) of the flat-plate reference, as thickness and Mach number vary. As expected only relatively-thick foils approach the ideal (</a:t>
            </a:r>
            <a:r>
              <a:rPr lang="en-US" sz="1000">
                <a:latin typeface="Symbol" panose="05050102010706020507" pitchFamily="18" charset="2"/>
              </a:rPr>
              <a:t>f</a:t>
            </a:r>
            <a:r>
              <a:rPr lang="en-US" sz="1000"/>
              <a:t>=0). Here we’ll take the opportunity to define the companion parameter (</a:t>
            </a:r>
            <a:r>
              <a:rPr lang="en-US" sz="1000">
                <a:latin typeface="Symbol" panose="05050102010706020507" pitchFamily="18" charset="2"/>
              </a:rPr>
              <a:t>l</a:t>
            </a:r>
            <a:r>
              <a:rPr lang="en-US" sz="1000"/>
              <a:t>=1-</a:t>
            </a:r>
            <a:r>
              <a:rPr lang="en-US" sz="1000">
                <a:latin typeface="Symbol" panose="05050102010706020507" pitchFamily="18" charset="2"/>
              </a:rPr>
              <a:t>f</a:t>
            </a:r>
            <a:r>
              <a:rPr lang="en-US" sz="1000"/>
              <a:t>) representing the attained fraction of maximum available leading-edge thrust.  </a:t>
            </a:r>
          </a:p>
          <a:p>
            <a:pPr algn="just"/>
            <a:r>
              <a:rPr lang="en-US" sz="1000"/>
              <a:t>....</a:t>
            </a:r>
          </a:p>
          <a:p>
            <a:pPr algn="just"/>
            <a:endParaRPr lang="en-US" sz="1000"/>
          </a:p>
          <a:p>
            <a:pPr algn="just"/>
            <a:r>
              <a:rPr lang="en-US" sz="1000"/>
              <a:t>Incidentally, NACA aerodynamicist R.T. Jones applied the term leading-edge thrust in his book “</a:t>
            </a:r>
            <a:r>
              <a:rPr lang="en-US" sz="1000" i="1"/>
              <a:t>Wing Theory</a:t>
            </a:r>
            <a:r>
              <a:rPr lang="en-US" sz="1000"/>
              <a:t>,” and such thrust is often parallel to  engine thrust.  </a:t>
            </a:r>
          </a:p>
        </p:txBody>
      </p:sp>
      <p:sp>
        <p:nvSpPr>
          <p:cNvPr id="4" name="Slide Number Placeholder 3"/>
          <p:cNvSpPr>
            <a:spLocks noGrp="1"/>
          </p:cNvSpPr>
          <p:nvPr>
            <p:ph type="sldNum" sz="quarter" idx="10"/>
          </p:nvPr>
        </p:nvSpPr>
        <p:spPr/>
        <p:txBody>
          <a:bodyPr/>
          <a:lstStyle/>
          <a:p>
            <a:fld id="{6F9895EB-9411-4F08-809E-E29BA2CF7D7F}" type="slidenum">
              <a:rPr lang="en-US" smtClean="0"/>
              <a:t>36</a:t>
            </a:fld>
            <a:endParaRPr lang="en-US"/>
          </a:p>
        </p:txBody>
      </p:sp>
    </p:spTree>
    <p:extLst>
      <p:ext uri="{BB962C8B-B14F-4D97-AF65-F5344CB8AC3E}">
        <p14:creationId xmlns:p14="http://schemas.microsoft.com/office/powerpoint/2010/main" val="313536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10312" cy="3549650"/>
          </a:xfrm>
        </p:spPr>
      </p:sp>
      <p:sp>
        <p:nvSpPr>
          <p:cNvPr id="3" name="Notes Placeholder 2"/>
          <p:cNvSpPr>
            <a:spLocks noGrp="1"/>
          </p:cNvSpPr>
          <p:nvPr>
            <p:ph type="body" idx="1"/>
          </p:nvPr>
        </p:nvSpPr>
        <p:spPr>
          <a:xfrm>
            <a:off x="1208970" y="4327666"/>
            <a:ext cx="4757984" cy="4013740"/>
          </a:xfrm>
        </p:spPr>
        <p:txBody>
          <a:bodyPr>
            <a:noAutofit/>
          </a:bodyPr>
          <a:lstStyle/>
          <a:p>
            <a:pPr algn="just" defTabSz="932689">
              <a:defRPr/>
            </a:pPr>
            <a:r>
              <a:rPr lang="en-US" sz="1100"/>
              <a:t>Here we expand upon the previous 2D analysis to include the effects of the local upwash angle (</a:t>
            </a:r>
            <a:r>
              <a:rPr lang="en-US" sz="1100">
                <a:latin typeface="Symbol" panose="05050102010706020507" pitchFamily="18" charset="2"/>
              </a:rPr>
              <a:t>u</a:t>
            </a:r>
            <a:r>
              <a:rPr lang="en-US" sz="1100"/>
              <a:t>) in 3D flow. Positive upwash will typically apply at forebodies, canards, nacelles, winglets, and raked wingtips. Everywhere else upwash will be negative. The diagram above enjoys considerable simplification by showing the case of positive upwash. </a:t>
            </a:r>
          </a:p>
          <a:p>
            <a:pPr algn="just" defTabSz="932689">
              <a:defRPr/>
            </a:pPr>
            <a:endParaRPr lang="en-US" sz="1100"/>
          </a:p>
          <a:p>
            <a:pPr algn="just" defTabSz="932689">
              <a:defRPr/>
            </a:pPr>
            <a:r>
              <a:rPr lang="en-US" sz="1100"/>
              <a:t>First and foremost, the lift is proportional to total incidence.● Given the total incidence, lift slope, and lift coefficient solved by our lifting line, we can deduce the apparent upwash angle (</a:t>
            </a:r>
            <a:r>
              <a:rPr lang="en-US" sz="1100">
                <a:latin typeface="Symbol" panose="05050102010706020507" pitchFamily="18" charset="2"/>
              </a:rPr>
              <a:t>u</a:t>
            </a:r>
            <a:r>
              <a:rPr lang="en-US" sz="1100"/>
              <a:t>). ● Next assuming positive upwash, the pressure-integrated force vector is lengthened, and to the extent that the airfoil is flat and thin, it leans back with increased drag. ● To the extent that the airfoil is thick, it will incrementally lean forward, reducing drag. ●</a:t>
            </a:r>
          </a:p>
          <a:p>
            <a:pPr algn="just" defTabSz="932689">
              <a:defRPr/>
            </a:pPr>
            <a:endParaRPr lang="en-US" sz="1100"/>
          </a:p>
          <a:p>
            <a:pPr algn="just" defTabSz="932689">
              <a:defRPr/>
            </a:pPr>
            <a:r>
              <a:rPr lang="en-US" sz="1100"/>
              <a:t>Throughout this discussion we have borrowed the force-leaning concept introduced by Prandtl. However, only if the airfoil enjoys full leading-edge thrust, an assumption made unknowingly by Prandtl, can the airfoil be credited with fully leaning forward. ● If upwash (</a:t>
            </a:r>
            <a:r>
              <a:rPr lang="en-US" sz="1100">
                <a:latin typeface="Symbol" panose="05050102010706020507" pitchFamily="18" charset="2"/>
              </a:rPr>
              <a:t>u</a:t>
            </a:r>
            <a:r>
              <a:rPr lang="en-US" sz="1100"/>
              <a:t>) is locally zero, the 3D drag due to lift reduces to the 2D basis derived earlier herein.</a:t>
            </a:r>
          </a:p>
          <a:p>
            <a:pPr algn="just" defTabSz="932689">
              <a:defRPr/>
            </a:pPr>
            <a:endParaRPr lang="en-US" sz="1100"/>
          </a:p>
        </p:txBody>
      </p:sp>
      <p:sp>
        <p:nvSpPr>
          <p:cNvPr id="4" name="Slide Number Placeholder 3"/>
          <p:cNvSpPr>
            <a:spLocks noGrp="1"/>
          </p:cNvSpPr>
          <p:nvPr>
            <p:ph type="sldNum" sz="quarter" idx="10"/>
          </p:nvPr>
        </p:nvSpPr>
        <p:spPr/>
        <p:txBody>
          <a:bodyPr/>
          <a:lstStyle/>
          <a:p>
            <a:pPr>
              <a:defRPr/>
            </a:pPr>
            <a:fld id="{6F2DCD80-3E90-462E-9EC4-56C6420D8B7E}" type="slidenum">
              <a:rPr lang="en-US" smtClean="0"/>
              <a:pPr>
                <a:defRPr/>
              </a:pPr>
              <a:t>37</a:t>
            </a:fld>
            <a:endParaRPr lang="en-US"/>
          </a:p>
        </p:txBody>
      </p:sp>
    </p:spTree>
    <p:extLst>
      <p:ext uri="{BB962C8B-B14F-4D97-AF65-F5344CB8AC3E}">
        <p14:creationId xmlns:p14="http://schemas.microsoft.com/office/powerpoint/2010/main" val="2420011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73892"/>
            <a:ext cx="4206240" cy="3660458"/>
          </a:xfrm>
        </p:spPr>
        <p:txBody>
          <a:bodyPr/>
          <a:lstStyle/>
          <a:p>
            <a:pPr algn="just"/>
            <a:r>
              <a:rPr lang="en-US"/>
              <a:t>The elliptical wing of the figure above constitutes our first test of our method, seen to exhibit a good match with test data. Note the shortfall in predicted drag with Prandtl’s formula, even after adding the NACA 0012 drag polar from Abbott &amp; Doenhoff. Here we recall that Prandtl’s method assumes full leading-edge thrust (</a:t>
            </a:r>
            <a:r>
              <a:rPr lang="en-US">
                <a:latin typeface="Symbol" panose="05050102010706020507" pitchFamily="18" charset="2"/>
              </a:rPr>
              <a:t>l</a:t>
            </a:r>
            <a:r>
              <a:rPr lang="en-US"/>
              <a:t>=1), a condition approached only by relatively-thick wings.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38</a:t>
            </a:fld>
            <a:endParaRPr lang="en-US"/>
          </a:p>
        </p:txBody>
      </p:sp>
    </p:spTree>
    <p:extLst>
      <p:ext uri="{BB962C8B-B14F-4D97-AF65-F5344CB8AC3E}">
        <p14:creationId xmlns:p14="http://schemas.microsoft.com/office/powerpoint/2010/main" val="1714343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73892"/>
            <a:ext cx="4206240" cy="3660458"/>
          </a:xfrm>
        </p:spPr>
        <p:txBody>
          <a:bodyPr/>
          <a:lstStyle/>
          <a:p>
            <a:r>
              <a:rPr lang="en-US"/>
              <a:t>Here the elliptical wing test article joins three others for a representative comparison of our predicted drag due to lift versus measured drag due to lift. We invite those interested to run all four cases with CFD to compare low-order and high-order computational method results.</a:t>
            </a:r>
          </a:p>
          <a:p>
            <a:endParaRPr lang="en-US"/>
          </a:p>
          <a:p>
            <a:r>
              <a:rPr lang="en-US"/>
              <a:t>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39</a:t>
            </a:fld>
            <a:endParaRPr lang="en-US"/>
          </a:p>
        </p:txBody>
      </p:sp>
    </p:spTree>
    <p:extLst>
      <p:ext uri="{BB962C8B-B14F-4D97-AF65-F5344CB8AC3E}">
        <p14:creationId xmlns:p14="http://schemas.microsoft.com/office/powerpoint/2010/main" val="365256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73894"/>
            <a:ext cx="4206240" cy="3660458"/>
          </a:xfrm>
        </p:spPr>
        <p:txBody>
          <a:bodyPr/>
          <a:lstStyle/>
          <a:p>
            <a:pPr algn="just"/>
            <a:r>
              <a:rPr lang="en-US"/>
              <a:t>The cubic spline is a powerful numerical tool and classic application of calculus, solving a linear system of equations to characterize and interpolate a smooth curve. While preserving continuity of first and second derivatives at each internal knot, we set at each independent end either a flat or finite slope, or a condition of either stiffness or flexibility. </a:t>
            </a:r>
            <a:r>
              <a:rPr lang="en-US" sz="1200"/>
              <a:t>●</a:t>
            </a:r>
            <a:endParaRPr lang="en-US"/>
          </a:p>
          <a:p>
            <a:pPr algn="just"/>
            <a:endParaRPr lang="en-US"/>
          </a:p>
          <a:p>
            <a:pPr algn="just"/>
            <a:r>
              <a:rPr lang="en-US"/>
              <a:t>The cubic spline can efficiently describe airfoil geometry with a parameter (u) ranging from zero to one, counter-clockwise from the upper trailing edge.</a:t>
            </a:r>
            <a:r>
              <a:rPr lang="en-US" sz="1200"/>
              <a:t> ●</a:t>
            </a:r>
            <a:r>
              <a:rPr lang="en-US"/>
              <a:t> Here, we first parameterize X(u) </a:t>
            </a:r>
            <a:r>
              <a:rPr lang="en-US" sz="1200"/>
              <a:t>● </a:t>
            </a:r>
            <a:r>
              <a:rPr lang="en-US"/>
              <a:t>and then fit a spline Z(u). The slopes in the middle and at each end </a:t>
            </a:r>
            <a:r>
              <a:rPr lang="en-US" sz="1200"/>
              <a:t>● </a:t>
            </a:r>
            <a:r>
              <a:rPr lang="en-US"/>
              <a:t>are related to the leading-edge radius and afterbody slopes.</a:t>
            </a:r>
            <a:r>
              <a:rPr lang="en-US" sz="1200"/>
              <a:t> ●</a:t>
            </a:r>
            <a:r>
              <a:rPr lang="en-US"/>
              <a:t> This allows us to powerfully describe a new or existing airfoil, in this case the FX66, with just two lower points and one upper point. </a:t>
            </a:r>
            <a:r>
              <a:rPr lang="en-US" sz="1200"/>
              <a:t>●</a:t>
            </a:r>
            <a:endParaRPr lang="en-US"/>
          </a:p>
          <a:p>
            <a:pPr algn="just"/>
            <a:r>
              <a:rPr lang="en-US"/>
              <a:t>....</a:t>
            </a:r>
          </a:p>
          <a:p>
            <a:pPr algn="just"/>
            <a:r>
              <a:rPr lang="en-US"/>
              <a:t>Those interested can explore what we might get by declaring only the leading-edge radius and upper/lower afterbody angles. </a:t>
            </a:r>
          </a:p>
        </p:txBody>
      </p:sp>
      <p:sp>
        <p:nvSpPr>
          <p:cNvPr id="4" name="Slide Number Placeholder 3"/>
          <p:cNvSpPr>
            <a:spLocks noGrp="1"/>
          </p:cNvSpPr>
          <p:nvPr>
            <p:ph type="sldNum" sz="quarter" idx="10"/>
          </p:nvPr>
        </p:nvSpPr>
        <p:spPr/>
        <p:txBody>
          <a:bodyPr/>
          <a:lstStyle/>
          <a:p>
            <a:fld id="{6F9895EB-9411-4F08-809E-E29BA2CF7D7F}" type="slidenum">
              <a:rPr lang="en-US" smtClean="0"/>
              <a:t>4</a:t>
            </a:fld>
            <a:endParaRPr lang="en-US"/>
          </a:p>
        </p:txBody>
      </p:sp>
    </p:spTree>
    <p:extLst>
      <p:ext uri="{BB962C8B-B14F-4D97-AF65-F5344CB8AC3E}">
        <p14:creationId xmlns:p14="http://schemas.microsoft.com/office/powerpoint/2010/main" val="2111840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40</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400874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We’ll now wrap up the presentation by applying the previously-described principles and methods to estimate the aerodynamic characteristics of this advanced transport in cruise.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41</a:t>
            </a:fld>
            <a:endParaRPr lang="en-US"/>
          </a:p>
        </p:txBody>
      </p:sp>
    </p:spTree>
    <p:extLst>
      <p:ext uri="{BB962C8B-B14F-4D97-AF65-F5344CB8AC3E}">
        <p14:creationId xmlns:p14="http://schemas.microsoft.com/office/powerpoint/2010/main" val="399804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052662" y="4466931"/>
            <a:ext cx="4905075" cy="4320867"/>
          </a:xfrm>
        </p:spPr>
        <p:txBody>
          <a:bodyPr/>
          <a:lstStyle/>
          <a:p>
            <a:pPr lvl="0" algn="just">
              <a:defRPr/>
            </a:pPr>
            <a:r>
              <a:rPr lang="en-US" sz="1200" kern="1200">
                <a:solidFill>
                  <a:schemeClr val="tx1"/>
                </a:solidFill>
                <a:effectLst/>
                <a:latin typeface="+mn-lt"/>
                <a:ea typeface="+mn-ea"/>
                <a:cs typeface="+mn-cs"/>
              </a:rPr>
              <a:t>The Boeing blended wing-body transport concept exhibits several interesting aerodynamic phenomena. It would cruise </a:t>
            </a:r>
            <a:r>
              <a:rPr lang="en-US"/>
              <a:t>● </a:t>
            </a:r>
            <a:r>
              <a:rPr lang="en-US" sz="1200" kern="1200">
                <a:solidFill>
                  <a:schemeClr val="tx1"/>
                </a:solidFill>
                <a:effectLst/>
                <a:latin typeface="+mn-lt"/>
                <a:ea typeface="+mn-ea"/>
                <a:cs typeface="+mn-cs"/>
              </a:rPr>
              <a:t>at 11-km altitude, Mach 0.8, and </a:t>
            </a:r>
            <a:r>
              <a:rPr lang="en-US" sz="1200" kern="1200">
                <a:solidFill>
                  <a:schemeClr val="tx1"/>
                </a:solidFill>
                <a:effectLst/>
                <a:latin typeface="Symbol" panose="05050102010706020507" pitchFamily="18" charset="2"/>
                <a:ea typeface="+mn-ea"/>
                <a:cs typeface="+mn-cs"/>
              </a:rPr>
              <a:t>a</a:t>
            </a:r>
            <a:r>
              <a:rPr lang="en-US" sz="1200" kern="1200">
                <a:solidFill>
                  <a:schemeClr val="tx1"/>
                </a:solidFill>
                <a:effectLst/>
                <a:latin typeface="+mn-lt"/>
                <a:ea typeface="+mn-ea"/>
                <a:cs typeface="+mn-cs"/>
              </a:rPr>
              <a:t>=6</a:t>
            </a:r>
            <a:r>
              <a:rPr lang="en-US" sz="1200" kern="1200" baseline="30000">
                <a:solidFill>
                  <a:schemeClr val="tx1"/>
                </a:solidFill>
                <a:effectLst/>
                <a:latin typeface="+mn-lt"/>
                <a:ea typeface="+mn-ea"/>
                <a:cs typeface="+mn-cs"/>
              </a:rPr>
              <a:t>o</a:t>
            </a:r>
            <a:r>
              <a:rPr lang="en-US" sz="1200" kern="1200">
                <a:solidFill>
                  <a:schemeClr val="tx1"/>
                </a:solidFill>
                <a:effectLst/>
                <a:latin typeface="+mn-lt"/>
                <a:ea typeface="+mn-ea"/>
                <a:cs typeface="+mn-cs"/>
              </a:rPr>
              <a:t>. </a:t>
            </a:r>
            <a:r>
              <a:rPr lang="en-US"/>
              <a:t>The centerbody ● has a positive pitching moment which, together with wing sweep and twist, trims the aircraft with 8% static margin. The wing </a:t>
            </a:r>
            <a:r>
              <a:rPr lang="en-US" sz="1200" kern="1200">
                <a:solidFill>
                  <a:schemeClr val="tx1"/>
                </a:solidFill>
                <a:effectLst/>
                <a:latin typeface="+mn-lt"/>
                <a:ea typeface="+mn-ea"/>
                <a:cs typeface="+mn-cs"/>
              </a:rPr>
              <a:t>twist distribution </a:t>
            </a:r>
            <a:r>
              <a:rPr lang="en-US"/>
              <a:t>● </a:t>
            </a:r>
            <a:r>
              <a:rPr lang="en-US" sz="1200" kern="1200">
                <a:solidFill>
                  <a:schemeClr val="tx1"/>
                </a:solidFill>
                <a:effectLst/>
                <a:latin typeface="+mn-lt"/>
                <a:ea typeface="+mn-ea"/>
                <a:cs typeface="+mn-cs"/>
              </a:rPr>
              <a:t>includes 5.5</a:t>
            </a:r>
            <a:r>
              <a:rPr lang="en-US" sz="1200" kern="1200" baseline="30000">
                <a:solidFill>
                  <a:schemeClr val="tx1"/>
                </a:solidFill>
                <a:effectLst/>
                <a:latin typeface="+mn-lt"/>
                <a:ea typeface="+mn-ea"/>
                <a:cs typeface="+mn-cs"/>
              </a:rPr>
              <a:t>o</a:t>
            </a:r>
            <a:r>
              <a:rPr lang="en-US" sz="1200" kern="1200">
                <a:solidFill>
                  <a:schemeClr val="tx1"/>
                </a:solidFill>
                <a:effectLst/>
                <a:latin typeface="+mn-lt"/>
                <a:ea typeface="+mn-ea"/>
                <a:cs typeface="+mn-cs"/>
              </a:rPr>
              <a:t> washout at the raked wingtip. Empennage is toed out 2</a:t>
            </a:r>
            <a:r>
              <a:rPr lang="en-US" sz="1200" kern="1200" baseline="30000">
                <a:solidFill>
                  <a:schemeClr val="tx1"/>
                </a:solidFill>
                <a:effectLst/>
                <a:latin typeface="+mn-lt"/>
                <a:ea typeface="+mn-ea"/>
                <a:cs typeface="+mn-cs"/>
              </a:rPr>
              <a:t>o</a:t>
            </a:r>
            <a:r>
              <a:rPr lang="en-US" sz="1200" kern="1200">
                <a:solidFill>
                  <a:schemeClr val="tx1"/>
                </a:solidFill>
                <a:effectLst/>
                <a:latin typeface="+mn-lt"/>
                <a:ea typeface="+mn-ea"/>
                <a:cs typeface="+mn-cs"/>
              </a:rPr>
              <a:t>. The wing lift distribution </a:t>
            </a:r>
            <a:r>
              <a:rPr lang="en-US"/>
              <a:t>● </a:t>
            </a:r>
            <a:r>
              <a:rPr lang="en-US" sz="1200" kern="1200">
                <a:solidFill>
                  <a:schemeClr val="tx1"/>
                </a:solidFill>
                <a:effectLst/>
                <a:latin typeface="+mn-lt"/>
                <a:ea typeface="+mn-ea"/>
                <a:cs typeface="+mn-cs"/>
              </a:rPr>
              <a:t>is more half-sinusoidal than elliptical. Characteristic of a blended wing-body,</a:t>
            </a:r>
            <a:r>
              <a:rPr lang="en-US"/>
              <a:t> ●</a:t>
            </a:r>
            <a:r>
              <a:rPr lang="en-US" sz="1200" kern="1200">
                <a:solidFill>
                  <a:schemeClr val="tx1"/>
                </a:solidFill>
                <a:effectLst/>
                <a:latin typeface="+mn-lt"/>
                <a:ea typeface="+mn-ea"/>
                <a:cs typeface="+mn-cs"/>
              </a:rPr>
              <a:t> the lift coefficient dips in the center. The root-to-tip variation of empennage lift </a:t>
            </a:r>
            <a:r>
              <a:rPr lang="en-US"/>
              <a:t>●</a:t>
            </a:r>
            <a:r>
              <a:rPr lang="en-US" sz="1200" kern="1200">
                <a:solidFill>
                  <a:schemeClr val="tx1"/>
                </a:solidFill>
                <a:effectLst/>
                <a:latin typeface="+mn-lt"/>
                <a:ea typeface="+mn-ea"/>
                <a:cs typeface="+mn-cs"/>
              </a:rPr>
              <a:t> suggests that the empennage should be twisted to mitigate its contribution to induced drag. Finally at lower right </a:t>
            </a:r>
            <a:r>
              <a:rPr lang="en-US"/>
              <a:t>●● </a:t>
            </a:r>
            <a:r>
              <a:rPr lang="en-US" sz="1200" kern="1200">
                <a:solidFill>
                  <a:schemeClr val="tx1"/>
                </a:solidFill>
                <a:effectLst/>
                <a:latin typeface="+mn-lt"/>
                <a:ea typeface="+mn-ea"/>
                <a:cs typeface="+mn-cs"/>
              </a:rPr>
              <a:t>we see the upwash and attendant thrust of the raked wingtips.</a:t>
            </a:r>
          </a:p>
          <a:p>
            <a:pPr algn="just"/>
            <a:endParaRPr lang="en-US"/>
          </a:p>
          <a:p>
            <a:pPr algn="just"/>
            <a:r>
              <a:rPr lang="en-US"/>
              <a:t>Whereas today's airliners can cruise at L/D approaching 20, this concept can cruise near L/D=22. However you may be surprised to learn that maximum L/D is reserved for climb and loiter ; for optimal cruise (specific range) we instead maximize the square root of cL over the first power of cD, and that means flying faster than we would for max L/D.</a:t>
            </a:r>
          </a:p>
        </p:txBody>
      </p:sp>
      <p:sp>
        <p:nvSpPr>
          <p:cNvPr id="4" name="Slide Number Placeholder 3"/>
          <p:cNvSpPr>
            <a:spLocks noGrp="1"/>
          </p:cNvSpPr>
          <p:nvPr>
            <p:ph type="sldNum" sz="quarter" idx="10"/>
          </p:nvPr>
        </p:nvSpPr>
        <p:spPr/>
        <p:txBody>
          <a:bodyPr/>
          <a:lstStyle/>
          <a:p>
            <a:fld id="{2D7904B9-367F-4D8F-9843-1AF3FF03AFF2}" type="slidenum">
              <a:rPr lang="en-US" smtClean="0"/>
              <a:pPr/>
              <a:t>42</a:t>
            </a:fld>
            <a:endParaRPr lang="en-US"/>
          </a:p>
        </p:txBody>
      </p:sp>
    </p:spTree>
    <p:extLst>
      <p:ext uri="{BB962C8B-B14F-4D97-AF65-F5344CB8AC3E}">
        <p14:creationId xmlns:p14="http://schemas.microsoft.com/office/powerpoint/2010/main" val="3693989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152134" y="4415161"/>
            <a:ext cx="4708377" cy="418369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conclude our study by estimating basic aero characteristics of the Lockheed-Martin </a:t>
            </a:r>
            <a:r>
              <a:rPr lang="en-US" sz="1200" i="1" kern="1200">
                <a:solidFill>
                  <a:schemeClr val="tx1"/>
                </a:solidFill>
                <a:effectLst/>
                <a:latin typeface="+mn-lt"/>
                <a:ea typeface="+mn-ea"/>
                <a:cs typeface="+mn-cs"/>
              </a:rPr>
              <a:t>Boxwing</a:t>
            </a:r>
            <a:r>
              <a:rPr lang="en-US" sz="1200" kern="1200">
                <a:solidFill>
                  <a:schemeClr val="tx1"/>
                </a:solidFill>
                <a:effectLst/>
                <a:latin typeface="+mn-lt"/>
                <a:ea typeface="+mn-ea"/>
                <a:cs typeface="+mn-cs"/>
              </a:rPr>
              <a:t> transport. Cruising near 0.8 Mach at a=5</a:t>
            </a:r>
            <a:r>
              <a:rPr lang="en-US" sz="1200" kern="1200" baseline="30000">
                <a:solidFill>
                  <a:schemeClr val="tx1"/>
                </a:solidFill>
                <a:effectLst/>
                <a:latin typeface="+mn-lt"/>
                <a:ea typeface="+mn-ea"/>
                <a:cs typeface="+mn-cs"/>
              </a:rPr>
              <a:t>o</a:t>
            </a:r>
            <a:r>
              <a:rPr lang="en-US" sz="1200" kern="1200">
                <a:solidFill>
                  <a:schemeClr val="tx1"/>
                </a:solidFill>
                <a:effectLst/>
                <a:latin typeface="+mn-lt"/>
                <a:ea typeface="+mn-ea"/>
                <a:cs typeface="+mn-cs"/>
              </a:rPr>
              <a:t>, ● it employs relatively high-aspect-ratio, swept joined wings which will likely require aero-elastic stabilization. Assuming a positive static margin, ● the forward wing will have a higher incidence than the aft wing as shown at lower left. ● Optimizing forward wing, aft wing, and endplate twist, not done in this exercise, will certainly be a challenge. A large fin ● will be needed to overcome forebody side force and other yaw-destabilizing effects. At upper right, ● the forward wing carries higher lift than the aft wing. At middle and lower right, ● the aft wing induces upwash on the outboard portion of the forward wing. </a:t>
            </a:r>
          </a:p>
          <a:p>
            <a:pPr algn="just"/>
            <a:endParaRPr lang="en-US"/>
          </a:p>
        </p:txBody>
      </p:sp>
      <p:sp>
        <p:nvSpPr>
          <p:cNvPr id="4" name="Slide Number Placeholder 3"/>
          <p:cNvSpPr>
            <a:spLocks noGrp="1"/>
          </p:cNvSpPr>
          <p:nvPr>
            <p:ph type="sldNum" sz="quarter" idx="10"/>
          </p:nvPr>
        </p:nvSpPr>
        <p:spPr/>
        <p:txBody>
          <a:bodyPr/>
          <a:lstStyle/>
          <a:p>
            <a:fld id="{2D7904B9-367F-4D8F-9843-1AF3FF03AFF2}" type="slidenum">
              <a:rPr lang="en-US" smtClean="0"/>
              <a:pPr/>
              <a:t>43</a:t>
            </a:fld>
            <a:endParaRPr lang="en-US"/>
          </a:p>
        </p:txBody>
      </p:sp>
    </p:spTree>
    <p:extLst>
      <p:ext uri="{BB962C8B-B14F-4D97-AF65-F5344CB8AC3E}">
        <p14:creationId xmlns:p14="http://schemas.microsoft.com/office/powerpoint/2010/main" val="961092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r>
              <a:rPr lang="en-US" sz="1000" kern="1200">
                <a:solidFill>
                  <a:schemeClr val="tx1"/>
                </a:solidFill>
                <a:effectLst/>
                <a:latin typeface="+mn-lt"/>
                <a:ea typeface="+mn-ea"/>
                <a:cs typeface="+mn-cs"/>
              </a:rPr>
              <a:t>We reviewed and renewed the work of visionary classical aerodynamicists on </a:t>
            </a:r>
            <a:r>
              <a:rPr lang="en-US" sz="1000" i="1" kern="1200">
                <a:solidFill>
                  <a:schemeClr val="tx1"/>
                </a:solidFill>
                <a:effectLst/>
                <a:latin typeface="+mn-lt"/>
                <a:ea typeface="+mn-ea"/>
                <a:cs typeface="+mn-cs"/>
              </a:rPr>
              <a:t>linear,</a:t>
            </a:r>
            <a:r>
              <a:rPr lang="en-US" sz="1000" kern="1200">
                <a:solidFill>
                  <a:schemeClr val="tx1"/>
                </a:solidFill>
                <a:effectLst/>
                <a:latin typeface="+mn-lt"/>
                <a:ea typeface="+mn-ea"/>
                <a:cs typeface="+mn-cs"/>
              </a:rPr>
              <a:t> </a:t>
            </a:r>
            <a:r>
              <a:rPr lang="en-US" sz="1000" i="1" kern="1200">
                <a:solidFill>
                  <a:schemeClr val="tx1"/>
                </a:solidFill>
                <a:effectLst/>
                <a:latin typeface="+mn-lt"/>
                <a:ea typeface="+mn-ea"/>
                <a:cs typeface="+mn-cs"/>
              </a:rPr>
              <a:t>longitudinal configuration aerodynamics</a:t>
            </a:r>
            <a:r>
              <a:rPr lang="en-US" sz="1000" kern="1200">
                <a:solidFill>
                  <a:schemeClr val="tx1"/>
                </a:solidFill>
                <a:effectLst/>
                <a:latin typeface="+mn-lt"/>
                <a:ea typeface="+mn-ea"/>
                <a:cs typeface="+mn-cs"/>
              </a:rPr>
              <a:t>. ● T</a:t>
            </a:r>
            <a:r>
              <a:rPr lang="en-US" sz="1000">
                <a:effectLst/>
              </a:rPr>
              <a:t>he power of the </a:t>
            </a:r>
            <a:r>
              <a:rPr lang="en-US" sz="1000" i="1">
                <a:effectLst/>
              </a:rPr>
              <a:t>cubic spline</a:t>
            </a:r>
            <a:r>
              <a:rPr lang="en-US" sz="1000">
                <a:effectLst/>
              </a:rPr>
              <a:t> for existing or new airfoil parametric geometry modeling was demonstrated. </a:t>
            </a:r>
            <a:r>
              <a:rPr lang="en-US" sz="1000" kern="1200">
                <a:solidFill>
                  <a:schemeClr val="tx1"/>
                </a:solidFill>
                <a:effectLst/>
                <a:latin typeface="+mn-lt"/>
                <a:ea typeface="+mn-ea"/>
                <a:cs typeface="+mn-cs"/>
              </a:rPr>
              <a:t>● We showed that Prandtl's formulations for lift and drag, although pioneering, were both optimistic. ● Enhanced accuracy of wing lift was then provided by the </a:t>
            </a:r>
            <a:r>
              <a:rPr lang="en-US" sz="1000" i="1" kern="1200">
                <a:solidFill>
                  <a:schemeClr val="tx1"/>
                </a:solidFill>
                <a:effectLst/>
                <a:latin typeface="+mn-lt"/>
                <a:ea typeface="+mn-ea"/>
                <a:cs typeface="+mn-cs"/>
              </a:rPr>
              <a:t>Helmbold-Polhamus Condensation</a:t>
            </a:r>
            <a:r>
              <a:rPr lang="en-US" sz="1000" kern="1200">
                <a:solidFill>
                  <a:schemeClr val="tx1"/>
                </a:solidFill>
                <a:effectLst/>
                <a:latin typeface="+mn-lt"/>
                <a:ea typeface="+mn-ea"/>
                <a:cs typeface="+mn-cs"/>
              </a:rPr>
              <a:t> adding sweep and transonic effects. ● We then introduced an empirical correlation of </a:t>
            </a:r>
            <a:r>
              <a:rPr lang="en-US" sz="1000" i="1" kern="1200">
                <a:solidFill>
                  <a:schemeClr val="tx1"/>
                </a:solidFill>
                <a:effectLst/>
                <a:latin typeface="+mn-lt"/>
                <a:ea typeface="+mn-ea"/>
                <a:cs typeface="+mn-cs"/>
              </a:rPr>
              <a:t>leading-edge thrust</a:t>
            </a:r>
            <a:r>
              <a:rPr lang="en-US" sz="1000" kern="1200">
                <a:solidFill>
                  <a:schemeClr val="tx1"/>
                </a:solidFill>
                <a:effectLst/>
                <a:latin typeface="+mn-lt"/>
                <a:ea typeface="+mn-ea"/>
                <a:cs typeface="+mn-cs"/>
              </a:rPr>
              <a:t>, together with our </a:t>
            </a:r>
            <a:r>
              <a:rPr lang="en-US" sz="1000" i="1" kern="1200">
                <a:solidFill>
                  <a:schemeClr val="tx1"/>
                </a:solidFill>
                <a:effectLst/>
                <a:latin typeface="+mn-lt"/>
                <a:ea typeface="+mn-ea"/>
                <a:cs typeface="+mn-cs"/>
              </a:rPr>
              <a:t>Apparent upwash method</a:t>
            </a:r>
            <a:r>
              <a:rPr lang="en-US" sz="1000" kern="1200">
                <a:solidFill>
                  <a:schemeClr val="tx1"/>
                </a:solidFill>
                <a:effectLst/>
                <a:latin typeface="+mn-lt"/>
                <a:ea typeface="+mn-ea"/>
                <a:cs typeface="+mn-cs"/>
              </a:rPr>
              <a:t>, to characterize drag due to lift. ● </a:t>
            </a:r>
          </a:p>
          <a:p>
            <a:pPr algn="just"/>
            <a:endParaRPr lang="en-US" sz="1000"/>
          </a:p>
          <a:p>
            <a:pPr algn="just"/>
            <a:r>
              <a:rPr lang="en-US" sz="1000">
                <a:effectLst/>
              </a:rPr>
              <a:t>We also reviewed the low-aspect-ratio wing principles derived by Munk and Jones, </a:t>
            </a:r>
            <a:r>
              <a:rPr lang="en-US" sz="1000" kern="1200">
                <a:solidFill>
                  <a:schemeClr val="tx1"/>
                </a:solidFill>
                <a:effectLst/>
                <a:latin typeface="+mn-lt"/>
                <a:ea typeface="+mn-ea"/>
                <a:cs typeface="+mn-cs"/>
              </a:rPr>
              <a:t>● </a:t>
            </a:r>
            <a:r>
              <a:rPr lang="en-US" sz="1000">
                <a:effectLst/>
              </a:rPr>
              <a:t>and explained Betz' historic discovery of subsonic benefits of sweep. Our </a:t>
            </a:r>
            <a:r>
              <a:rPr lang="en-US" sz="1000" i="1">
                <a:effectLst/>
              </a:rPr>
              <a:t>Empirical lifting line</a:t>
            </a:r>
            <a:r>
              <a:rPr lang="en-US" sz="1000">
                <a:effectLst/>
              </a:rPr>
              <a:t> </a:t>
            </a:r>
            <a:r>
              <a:rPr lang="en-US" sz="1000" kern="1200">
                <a:solidFill>
                  <a:schemeClr val="tx1"/>
                </a:solidFill>
                <a:effectLst/>
                <a:latin typeface="+mn-lt"/>
                <a:ea typeface="+mn-ea"/>
                <a:cs typeface="+mn-cs"/>
              </a:rPr>
              <a:t>● </a:t>
            </a:r>
            <a:r>
              <a:rPr lang="en-US" sz="1000">
                <a:effectLst/>
              </a:rPr>
              <a:t>was applied to show spanwise distributions of lift and drag on conventional and new configurations, highlighting the aerodynamic thrust of winglets and raked wingtips. </a:t>
            </a:r>
            <a:r>
              <a:rPr lang="en-US" sz="1000" kern="1200">
                <a:solidFill>
                  <a:schemeClr val="tx1"/>
                </a:solidFill>
                <a:effectLst/>
                <a:latin typeface="+mn-lt"/>
                <a:ea typeface="+mn-ea"/>
                <a:cs typeface="+mn-cs"/>
              </a:rPr>
              <a:t>● </a:t>
            </a:r>
            <a:r>
              <a:rPr lang="en-US" sz="1000">
                <a:effectLst/>
              </a:rPr>
              <a:t>For the future, we urge young aerodynamicists to recall and apply any or all of these fundamentals before turning to computational fluid dynamics to further refine their aircraft configurations. </a:t>
            </a:r>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44</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077760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C131AC-B797-4834-96D4-E10A9C677FD8}" type="slidenum">
              <a:rPr lang="en-US" smtClean="0"/>
              <a:t>45</a:t>
            </a:fld>
            <a:endParaRPr lang="en-US"/>
          </a:p>
        </p:txBody>
      </p:sp>
    </p:spTree>
    <p:extLst>
      <p:ext uri="{BB962C8B-B14F-4D97-AF65-F5344CB8AC3E}">
        <p14:creationId xmlns:p14="http://schemas.microsoft.com/office/powerpoint/2010/main" val="953128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ln>
            <a:no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AF8901-1B8A-49EC-AA12-DE8B53E60992}" type="slidenum">
              <a:rPr lang="en-US" smtClean="0"/>
              <a:pPr/>
              <a:t>46</a:t>
            </a:fld>
            <a:endParaRPr lang="en-US"/>
          </a:p>
        </p:txBody>
      </p:sp>
    </p:spTree>
    <p:extLst>
      <p:ext uri="{BB962C8B-B14F-4D97-AF65-F5344CB8AC3E}">
        <p14:creationId xmlns:p14="http://schemas.microsoft.com/office/powerpoint/2010/main" val="240248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5</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166173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73894"/>
            <a:ext cx="4206240" cy="3660458"/>
          </a:xfrm>
        </p:spPr>
        <p:txBody>
          <a:bodyPr/>
          <a:lstStyle/>
          <a:p>
            <a:pPr algn="just"/>
            <a:r>
              <a:rPr lang="en-US"/>
              <a:t>Transonic wind-tunnel test data for airfoil lift and drag varies notoriously by report and by facility, in large part due to the difficulty of collecting such data. This requires us to interpret the consensus of the data. Here we characterize NACA test data for airfoil normalized lift slope versus thickness and Mach number, with the family of curves bounded </a:t>
            </a:r>
            <a:r>
              <a:rPr lang="en-US" err="1"/>
              <a:t>subsonically</a:t>
            </a:r>
            <a:r>
              <a:rPr lang="en-US"/>
              <a:t> by Prandtl-</a:t>
            </a:r>
            <a:r>
              <a:rPr lang="en-US" err="1"/>
              <a:t>Glauert</a:t>
            </a:r>
            <a:r>
              <a:rPr lang="en-US"/>
              <a:t> theory.</a:t>
            </a:r>
          </a:p>
          <a:p>
            <a:pPr algn="just"/>
            <a:endParaRPr lang="en-US"/>
          </a:p>
        </p:txBody>
      </p:sp>
      <p:sp>
        <p:nvSpPr>
          <p:cNvPr id="4" name="Slide Number Placeholder 3"/>
          <p:cNvSpPr>
            <a:spLocks noGrp="1"/>
          </p:cNvSpPr>
          <p:nvPr>
            <p:ph type="sldNum" sz="quarter" idx="10"/>
          </p:nvPr>
        </p:nvSpPr>
        <p:spPr/>
        <p:txBody>
          <a:bodyPr/>
          <a:lstStyle/>
          <a:p>
            <a:fld id="{6F9895EB-9411-4F08-809E-E29BA2CF7D7F}" type="slidenum">
              <a:rPr lang="en-US" smtClean="0"/>
              <a:t>6</a:t>
            </a:fld>
            <a:endParaRPr lang="en-US"/>
          </a:p>
        </p:txBody>
      </p:sp>
    </p:spTree>
    <p:extLst>
      <p:ext uri="{BB962C8B-B14F-4D97-AF65-F5344CB8AC3E}">
        <p14:creationId xmlns:p14="http://schemas.microsoft.com/office/powerpoint/2010/main" val="85865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0"/>
            <a:ext cx="4206241" cy="4183698"/>
          </a:xfrm>
        </p:spPr>
        <p:txBody>
          <a:bodyPr/>
          <a:lstStyle/>
          <a:p>
            <a:pPr algn="just"/>
            <a:r>
              <a:rPr lang="en-US"/>
              <a:t>This plot characterizes symmetric airfoil drag at zero lift versus thickness and flight Mach number. We’ll revisit this plot when we study the effects of sweep. </a:t>
            </a:r>
          </a:p>
          <a:p>
            <a:pPr algn="just"/>
            <a:r>
              <a:rPr lang="en-US"/>
              <a:t>...</a:t>
            </a:r>
          </a:p>
          <a:p>
            <a:pPr algn="just"/>
            <a:r>
              <a:rPr lang="en-US"/>
              <a:t>Supersonically, the curves have been faired into circular-arc airfoil theory.</a:t>
            </a:r>
          </a:p>
          <a:p>
            <a:pPr algn="just"/>
            <a:endParaRPr lang="en-US"/>
          </a:p>
        </p:txBody>
      </p:sp>
      <p:sp>
        <p:nvSpPr>
          <p:cNvPr id="4" name="Slide Number Placeholder 3"/>
          <p:cNvSpPr>
            <a:spLocks noGrp="1"/>
          </p:cNvSpPr>
          <p:nvPr>
            <p:ph type="sldNum" sz="quarter" idx="10"/>
          </p:nvPr>
        </p:nvSpPr>
        <p:spPr/>
        <p:txBody>
          <a:bodyPr/>
          <a:lstStyle/>
          <a:p>
            <a:fld id="{D8C90D21-A805-4469-A6CD-993F8C9509B0}" type="slidenum">
              <a:rPr lang="en-US" smtClean="0"/>
              <a:t>7</a:t>
            </a:fld>
            <a:endParaRPr lang="en-US"/>
          </a:p>
        </p:txBody>
      </p:sp>
    </p:spTree>
    <p:extLst>
      <p:ext uri="{BB962C8B-B14F-4D97-AF65-F5344CB8AC3E}">
        <p14:creationId xmlns:p14="http://schemas.microsoft.com/office/powerpoint/2010/main" val="77177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02080" y="4386638"/>
            <a:ext cx="4206240" cy="4022875"/>
          </a:xfrm>
        </p:spPr>
        <p:txBody>
          <a:bodyPr/>
          <a:lstStyle/>
          <a:p>
            <a:pPr algn="just"/>
            <a:endParaRPr lang="en-US" sz="1000"/>
          </a:p>
        </p:txBody>
      </p:sp>
      <p:sp>
        <p:nvSpPr>
          <p:cNvPr id="4" name="Slide Number Placeholder 3"/>
          <p:cNvSpPr>
            <a:spLocks noGrp="1"/>
          </p:cNvSpPr>
          <p:nvPr>
            <p:ph type="sldNum" sz="quarter" idx="10"/>
          </p:nvPr>
        </p:nvSpPr>
        <p:spPr/>
        <p:txBody>
          <a:bodyPr/>
          <a:lstStyle/>
          <a:p>
            <a:fld id="{26AF8901-1B8A-49EC-AA12-DE8B53E60992}" type="slidenum">
              <a:rPr lang="en-US" smtClean="0"/>
              <a:pPr/>
              <a:t>8</a:t>
            </a:fld>
            <a:endParaRPr lang="en-US"/>
          </a:p>
        </p:txBody>
      </p:sp>
      <p:sp>
        <p:nvSpPr>
          <p:cNvPr id="7" name="Slide Image Placeholder 6">
            <a:extLst>
              <a:ext uri="{FF2B5EF4-FFF2-40B4-BE49-F238E27FC236}">
                <a16:creationId xmlns:a16="http://schemas.microsoft.com/office/drawing/2014/main" id="{E133AB87-D3DE-43F0-A6A5-64DBB2E7A7D0}"/>
              </a:ext>
            </a:extLst>
          </p:cNvPr>
          <p:cNvSpPr>
            <a:spLocks noGrp="1" noRot="1" noChangeAspect="1"/>
          </p:cNvSpPr>
          <p:nvPr>
            <p:ph type="sldImg"/>
          </p:nvPr>
        </p:nvSpPr>
        <p:spPr>
          <a:xfrm>
            <a:off x="717550" y="1162050"/>
            <a:ext cx="5575300" cy="3136900"/>
          </a:xfrm>
        </p:spPr>
      </p:sp>
    </p:spTree>
    <p:extLst>
      <p:ext uri="{BB962C8B-B14F-4D97-AF65-F5344CB8AC3E}">
        <p14:creationId xmlns:p14="http://schemas.microsoft.com/office/powerpoint/2010/main" val="83420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1402080" y="4415161"/>
            <a:ext cx="4206240" cy="4183697"/>
          </a:xfrm>
        </p:spPr>
        <p:txBody>
          <a:bodyPr/>
          <a:lstStyle/>
          <a:p>
            <a:pPr algn="just"/>
            <a:r>
              <a:rPr lang="en-US"/>
              <a:t>We are indebted to Ludwig Prandtl for a pioneering analysis of wing lift slope. ● However, he modeled the wing and its wake with a “pure” lifting line, by evaluating both lift and downwash at one-quarter-chord. Such modeling led to a typical 10% overprediction of lift. ● Follow-on researchers instead adopted a “lifting surface” approach by adding a downwash line at three-quarter chord, and that brought us much closer to test data as we show next. ●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9</a:t>
            </a:fld>
            <a:endParaRPr lang="en-US"/>
          </a:p>
        </p:txBody>
      </p:sp>
    </p:spTree>
    <p:extLst>
      <p:ext uri="{BB962C8B-B14F-4D97-AF65-F5344CB8AC3E}">
        <p14:creationId xmlns:p14="http://schemas.microsoft.com/office/powerpoint/2010/main" val="186641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52400" y="6473139"/>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425114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0" y="6489614"/>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314092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0" y="6492875"/>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285634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Rectangle 28"/>
          <p:cNvSpPr>
            <a:spLocks noChangeArrowheads="1"/>
          </p:cNvSpPr>
          <p:nvPr/>
        </p:nvSpPr>
        <p:spPr bwMode="auto">
          <a:xfrm>
            <a:off x="60412" y="6604687"/>
            <a:ext cx="436033" cy="190500"/>
          </a:xfrm>
          <a:prstGeom prst="rect">
            <a:avLst/>
          </a:prstGeom>
          <a:noFill/>
          <a:ln w="9525">
            <a:noFill/>
            <a:miter lim="800000"/>
            <a:headEnd/>
            <a:tailEnd/>
          </a:ln>
          <a:effectLst/>
        </p:spPr>
        <p:txBody>
          <a:bodyPr/>
          <a:lstStyle/>
          <a:p>
            <a:pPr>
              <a:lnSpc>
                <a:spcPct val="85000"/>
              </a:lnSpc>
              <a:defRPr/>
            </a:pPr>
            <a:fld id="{DD2274D5-A3E4-419A-9350-199A1DFB09CC}" type="slidenum">
              <a:rPr lang="en-US" sz="900">
                <a:solidFill>
                  <a:schemeClr val="tx1">
                    <a:lumMod val="50000"/>
                    <a:lumOff val="50000"/>
                  </a:schemeClr>
                </a:solidFill>
              </a:rPr>
              <a:pPr>
                <a:lnSpc>
                  <a:spcPct val="85000"/>
                </a:lnSpc>
                <a:defRPr/>
              </a:pPr>
              <a:t>‹#›</a:t>
            </a:fld>
            <a:endParaRPr lang="en-US" sz="900">
              <a:solidFill>
                <a:schemeClr val="tx1">
                  <a:lumMod val="50000"/>
                  <a:lumOff val="50000"/>
                </a:schemeClr>
              </a:solidFill>
            </a:endParaRPr>
          </a:p>
        </p:txBody>
      </p:sp>
      <p:sp>
        <p:nvSpPr>
          <p:cNvPr id="9" name="Title 1"/>
          <p:cNvSpPr>
            <a:spLocks noGrp="1"/>
          </p:cNvSpPr>
          <p:nvPr>
            <p:ph type="title"/>
          </p:nvPr>
        </p:nvSpPr>
        <p:spPr>
          <a:xfrm>
            <a:off x="914400" y="0"/>
            <a:ext cx="10363200" cy="476250"/>
          </a:xfrm>
        </p:spPr>
        <p:txBody>
          <a:bodyPr/>
          <a:lstStyle>
            <a:lvl1pPr>
              <a:defRPr b="1">
                <a:solidFill>
                  <a:srgbClr val="003399"/>
                </a:solidFill>
              </a:defRPr>
            </a:lvl1pPr>
          </a:lstStyle>
          <a:p>
            <a:r>
              <a:rPr lang="en-US"/>
              <a:t>Click to edit Master title style</a:t>
            </a:r>
          </a:p>
        </p:txBody>
      </p:sp>
      <p:sp>
        <p:nvSpPr>
          <p:cNvPr id="10" name="Content Placeholder 2"/>
          <p:cNvSpPr>
            <a:spLocks noGrp="1"/>
          </p:cNvSpPr>
          <p:nvPr>
            <p:ph idx="1"/>
          </p:nvPr>
        </p:nvSpPr>
        <p:spPr>
          <a:xfrm>
            <a:off x="1096433" y="1270000"/>
            <a:ext cx="10363200" cy="4114800"/>
          </a:xfrm>
        </p:spPr>
        <p:txBody>
          <a:bodyPr/>
          <a:lstStyle>
            <a:lvl1pPr>
              <a:defRPr>
                <a:solidFill>
                  <a:srgbClr val="003399"/>
                </a:solidFill>
              </a:defRPr>
            </a:lvl1pPr>
            <a:lvl2pPr>
              <a:defRPr>
                <a:solidFill>
                  <a:srgbClr val="003399"/>
                </a:solidFill>
              </a:defRPr>
            </a:lvl2pPr>
            <a:lvl3pPr>
              <a:defRPr>
                <a:solidFill>
                  <a:srgbClr val="003399"/>
                </a:solidFill>
              </a:defRPr>
            </a:lvl3pPr>
            <a:lvl4pPr>
              <a:defRPr>
                <a:solidFill>
                  <a:srgbClr val="003399"/>
                </a:solidFill>
              </a:defRPr>
            </a:lvl4pPr>
            <a:lvl5pPr>
              <a:defRPr>
                <a:solidFill>
                  <a:srgbClr val="0033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2083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914400" y="0"/>
            <a:ext cx="10363200" cy="476250"/>
          </a:xfrm>
          <a:prstGeom prst="rect">
            <a:avLst/>
          </a:prstGeom>
          <a:noFill/>
          <a:ln w="9525">
            <a:noFill/>
            <a:miter lim="800000"/>
            <a:headEnd/>
            <a:tailEnd/>
          </a:ln>
        </p:spPr>
        <p:txBody>
          <a:bodyPr/>
          <a:lstStyle>
            <a:lvl1pPr>
              <a:defRPr>
                <a:solidFill>
                  <a:schemeClr val="tx2">
                    <a:lumMod val="75000"/>
                    <a:lumOff val="25000"/>
                  </a:schemeClr>
                </a:solidFill>
              </a:defRPr>
            </a:lvl1pPr>
          </a:lstStyle>
          <a:p>
            <a:pPr lvl="0"/>
            <a:r>
              <a:rPr lang="en-US"/>
              <a:t>Click to edit Master title style</a:t>
            </a:r>
          </a:p>
        </p:txBody>
      </p:sp>
      <p:sp>
        <p:nvSpPr>
          <p:cNvPr id="24" name="Rectangle 28"/>
          <p:cNvSpPr>
            <a:spLocks noChangeArrowheads="1"/>
          </p:cNvSpPr>
          <p:nvPr userDrawn="1"/>
        </p:nvSpPr>
        <p:spPr bwMode="auto">
          <a:xfrm>
            <a:off x="0" y="6537754"/>
            <a:ext cx="436033" cy="32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117937C-47E3-483A-923F-070D9C80C0D9}" type="slidenum">
              <a:rPr lang="en-US" sz="900">
                <a:solidFill>
                  <a:schemeClr val="tx1">
                    <a:lumMod val="65000"/>
                    <a:lumOff val="35000"/>
                  </a:schemeClr>
                </a:solidFill>
              </a:rPr>
              <a:pPr algn="ctr">
                <a:lnSpc>
                  <a:spcPct val="85000"/>
                </a:lnSpc>
              </a:pPr>
              <a:t>‹#›</a:t>
            </a:fld>
            <a:endParaRPr lang="en-US" sz="900">
              <a:solidFill>
                <a:schemeClr val="tx1">
                  <a:lumMod val="65000"/>
                  <a:lumOff val="35000"/>
                </a:schemeClr>
              </a:solidFill>
            </a:endParaRPr>
          </a:p>
        </p:txBody>
      </p:sp>
      <p:sp>
        <p:nvSpPr>
          <p:cNvPr id="28" name="Rectangle 28"/>
          <p:cNvSpPr>
            <a:spLocks noChangeArrowheads="1"/>
          </p:cNvSpPr>
          <p:nvPr userDrawn="1"/>
        </p:nvSpPr>
        <p:spPr bwMode="auto">
          <a:xfrm>
            <a:off x="0" y="6537754"/>
            <a:ext cx="436033" cy="32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252113C3-B218-4502-906E-BD69604B3F08}" type="slidenum">
              <a:rPr lang="en-US" sz="900">
                <a:solidFill>
                  <a:schemeClr val="tx1">
                    <a:lumMod val="65000"/>
                    <a:lumOff val="35000"/>
                  </a:schemeClr>
                </a:solidFill>
              </a:rPr>
              <a:pPr algn="ctr">
                <a:lnSpc>
                  <a:spcPct val="85000"/>
                </a:lnSpc>
              </a:pPr>
              <a:t>‹#›</a:t>
            </a:fld>
            <a:endParaRPr lang="en-US" sz="900">
              <a:solidFill>
                <a:schemeClr val="tx1">
                  <a:lumMod val="65000"/>
                  <a:lumOff val="35000"/>
                </a:schemeClr>
              </a:solidFill>
            </a:endParaRPr>
          </a:p>
        </p:txBody>
      </p:sp>
      <p:sp>
        <p:nvSpPr>
          <p:cNvPr id="31" name="Rectangle 28"/>
          <p:cNvSpPr>
            <a:spLocks noChangeArrowheads="1"/>
          </p:cNvSpPr>
          <p:nvPr userDrawn="1"/>
        </p:nvSpPr>
        <p:spPr bwMode="auto">
          <a:xfrm>
            <a:off x="0" y="6537754"/>
            <a:ext cx="436033" cy="32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71F7B44-E42E-483B-87CE-2DADB1294F6C}" type="slidenum">
              <a:rPr lang="en-US" sz="900">
                <a:solidFill>
                  <a:schemeClr val="tx1">
                    <a:lumMod val="65000"/>
                    <a:lumOff val="35000"/>
                  </a:schemeClr>
                </a:solidFill>
              </a:rPr>
              <a:pPr algn="ctr">
                <a:lnSpc>
                  <a:spcPct val="85000"/>
                </a:lnSpc>
              </a:pPr>
              <a:t>‹#›</a:t>
            </a:fld>
            <a:endParaRPr lang="en-US" sz="900">
              <a:solidFill>
                <a:schemeClr val="tx1">
                  <a:lumMod val="65000"/>
                  <a:lumOff val="35000"/>
                </a:schemeClr>
              </a:solidFill>
            </a:endParaRPr>
          </a:p>
        </p:txBody>
      </p:sp>
    </p:spTree>
    <p:extLst>
      <p:ext uri="{BB962C8B-B14F-4D97-AF65-F5344CB8AC3E}">
        <p14:creationId xmlns:p14="http://schemas.microsoft.com/office/powerpoint/2010/main" val="27745569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914400" y="0"/>
            <a:ext cx="10363200" cy="476250"/>
          </a:xfrm>
          <a:prstGeom prst="rect">
            <a:avLst/>
          </a:prstGeom>
          <a:noFill/>
          <a:ln w="9525">
            <a:noFill/>
            <a:miter lim="800000"/>
            <a:headEnd/>
            <a:tailEnd/>
          </a:ln>
        </p:spPr>
        <p:txBody>
          <a:bodyPr/>
          <a:lstStyle>
            <a:lvl1pPr>
              <a:defRPr>
                <a:solidFill>
                  <a:schemeClr val="tx2">
                    <a:lumMod val="75000"/>
                    <a:lumOff val="25000"/>
                  </a:schemeClr>
                </a:solidFill>
              </a:defRPr>
            </a:lvl1pPr>
          </a:lstStyle>
          <a:p>
            <a:pPr lvl="0"/>
            <a:r>
              <a:rPr lang="en-US"/>
              <a:t>Click to edit Master title style</a:t>
            </a:r>
          </a:p>
        </p:txBody>
      </p:sp>
      <p:sp>
        <p:nvSpPr>
          <p:cNvPr id="24" name="Rectangle 28"/>
          <p:cNvSpPr>
            <a:spLocks noChangeArrowheads="1"/>
          </p:cNvSpPr>
          <p:nvPr userDrawn="1"/>
        </p:nvSpPr>
        <p:spPr bwMode="auto">
          <a:xfrm>
            <a:off x="11684001" y="6629400"/>
            <a:ext cx="43603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117937C-47E3-483A-923F-070D9C80C0D9}" type="slidenum">
              <a:rPr lang="en-US" sz="900">
                <a:solidFill>
                  <a:schemeClr val="tx1">
                    <a:lumMod val="50000"/>
                    <a:lumOff val="50000"/>
                  </a:schemeClr>
                </a:solidFill>
              </a:rPr>
              <a:pPr algn="ctr">
                <a:lnSpc>
                  <a:spcPct val="85000"/>
                </a:lnSpc>
              </a:pPr>
              <a:t>‹#›</a:t>
            </a:fld>
            <a:endParaRPr lang="en-US" sz="900">
              <a:solidFill>
                <a:schemeClr val="tx1">
                  <a:lumMod val="50000"/>
                  <a:lumOff val="50000"/>
                </a:schemeClr>
              </a:solidFill>
            </a:endParaRPr>
          </a:p>
        </p:txBody>
      </p:sp>
      <p:sp>
        <p:nvSpPr>
          <p:cNvPr id="28" name="Rectangle 28"/>
          <p:cNvSpPr>
            <a:spLocks noChangeArrowheads="1"/>
          </p:cNvSpPr>
          <p:nvPr userDrawn="1"/>
        </p:nvSpPr>
        <p:spPr bwMode="auto">
          <a:xfrm>
            <a:off x="11684001" y="6629400"/>
            <a:ext cx="43603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252113C3-B218-4502-906E-BD69604B3F08}" type="slidenum">
              <a:rPr lang="en-US" sz="900">
                <a:solidFill>
                  <a:schemeClr val="tx1">
                    <a:lumMod val="50000"/>
                    <a:lumOff val="50000"/>
                  </a:schemeClr>
                </a:solidFill>
              </a:rPr>
              <a:pPr algn="ctr">
                <a:lnSpc>
                  <a:spcPct val="85000"/>
                </a:lnSpc>
              </a:pPr>
              <a:t>‹#›</a:t>
            </a:fld>
            <a:endParaRPr lang="en-US" sz="900">
              <a:solidFill>
                <a:schemeClr val="tx1">
                  <a:lumMod val="50000"/>
                  <a:lumOff val="50000"/>
                </a:schemeClr>
              </a:solidFill>
            </a:endParaRPr>
          </a:p>
        </p:txBody>
      </p:sp>
      <p:sp>
        <p:nvSpPr>
          <p:cNvPr id="31" name="Rectangle 28"/>
          <p:cNvSpPr>
            <a:spLocks noChangeArrowheads="1"/>
          </p:cNvSpPr>
          <p:nvPr userDrawn="1"/>
        </p:nvSpPr>
        <p:spPr bwMode="auto">
          <a:xfrm>
            <a:off x="0" y="6568646"/>
            <a:ext cx="436033" cy="3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71F7B44-E42E-483B-87CE-2DADB1294F6C}" type="slidenum">
              <a:rPr lang="en-US" sz="900">
                <a:solidFill>
                  <a:schemeClr val="tx1">
                    <a:lumMod val="50000"/>
                    <a:lumOff val="50000"/>
                  </a:schemeClr>
                </a:solidFill>
              </a:rPr>
              <a:pPr algn="ctr">
                <a:lnSpc>
                  <a:spcPct val="85000"/>
                </a:lnSpc>
              </a:pPr>
              <a:t>‹#›</a:t>
            </a:fld>
            <a:endParaRPr lang="en-US" sz="900">
              <a:solidFill>
                <a:schemeClr val="tx1">
                  <a:lumMod val="50000"/>
                  <a:lumOff val="50000"/>
                </a:schemeClr>
              </a:solidFill>
            </a:endParaRPr>
          </a:p>
        </p:txBody>
      </p:sp>
    </p:spTree>
    <p:extLst>
      <p:ext uri="{BB962C8B-B14F-4D97-AF65-F5344CB8AC3E}">
        <p14:creationId xmlns:p14="http://schemas.microsoft.com/office/powerpoint/2010/main" val="14394682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0" y="6492875"/>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417248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0" y="6492875"/>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209717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6200" y="6481376"/>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397740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F940D91-221F-4C29-9F1E-C41EA479EDFE}" type="slidenum">
              <a:rPr lang="en-US" smtClean="0"/>
              <a:t>‹#›</a:t>
            </a:fld>
            <a:endParaRPr lang="en-US"/>
          </a:p>
        </p:txBody>
      </p:sp>
    </p:spTree>
    <p:extLst>
      <p:ext uri="{BB962C8B-B14F-4D97-AF65-F5344CB8AC3E}">
        <p14:creationId xmlns:p14="http://schemas.microsoft.com/office/powerpoint/2010/main" val="1552604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7962" y="6492875"/>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102174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4437" y="6481376"/>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82180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0" y="6492875"/>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264472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0" y="6489614"/>
            <a:ext cx="2743200" cy="365125"/>
          </a:xfrm>
          <a:prstGeom prst="rect">
            <a:avLst/>
          </a:prstGeom>
        </p:spPr>
        <p:txBody>
          <a:bodyPr/>
          <a:lstStyle>
            <a:lvl1pPr algn="l">
              <a:defRPr/>
            </a:lvl1pPr>
          </a:lstStyle>
          <a:p>
            <a:fld id="{CF940D91-221F-4C29-9F1E-C41EA479EDFE}" type="slidenum">
              <a:rPr lang="en-US" smtClean="0"/>
              <a:pPr/>
              <a:t>‹#›</a:t>
            </a:fld>
            <a:endParaRPr lang="en-US"/>
          </a:p>
        </p:txBody>
      </p:sp>
    </p:spTree>
    <p:extLst>
      <p:ext uri="{BB962C8B-B14F-4D97-AF65-F5344CB8AC3E}">
        <p14:creationId xmlns:p14="http://schemas.microsoft.com/office/powerpoint/2010/main" val="387013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9096" y="6412621"/>
            <a:ext cx="5638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40D91-221F-4C29-9F1E-C41EA479EDFE}" type="slidenum">
              <a:rPr lang="en-US" smtClean="0"/>
              <a:t>‹#›</a:t>
            </a:fld>
            <a:endParaRPr lang="en-US"/>
          </a:p>
        </p:txBody>
      </p:sp>
      <p:pic>
        <p:nvPicPr>
          <p:cNvPr id="7" name="Picture 2" descr="Northrop Grumman - Wikipedia">
            <a:extLst>
              <a:ext uri="{FF2B5EF4-FFF2-40B4-BE49-F238E27FC236}">
                <a16:creationId xmlns:a16="http://schemas.microsoft.com/office/drawing/2014/main" id="{7573C65F-8510-4B8B-B86B-E8DDA1A3750C}"/>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785628" y="0"/>
            <a:ext cx="1406372" cy="478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472499B-D218-402E-AA43-9FF1DEFB37F5}"/>
              </a:ext>
            </a:extLst>
          </p:cNvPr>
          <p:cNvPicPr>
            <a:picLocks noChangeAspect="1"/>
          </p:cNvPicPr>
          <p:nvPr userDrawn="1"/>
        </p:nvPicPr>
        <p:blipFill rotWithShape="1">
          <a:blip r:embed="rId17" cstate="print">
            <a:extLst>
              <a:ext uri="{BEBA8EAE-BF5A-486C-A8C5-ECC9F3942E4B}">
                <a14:imgProps xmlns:a14="http://schemas.microsoft.com/office/drawing/2010/main">
                  <a14:imgLayer r:embed="rId18">
                    <a14:imgEffect>
                      <a14:saturation sat="200000"/>
                    </a14:imgEffect>
                  </a14:imgLayer>
                </a14:imgProps>
              </a:ext>
              <a:ext uri="{28A0092B-C50C-407E-A947-70E740481C1C}">
                <a14:useLocalDpi xmlns:a14="http://schemas.microsoft.com/office/drawing/2010/main" val="0"/>
              </a:ext>
            </a:extLst>
          </a:blip>
          <a:srcRect t="91340" r="43777"/>
          <a:stretch/>
        </p:blipFill>
        <p:spPr>
          <a:xfrm>
            <a:off x="3784209" y="6492875"/>
            <a:ext cx="4213003" cy="365125"/>
          </a:xfrm>
          <a:prstGeom prst="rect">
            <a:avLst/>
          </a:prstGeom>
        </p:spPr>
      </p:pic>
      <p:pic>
        <p:nvPicPr>
          <p:cNvPr id="10" name="Picture 9">
            <a:extLst>
              <a:ext uri="{FF2B5EF4-FFF2-40B4-BE49-F238E27FC236}">
                <a16:creationId xmlns:a16="http://schemas.microsoft.com/office/drawing/2014/main" id="{BE725614-57B9-48C4-B907-DD190E314D98}"/>
              </a:ext>
            </a:extLst>
          </p:cNvPr>
          <p:cNvPicPr>
            <a:picLocks noChangeAspect="1"/>
          </p:cNvPicPr>
          <p:nvPr userDrawn="1"/>
        </p:nvPicPr>
        <p:blipFill rotWithShape="1">
          <a:blip r:embed="rId17" cstate="print">
            <a:extLst>
              <a:ext uri="{BEBA8EAE-BF5A-486C-A8C5-ECC9F3942E4B}">
                <a14:imgProps xmlns:a14="http://schemas.microsoft.com/office/drawing/2010/main">
                  <a14:imgLayer r:embed="rId18">
                    <a14:imgEffect>
                      <a14:saturation sat="200000"/>
                    </a14:imgEffect>
                  </a14:imgLayer>
                </a14:imgProps>
              </a:ext>
              <a:ext uri="{28A0092B-C50C-407E-A947-70E740481C1C}">
                <a14:useLocalDpi xmlns:a14="http://schemas.microsoft.com/office/drawing/2010/main" val="0"/>
              </a:ext>
            </a:extLst>
          </a:blip>
          <a:srcRect l="82314" t="87239"/>
          <a:stretch/>
        </p:blipFill>
        <p:spPr>
          <a:xfrm>
            <a:off x="10866710" y="6307117"/>
            <a:ext cx="1325290" cy="538031"/>
          </a:xfrm>
          <a:prstGeom prst="rect">
            <a:avLst/>
          </a:prstGeom>
        </p:spPr>
      </p:pic>
    </p:spTree>
    <p:extLst>
      <p:ext uri="{BB962C8B-B14F-4D97-AF65-F5344CB8AC3E}">
        <p14:creationId xmlns:p14="http://schemas.microsoft.com/office/powerpoint/2010/main" val="42557140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7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10.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10.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10.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6.emf"/><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7.emf"/><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28.emf"/><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14.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14.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14.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media16.m4a"/><Relationship Id="rId7" Type="http://schemas.openxmlformats.org/officeDocument/2006/relationships/image" Target="../media/image31.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30.jpe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17.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17.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17.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microsoft.com/office/2007/relationships/hdphoto" Target="../media/hdphoto10.wdp"/><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microsoft.com/office/2007/relationships/hdphoto" Target="../media/hdphoto5.wdp"/><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1.emf"/><Relationship Id="rId3" Type="http://schemas.openxmlformats.org/officeDocument/2006/relationships/audio" Target="../media/media2.m4a"/><Relationship Id="rId21" Type="http://schemas.openxmlformats.org/officeDocument/2006/relationships/image" Target="../media/image14.emf"/><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3.png"/><Relationship Id="rId2" Type="http://schemas.microsoft.com/office/2007/relationships/media" Target="../media/media2.m4a"/><Relationship Id="rId16" Type="http://schemas.openxmlformats.org/officeDocument/2006/relationships/image" Target="../media/image10.png"/><Relationship Id="rId20" Type="http://schemas.openxmlformats.org/officeDocument/2006/relationships/image" Target="../media/image13.emf"/><Relationship Id="rId1" Type="http://schemas.openxmlformats.org/officeDocument/2006/relationships/tags" Target="../tags/tag1.xml"/><Relationship Id="rId6" Type="http://schemas.openxmlformats.org/officeDocument/2006/relationships/image" Target="../media/image4.emf"/><Relationship Id="rId11" Type="http://schemas.openxmlformats.org/officeDocument/2006/relationships/image" Target="../media/image7.jpeg"/><Relationship Id="rId24" Type="http://schemas.openxmlformats.org/officeDocument/2006/relationships/image" Target="../media/image17.emf"/><Relationship Id="rId5" Type="http://schemas.openxmlformats.org/officeDocument/2006/relationships/notesSlide" Target="../notesSlides/notesSlide2.xml"/><Relationship Id="rId15" Type="http://schemas.openxmlformats.org/officeDocument/2006/relationships/image" Target="../media/image9.emf"/><Relationship Id="rId23" Type="http://schemas.openxmlformats.org/officeDocument/2006/relationships/image" Target="../media/image16.emf"/><Relationship Id="rId10" Type="http://schemas.microsoft.com/office/2007/relationships/hdphoto" Target="../media/hdphoto3.wdp"/><Relationship Id="rId19" Type="http://schemas.openxmlformats.org/officeDocument/2006/relationships/image" Target="../media/image12.emf"/><Relationship Id="rId4" Type="http://schemas.openxmlformats.org/officeDocument/2006/relationships/slideLayout" Target="../slideLayouts/slideLayout2.xml"/><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image" Target="../media/image34.emf"/><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image" Target="../media/image36.emf"/><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tags" Target="../tags/tag17.xml"/><Relationship Id="rId6" Type="http://schemas.openxmlformats.org/officeDocument/2006/relationships/image" Target="../media/image38.emf"/><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27.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27.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27.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8.m4a"/><Relationship Id="rId7" Type="http://schemas.openxmlformats.org/officeDocument/2006/relationships/image" Target="../media/image38.png"/><Relationship Id="rId2" Type="http://schemas.microsoft.com/office/2007/relationships/media" Target="../media/media28.m4a"/><Relationship Id="rId1" Type="http://schemas.openxmlformats.org/officeDocument/2006/relationships/tags" Target="../tags/tag18.xml"/><Relationship Id="rId6" Type="http://schemas.openxmlformats.org/officeDocument/2006/relationships/image" Target="../media/image370.png"/><Relationship Id="rId5" Type="http://schemas.openxmlformats.org/officeDocument/2006/relationships/notesSlide" Target="../notesSlides/notesSlide28.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9.m4a"/><Relationship Id="rId7" Type="http://schemas.openxmlformats.org/officeDocument/2006/relationships/image" Target="../media/image40.jpeg"/><Relationship Id="rId2" Type="http://schemas.microsoft.com/office/2007/relationships/media" Target="../media/media29.m4a"/><Relationship Id="rId1" Type="http://schemas.openxmlformats.org/officeDocument/2006/relationships/tags" Target="../tags/tag19.xml"/><Relationship Id="rId6" Type="http://schemas.openxmlformats.org/officeDocument/2006/relationships/image" Target="../media/image39.emf"/><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1.emf"/><Relationship Id="rId3" Type="http://schemas.openxmlformats.org/officeDocument/2006/relationships/audio" Target="../media/media3.m4a"/><Relationship Id="rId21" Type="http://schemas.openxmlformats.org/officeDocument/2006/relationships/image" Target="../media/image14.emf"/><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3.png"/><Relationship Id="rId2" Type="http://schemas.microsoft.com/office/2007/relationships/media" Target="../media/media3.m4a"/><Relationship Id="rId16" Type="http://schemas.openxmlformats.org/officeDocument/2006/relationships/image" Target="../media/image10.png"/><Relationship Id="rId20" Type="http://schemas.openxmlformats.org/officeDocument/2006/relationships/image" Target="../media/image13.emf"/><Relationship Id="rId1" Type="http://schemas.openxmlformats.org/officeDocument/2006/relationships/tags" Target="../tags/tag2.xml"/><Relationship Id="rId6" Type="http://schemas.openxmlformats.org/officeDocument/2006/relationships/image" Target="../media/image4.emf"/><Relationship Id="rId11" Type="http://schemas.openxmlformats.org/officeDocument/2006/relationships/image" Target="../media/image7.jpeg"/><Relationship Id="rId24" Type="http://schemas.openxmlformats.org/officeDocument/2006/relationships/image" Target="../media/image17.emf"/><Relationship Id="rId5" Type="http://schemas.openxmlformats.org/officeDocument/2006/relationships/notesSlide" Target="../notesSlides/notesSlide3.xml"/><Relationship Id="rId15" Type="http://schemas.openxmlformats.org/officeDocument/2006/relationships/image" Target="../media/image9.emf"/><Relationship Id="rId23" Type="http://schemas.openxmlformats.org/officeDocument/2006/relationships/image" Target="../media/image16.emf"/><Relationship Id="rId10" Type="http://schemas.microsoft.com/office/2007/relationships/hdphoto" Target="../media/hdphoto3.wdp"/><Relationship Id="rId19" Type="http://schemas.openxmlformats.org/officeDocument/2006/relationships/image" Target="../media/image12.emf"/><Relationship Id="rId4" Type="http://schemas.openxmlformats.org/officeDocument/2006/relationships/slideLayout" Target="../slideLayouts/slideLayout2.xml"/><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5.emf"/></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m4a"/><Relationship Id="rId7" Type="http://schemas.openxmlformats.org/officeDocument/2006/relationships/image" Target="../media/image42.emf"/><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41.emf"/><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31.m4a"/><Relationship Id="rId7" Type="http://schemas.microsoft.com/office/2007/relationships/hdphoto" Target="../media/hdphoto12.wdp"/><Relationship Id="rId12" Type="http://schemas.openxmlformats.org/officeDocument/2006/relationships/image" Target="../media/image3.png"/><Relationship Id="rId2" Type="http://schemas.microsoft.com/office/2007/relationships/media" Target="../media/media31.m4a"/><Relationship Id="rId1" Type="http://schemas.openxmlformats.org/officeDocument/2006/relationships/tags" Target="../tags/tag21.xml"/><Relationship Id="rId6" Type="http://schemas.openxmlformats.org/officeDocument/2006/relationships/image" Target="../media/image43.png"/><Relationship Id="rId11" Type="http://schemas.openxmlformats.org/officeDocument/2006/relationships/image" Target="../media/image46.emf"/><Relationship Id="rId5" Type="http://schemas.openxmlformats.org/officeDocument/2006/relationships/notesSlide" Target="../notesSlides/notesSlide31.xml"/><Relationship Id="rId10" Type="http://schemas.microsoft.com/office/2007/relationships/hdphoto" Target="../media/hdphoto13.wdp"/><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32.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32.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32.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33.m4a"/><Relationship Id="rId7" Type="http://schemas.openxmlformats.org/officeDocument/2006/relationships/image" Target="../media/image23.png"/><Relationship Id="rId2" Type="http://schemas.microsoft.com/office/2007/relationships/media" Target="../media/media33.m4a"/><Relationship Id="rId1" Type="http://schemas.openxmlformats.org/officeDocument/2006/relationships/tags" Target="../tags/tag22.xml"/><Relationship Id="rId6" Type="http://schemas.openxmlformats.org/officeDocument/2006/relationships/image" Target="../media/image47.emf"/><Relationship Id="rId5" Type="http://schemas.openxmlformats.org/officeDocument/2006/relationships/notesSlide" Target="../notesSlides/notesSlide33.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4.emf"/></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media34.m4a"/><Relationship Id="rId7" Type="http://schemas.microsoft.com/office/2007/relationships/hdphoto" Target="../media/hdphoto14.wdp"/><Relationship Id="rId12" Type="http://schemas.openxmlformats.org/officeDocument/2006/relationships/hyperlink" Target="http://www.howfliesthealbatross.com/" TargetMode="External"/><Relationship Id="rId2" Type="http://schemas.microsoft.com/office/2007/relationships/media" Target="../media/media34.m4a"/><Relationship Id="rId1" Type="http://schemas.openxmlformats.org/officeDocument/2006/relationships/tags" Target="../tags/tag23.xml"/><Relationship Id="rId6" Type="http://schemas.openxmlformats.org/officeDocument/2006/relationships/image" Target="../media/image48.png"/><Relationship Id="rId11" Type="http://schemas.microsoft.com/office/2007/relationships/hdphoto" Target="../media/hdphoto15.wdp"/><Relationship Id="rId5" Type="http://schemas.openxmlformats.org/officeDocument/2006/relationships/notesSlide" Target="../notesSlides/notesSlide34.xml"/><Relationship Id="rId10" Type="http://schemas.openxmlformats.org/officeDocument/2006/relationships/image" Target="../media/image51.jpe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3.png"/><Relationship Id="rId2" Type="http://schemas.microsoft.com/office/2007/relationships/media" Target="../media/media36.m4a"/><Relationship Id="rId1" Type="http://schemas.openxmlformats.org/officeDocument/2006/relationships/tags" Target="../tags/tag25.xml"/><Relationship Id="rId6" Type="http://schemas.openxmlformats.org/officeDocument/2006/relationships/image" Target="../media/image52.emf"/><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notesSlide" Target="../notesSlides/notesSlide37.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8.m4a"/><Relationship Id="rId7" Type="http://schemas.openxmlformats.org/officeDocument/2006/relationships/image" Target="../media/image54.emf"/><Relationship Id="rId2" Type="http://schemas.microsoft.com/office/2007/relationships/media" Target="../media/media38.m4a"/><Relationship Id="rId1" Type="http://schemas.openxmlformats.org/officeDocument/2006/relationships/tags" Target="../tags/tag27.xml"/><Relationship Id="rId6" Type="http://schemas.openxmlformats.org/officeDocument/2006/relationships/image" Target="../media/image53.emf"/><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7.emf"/><Relationship Id="rId12" Type="http://schemas.openxmlformats.org/officeDocument/2006/relationships/image" Target="../media/image62.emf"/><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notesSlide" Target="../notesSlides/notesSlide39.xml"/><Relationship Id="rId9" Type="http://schemas.openxmlformats.org/officeDocument/2006/relationships/image" Target="../media/image59.emf"/></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8.emf"/><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40.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40.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40.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3.png"/><Relationship Id="rId2" Type="http://schemas.microsoft.com/office/2007/relationships/media" Target="../media/media41.m4a"/><Relationship Id="rId1" Type="http://schemas.openxmlformats.org/officeDocument/2006/relationships/tags" Target="../tags/tag28.xml"/><Relationship Id="rId6" Type="http://schemas.openxmlformats.org/officeDocument/2006/relationships/image" Target="../media/image63.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3.png"/><Relationship Id="rId2" Type="http://schemas.microsoft.com/office/2007/relationships/media" Target="../media/media42.m4a"/><Relationship Id="rId1" Type="http://schemas.openxmlformats.org/officeDocument/2006/relationships/tags" Target="../tags/tag29.xml"/><Relationship Id="rId6" Type="http://schemas.openxmlformats.org/officeDocument/2006/relationships/image" Target="../media/image64.emf"/><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3.png"/><Relationship Id="rId2" Type="http://schemas.microsoft.com/office/2007/relationships/media" Target="../media/media43.m4a"/><Relationship Id="rId1" Type="http://schemas.openxmlformats.org/officeDocument/2006/relationships/tags" Target="../tags/tag30.xml"/><Relationship Id="rId6" Type="http://schemas.openxmlformats.org/officeDocument/2006/relationships/image" Target="../media/image65.emf"/><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emf"/><Relationship Id="rId18" Type="http://schemas.openxmlformats.org/officeDocument/2006/relationships/image" Target="../media/image7.jpeg"/><Relationship Id="rId3" Type="http://schemas.openxmlformats.org/officeDocument/2006/relationships/audio" Target="../media/media44.m4a"/><Relationship Id="rId21" Type="http://schemas.microsoft.com/office/2007/relationships/hdphoto" Target="../media/hdphoto5.wdp"/><Relationship Id="rId7" Type="http://schemas.openxmlformats.org/officeDocument/2006/relationships/image" Target="../media/image9.emf"/><Relationship Id="rId12" Type="http://schemas.openxmlformats.org/officeDocument/2006/relationships/image" Target="../media/image13.emf"/><Relationship Id="rId17" Type="http://schemas.microsoft.com/office/2007/relationships/hdphoto" Target="../media/hdphoto2.wdp"/><Relationship Id="rId2" Type="http://schemas.microsoft.com/office/2007/relationships/media" Target="../media/media44.m4a"/><Relationship Id="rId16" Type="http://schemas.openxmlformats.org/officeDocument/2006/relationships/image" Target="../media/image5.png"/><Relationship Id="rId20" Type="http://schemas.openxmlformats.org/officeDocument/2006/relationships/image" Target="../media/image66.png"/><Relationship Id="rId1" Type="http://schemas.openxmlformats.org/officeDocument/2006/relationships/tags" Target="../tags/tag31.xml"/><Relationship Id="rId6" Type="http://schemas.openxmlformats.org/officeDocument/2006/relationships/image" Target="../media/image4.emf"/><Relationship Id="rId11" Type="http://schemas.openxmlformats.org/officeDocument/2006/relationships/image" Target="../media/image12.emf"/><Relationship Id="rId24" Type="http://schemas.openxmlformats.org/officeDocument/2006/relationships/image" Target="../media/image3.png"/><Relationship Id="rId5" Type="http://schemas.openxmlformats.org/officeDocument/2006/relationships/notesSlide" Target="../notesSlides/notesSlide44.xml"/><Relationship Id="rId15" Type="http://schemas.openxmlformats.org/officeDocument/2006/relationships/image" Target="../media/image17.emf"/><Relationship Id="rId23" Type="http://schemas.microsoft.com/office/2007/relationships/hdphoto" Target="../media/hdphoto7.wdp"/><Relationship Id="rId10" Type="http://schemas.openxmlformats.org/officeDocument/2006/relationships/image" Target="../media/image11.emf"/><Relationship Id="rId19" Type="http://schemas.microsoft.com/office/2007/relationships/hdphoto" Target="../media/hdphoto4.wdp"/><Relationship Id="rId4" Type="http://schemas.openxmlformats.org/officeDocument/2006/relationships/slideLayout" Target="../slideLayouts/slideLayout2.xml"/><Relationship Id="rId9" Type="http://schemas.microsoft.com/office/2007/relationships/hdphoto" Target="../media/hdphoto6.wdp"/><Relationship Id="rId14" Type="http://schemas.openxmlformats.org/officeDocument/2006/relationships/image" Target="../media/image15.emf"/><Relationship Id="rId22"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1.emf"/><Relationship Id="rId3" Type="http://schemas.openxmlformats.org/officeDocument/2006/relationships/audio" Target="../media/media5.m4a"/><Relationship Id="rId21" Type="http://schemas.openxmlformats.org/officeDocument/2006/relationships/image" Target="../media/image14.emf"/><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3.png"/><Relationship Id="rId2" Type="http://schemas.microsoft.com/office/2007/relationships/media" Target="../media/media5.m4a"/><Relationship Id="rId16" Type="http://schemas.openxmlformats.org/officeDocument/2006/relationships/image" Target="../media/image10.png"/><Relationship Id="rId20" Type="http://schemas.openxmlformats.org/officeDocument/2006/relationships/image" Target="../media/image13.emf"/><Relationship Id="rId1" Type="http://schemas.openxmlformats.org/officeDocument/2006/relationships/tags" Target="../tags/tag4.xml"/><Relationship Id="rId6" Type="http://schemas.openxmlformats.org/officeDocument/2006/relationships/image" Target="../media/image4.emf"/><Relationship Id="rId11" Type="http://schemas.openxmlformats.org/officeDocument/2006/relationships/image" Target="../media/image7.jpeg"/><Relationship Id="rId24" Type="http://schemas.openxmlformats.org/officeDocument/2006/relationships/image" Target="../media/image17.emf"/><Relationship Id="rId5" Type="http://schemas.openxmlformats.org/officeDocument/2006/relationships/notesSlide" Target="../notesSlides/notesSlide5.xml"/><Relationship Id="rId15" Type="http://schemas.openxmlformats.org/officeDocument/2006/relationships/image" Target="../media/image9.emf"/><Relationship Id="rId23" Type="http://schemas.openxmlformats.org/officeDocument/2006/relationships/image" Target="../media/image16.emf"/><Relationship Id="rId10" Type="http://schemas.microsoft.com/office/2007/relationships/hdphoto" Target="../media/hdphoto3.wdp"/><Relationship Id="rId19" Type="http://schemas.openxmlformats.org/officeDocument/2006/relationships/image" Target="../media/image12.emf"/><Relationship Id="rId4" Type="http://schemas.openxmlformats.org/officeDocument/2006/relationships/slideLayout" Target="../slideLayouts/slideLayout2.xml"/><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media6.m4a"/><Relationship Id="rId7" Type="http://schemas.openxmlformats.org/officeDocument/2006/relationships/image" Target="../media/image20.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9.emf"/><Relationship Id="rId11" Type="http://schemas.openxmlformats.org/officeDocument/2006/relationships/image" Target="../media/image3.png"/><Relationship Id="rId5" Type="http://schemas.openxmlformats.org/officeDocument/2006/relationships/notesSlide" Target="../notesSlides/notesSlide6.xml"/><Relationship Id="rId10" Type="http://schemas.microsoft.com/office/2007/relationships/hdphoto" Target="../media/hdphoto8.wdp"/><Relationship Id="rId4" Type="http://schemas.openxmlformats.org/officeDocument/2006/relationships/slideLayout" Target="../slideLayouts/slideLayout7.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2.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2.emf"/><Relationship Id="rId3" Type="http://schemas.openxmlformats.org/officeDocument/2006/relationships/slideLayout" Target="../slideLayouts/slideLayout2.xml"/><Relationship Id="rId21" Type="http://schemas.openxmlformats.org/officeDocument/2006/relationships/image" Target="../media/image15.emf"/><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emf"/><Relationship Id="rId2" Type="http://schemas.openxmlformats.org/officeDocument/2006/relationships/audio" Target="../media/media8.m4a"/><Relationship Id="rId16" Type="http://schemas.microsoft.com/office/2007/relationships/hdphoto" Target="../media/hdphoto6.wdp"/><Relationship Id="rId20" Type="http://schemas.openxmlformats.org/officeDocument/2006/relationships/image" Target="../media/image14.emf"/><Relationship Id="rId1" Type="http://schemas.microsoft.com/office/2007/relationships/media" Target="../media/media8.m4a"/><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3.png"/><Relationship Id="rId5" Type="http://schemas.openxmlformats.org/officeDocument/2006/relationships/image" Target="../media/image4.emf"/><Relationship Id="rId15" Type="http://schemas.openxmlformats.org/officeDocument/2006/relationships/image" Target="../media/image10.png"/><Relationship Id="rId23" Type="http://schemas.openxmlformats.org/officeDocument/2006/relationships/image" Target="../media/image17.emf"/><Relationship Id="rId10" Type="http://schemas.openxmlformats.org/officeDocument/2006/relationships/image" Target="../media/image7.jpeg"/><Relationship Id="rId19" Type="http://schemas.openxmlformats.org/officeDocument/2006/relationships/image" Target="../media/image13.emf"/><Relationship Id="rId4" Type="http://schemas.openxmlformats.org/officeDocument/2006/relationships/notesSlide" Target="../notesSlides/notesSlide8.xml"/><Relationship Id="rId9" Type="http://schemas.microsoft.com/office/2007/relationships/hdphoto" Target="../media/hdphoto3.wdp"/><Relationship Id="rId14" Type="http://schemas.openxmlformats.org/officeDocument/2006/relationships/image" Target="../media/image9.emf"/><Relationship Id="rId22" Type="http://schemas.openxmlformats.org/officeDocument/2006/relationships/image" Target="../media/image16.emf"/></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media9.m4a"/><Relationship Id="rId7" Type="http://schemas.microsoft.com/office/2007/relationships/hdphoto" Target="../media/hdphoto3.wdp"/><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0970" y="1001069"/>
            <a:ext cx="9260227" cy="1846659"/>
          </a:xfrm>
          <a:prstGeom prst="rect">
            <a:avLst/>
          </a:prstGeom>
          <a:noFill/>
        </p:spPr>
        <p:txBody>
          <a:bodyPr wrap="none" rtlCol="0">
            <a:spAutoFit/>
          </a:bodyPr>
          <a:lstStyle/>
          <a:p>
            <a:r>
              <a:rPr lang="en-US" sz="6000" b="1">
                <a:solidFill>
                  <a:schemeClr val="tx1">
                    <a:lumMod val="50000"/>
                    <a:lumOff val="50000"/>
                  </a:schemeClr>
                </a:solidFill>
              </a:rPr>
              <a:t>Configuration Aerodynamics</a:t>
            </a:r>
          </a:p>
          <a:p>
            <a:r>
              <a:rPr lang="en-US" sz="5400" b="1">
                <a:solidFill>
                  <a:schemeClr val="tx1">
                    <a:lumMod val="50000"/>
                    <a:lumOff val="50000"/>
                  </a:schemeClr>
                </a:solidFill>
              </a:rPr>
              <a:t>   - Classical Methods Applied</a:t>
            </a:r>
          </a:p>
        </p:txBody>
      </p:sp>
      <p:sp>
        <p:nvSpPr>
          <p:cNvPr id="3" name="TextBox 2">
            <a:extLst>
              <a:ext uri="{FF2B5EF4-FFF2-40B4-BE49-F238E27FC236}">
                <a16:creationId xmlns:a16="http://schemas.microsoft.com/office/drawing/2014/main" id="{0EE36F4D-18EA-40FF-9398-D5F608ED7A7F}"/>
              </a:ext>
            </a:extLst>
          </p:cNvPr>
          <p:cNvSpPr txBox="1"/>
          <p:nvPr/>
        </p:nvSpPr>
        <p:spPr>
          <a:xfrm>
            <a:off x="1156845" y="3309969"/>
            <a:ext cx="9882676" cy="2185214"/>
          </a:xfrm>
          <a:prstGeom prst="rect">
            <a:avLst/>
          </a:prstGeom>
          <a:noFill/>
        </p:spPr>
        <p:txBody>
          <a:bodyPr wrap="square" rtlCol="0">
            <a:spAutoFit/>
          </a:bodyPr>
          <a:lstStyle/>
          <a:p>
            <a:pPr algn="ctr"/>
            <a:r>
              <a:rPr lang="en-US" sz="2800" b="1">
                <a:solidFill>
                  <a:schemeClr val="tx1">
                    <a:lumMod val="50000"/>
                    <a:lumOff val="50000"/>
                  </a:schemeClr>
                </a:solidFill>
              </a:rPr>
              <a:t>J. Philip Barnes</a:t>
            </a:r>
          </a:p>
          <a:p>
            <a:pPr algn="ctr"/>
            <a:r>
              <a:rPr lang="en-US" sz="2400" b="1">
                <a:solidFill>
                  <a:schemeClr val="tx1">
                    <a:lumMod val="50000"/>
                    <a:lumOff val="50000"/>
                  </a:schemeClr>
                </a:solidFill>
              </a:rPr>
              <a:t>Northrop Grumman Aeronautics Systems</a:t>
            </a:r>
          </a:p>
          <a:p>
            <a:pPr algn="ctr"/>
            <a:r>
              <a:rPr lang="en-US" sz="2200">
                <a:solidFill>
                  <a:schemeClr val="tx1">
                    <a:lumMod val="50000"/>
                    <a:lumOff val="50000"/>
                  </a:schemeClr>
                </a:solidFill>
              </a:rPr>
              <a:t>AIAA Aviation Forum, Reno NV, 16 June 2020</a:t>
            </a:r>
          </a:p>
          <a:p>
            <a:pPr algn="ctr"/>
            <a:endParaRPr lang="en-US" sz="2400" b="1">
              <a:solidFill>
                <a:schemeClr val="tx1">
                  <a:lumMod val="50000"/>
                  <a:lumOff val="50000"/>
                </a:schemeClr>
              </a:solidFill>
            </a:endParaRPr>
          </a:p>
          <a:p>
            <a:pPr algn="ctr"/>
            <a:r>
              <a:rPr lang="en-US" sz="2000">
                <a:solidFill>
                  <a:schemeClr val="tx1">
                    <a:lumMod val="50000"/>
                    <a:lumOff val="50000"/>
                  </a:schemeClr>
                </a:solidFill>
              </a:rPr>
              <a:t>Copyright © by J. Philip Barnes</a:t>
            </a:r>
          </a:p>
          <a:p>
            <a:pPr algn="ctr"/>
            <a:r>
              <a:rPr lang="en-US">
                <a:solidFill>
                  <a:schemeClr val="tx1">
                    <a:lumMod val="50000"/>
                    <a:lumOff val="50000"/>
                  </a:schemeClr>
                </a:solidFill>
              </a:rPr>
              <a:t>Published by the American Institute of Aeronautics and Astronautics, Inc., with permission.</a:t>
            </a:r>
            <a:endParaRPr lang="en-US" sz="1400" i="1">
              <a:solidFill>
                <a:srgbClr val="0070C0"/>
              </a:solidFill>
            </a:endParaRPr>
          </a:p>
        </p:txBody>
      </p:sp>
      <p:pic>
        <p:nvPicPr>
          <p:cNvPr id="2" name="Audio 1">
            <a:hlinkClick r:id="" action="ppaction://media"/>
            <a:extLst>
              <a:ext uri="{FF2B5EF4-FFF2-40B4-BE49-F238E27FC236}">
                <a16:creationId xmlns:a16="http://schemas.microsoft.com/office/drawing/2014/main" id="{56C95CBA-9BB7-47AF-A069-ACDBEEC4D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5" name="Text Placeholder 2">
            <a:extLst>
              <a:ext uri="{FF2B5EF4-FFF2-40B4-BE49-F238E27FC236}">
                <a16:creationId xmlns:a16="http://schemas.microsoft.com/office/drawing/2014/main" id="{53901226-6C77-4910-B7EA-33575C45F4D8}"/>
              </a:ext>
            </a:extLst>
          </p:cNvPr>
          <p:cNvSpPr txBox="1">
            <a:spLocks/>
          </p:cNvSpPr>
          <p:nvPr/>
        </p:nvSpPr>
        <p:spPr>
          <a:xfrm>
            <a:off x="8309935" y="5650088"/>
            <a:ext cx="1942757" cy="614671"/>
          </a:xfrm>
          <a:prstGeom prst="rect">
            <a:avLst/>
          </a:prstGeom>
          <a:solidFill>
            <a:schemeClr val="bg1">
              <a:lumMod val="95000"/>
            </a:schemeClr>
          </a:solidFill>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a:solidFill>
                  <a:schemeClr val="bg1">
                    <a:lumMod val="75000"/>
                  </a:schemeClr>
                </a:solidFill>
              </a:rPr>
              <a:t>Animated, annotated charts</a:t>
            </a:r>
          </a:p>
          <a:p>
            <a:pPr marL="0" indent="0" algn="ctr">
              <a:spcBef>
                <a:spcPts val="0"/>
              </a:spcBef>
              <a:buNone/>
            </a:pPr>
            <a:r>
              <a:rPr lang="en-US" sz="1200">
                <a:solidFill>
                  <a:schemeClr val="bg1">
                    <a:lumMod val="75000"/>
                  </a:schemeClr>
                </a:solidFill>
              </a:rPr>
              <a:t>with audio ; use F5 key</a:t>
            </a:r>
          </a:p>
          <a:p>
            <a:pPr marL="0" indent="0" algn="ctr">
              <a:spcBef>
                <a:spcPts val="0"/>
              </a:spcBef>
              <a:buNone/>
            </a:pPr>
            <a:r>
              <a:rPr lang="en-US" sz="1200">
                <a:solidFill>
                  <a:schemeClr val="bg1">
                    <a:lumMod val="75000"/>
                  </a:schemeClr>
                </a:solidFill>
              </a:rPr>
              <a:t>See also View ~ Notes Pages</a:t>
            </a:r>
          </a:p>
        </p:txBody>
      </p:sp>
    </p:spTree>
    <p:extLst>
      <p:ext uri="{BB962C8B-B14F-4D97-AF65-F5344CB8AC3E}">
        <p14:creationId xmlns:p14="http://schemas.microsoft.com/office/powerpoint/2010/main" val="1189411415"/>
      </p:ext>
    </p:extLst>
  </p:cSld>
  <p:clrMapOvr>
    <a:masterClrMapping/>
  </p:clrMapOvr>
  <p:transition advTm="46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tx1">
                      <a:lumMod val="50000"/>
                      <a:lumOff val="50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47" name="Right Arrow 46"/>
          <p:cNvSpPr/>
          <p:nvPr/>
        </p:nvSpPr>
        <p:spPr>
          <a:xfrm rot="3402013">
            <a:off x="6882964" y="4083904"/>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10</a:t>
            </a:fld>
            <a:endParaRPr lang="en-US"/>
          </a:p>
        </p:txBody>
      </p:sp>
      <p:pic>
        <p:nvPicPr>
          <p:cNvPr id="12" name="Audio 11">
            <a:hlinkClick r:id="" action="ppaction://media"/>
            <a:extLst>
              <a:ext uri="{FF2B5EF4-FFF2-40B4-BE49-F238E27FC236}">
                <a16:creationId xmlns:a16="http://schemas.microsoft.com/office/drawing/2014/main" id="{A867EDC6-81AA-467A-A8BE-AB4335C5AC7C}"/>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19145161"/>
      </p:ext>
    </p:extLst>
  </p:cSld>
  <p:clrMapOvr>
    <a:masterClrMapping/>
  </p:clrMapOvr>
  <mc:AlternateContent xmlns:mc="http://schemas.openxmlformats.org/markup-compatibility/2006" xmlns:p14="http://schemas.microsoft.com/office/powerpoint/2010/main">
    <mc:Choice Requires="p14">
      <p:transition spd="slow" p14:dur="2000" advTm="5289"/>
    </mc:Choice>
    <mc:Fallback xmlns="">
      <p:transition spd="slow" advTm="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901CA9-CE85-408F-80B3-0D8FC764D959}"/>
              </a:ext>
            </a:extLst>
          </p:cNvPr>
          <p:cNvPicPr>
            <a:picLocks noChangeAspect="1"/>
          </p:cNvPicPr>
          <p:nvPr/>
        </p:nvPicPr>
        <p:blipFill rotWithShape="1">
          <a:blip r:embed="rId6"/>
          <a:srcRect b="4957"/>
          <a:stretch/>
        </p:blipFill>
        <p:spPr>
          <a:xfrm>
            <a:off x="2185971" y="819168"/>
            <a:ext cx="7505700" cy="5295901"/>
          </a:xfrm>
          <a:prstGeom prst="rect">
            <a:avLst/>
          </a:prstGeom>
        </p:spPr>
      </p:pic>
      <p:sp>
        <p:nvSpPr>
          <p:cNvPr id="4" name="TextBox 3"/>
          <p:cNvSpPr txBox="1"/>
          <p:nvPr/>
        </p:nvSpPr>
        <p:spPr>
          <a:xfrm>
            <a:off x="28785" y="-21555"/>
            <a:ext cx="9143999"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Unswept Wing Lift Slope Data &amp; Theory ~ Heinrich Helmbold</a:t>
            </a:r>
          </a:p>
        </p:txBody>
      </p:sp>
      <p:sp>
        <p:nvSpPr>
          <p:cNvPr id="10" name="Right Arrow 9"/>
          <p:cNvSpPr/>
          <p:nvPr/>
        </p:nvSpPr>
        <p:spPr>
          <a:xfrm rot="4107417">
            <a:off x="6136854" y="2023275"/>
            <a:ext cx="382772" cy="17212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4340684" flipH="1" flipV="1">
            <a:off x="6323040" y="2475722"/>
            <a:ext cx="330107" cy="16348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3566386">
            <a:off x="3579170" y="3038971"/>
            <a:ext cx="382772" cy="17212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1E2073A-A629-45A2-8404-EF7185EE7B65}" type="slidenum">
              <a:rPr lang="en-US" smtClean="0"/>
              <a:pPr/>
              <a:t>11</a:t>
            </a:fld>
            <a:endParaRPr lang="en-US"/>
          </a:p>
        </p:txBody>
      </p:sp>
      <p:sp>
        <p:nvSpPr>
          <p:cNvPr id="5" name="TextBox 4">
            <a:extLst>
              <a:ext uri="{FF2B5EF4-FFF2-40B4-BE49-F238E27FC236}">
                <a16:creationId xmlns:a16="http://schemas.microsoft.com/office/drawing/2014/main" id="{74F9DD78-264E-4FD3-9F59-B5A47DD94218}"/>
              </a:ext>
            </a:extLst>
          </p:cNvPr>
          <p:cNvSpPr txBox="1"/>
          <p:nvPr/>
        </p:nvSpPr>
        <p:spPr>
          <a:xfrm>
            <a:off x="7563754" y="5576655"/>
            <a:ext cx="1609030" cy="230832"/>
          </a:xfrm>
          <a:prstGeom prst="rect">
            <a:avLst/>
          </a:prstGeom>
          <a:solidFill>
            <a:schemeClr val="bg1">
              <a:lumMod val="95000"/>
            </a:schemeClr>
          </a:solidFill>
        </p:spPr>
        <p:txBody>
          <a:bodyPr wrap="square" rtlCol="0">
            <a:spAutoFit/>
          </a:bodyPr>
          <a:lstStyle/>
          <a:p>
            <a:pPr algn="r"/>
            <a:r>
              <a:rPr lang="en-US" sz="900" b="1">
                <a:latin typeface="Ink Free" panose="03080402000500000000" pitchFamily="66" charset="0"/>
              </a:rPr>
              <a:t>J. Philip Barnes, April 2013 </a:t>
            </a:r>
          </a:p>
        </p:txBody>
      </p:sp>
      <p:sp>
        <p:nvSpPr>
          <p:cNvPr id="7" name="TextBox 6"/>
          <p:cNvSpPr txBox="1"/>
          <p:nvPr/>
        </p:nvSpPr>
        <p:spPr>
          <a:xfrm>
            <a:off x="7677337" y="3646845"/>
            <a:ext cx="1641796"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1200">
                <a:latin typeface="Symbol" pitchFamily="18" charset="2"/>
              </a:rPr>
              <a:t>h </a:t>
            </a:r>
            <a:r>
              <a:rPr lang="en-US" sz="1200">
                <a:latin typeface="Calibri"/>
              </a:rPr>
              <a:t>≡ (dc</a:t>
            </a:r>
            <a:r>
              <a:rPr lang="en-US" sz="1200" i="1" baseline="-25000">
                <a:latin typeface="Times New Roman" pitchFamily="18" charset="0"/>
                <a:cs typeface="Times New Roman" pitchFamily="18" charset="0"/>
              </a:rPr>
              <a:t>l </a:t>
            </a:r>
            <a:r>
              <a:rPr lang="en-US" sz="1200">
                <a:latin typeface="Calibri"/>
              </a:rPr>
              <a:t>/d</a:t>
            </a:r>
            <a:r>
              <a:rPr lang="en-US" sz="1200">
                <a:latin typeface="Symbol" pitchFamily="18" charset="2"/>
              </a:rPr>
              <a:t>a</a:t>
            </a:r>
            <a:r>
              <a:rPr lang="en-US" sz="1200">
                <a:latin typeface="Calibri"/>
              </a:rPr>
              <a:t>) /2</a:t>
            </a:r>
            <a:r>
              <a:rPr lang="en-US" sz="1200">
                <a:latin typeface="Symbol" pitchFamily="18" charset="2"/>
              </a:rPr>
              <a:t>p </a:t>
            </a:r>
            <a:r>
              <a:rPr lang="en-US" sz="1200">
                <a:latin typeface="Calibri"/>
              </a:rPr>
              <a:t>≈ </a:t>
            </a:r>
            <a:r>
              <a:rPr lang="en-US" sz="1200"/>
              <a:t>0.95</a:t>
            </a:r>
          </a:p>
        </p:txBody>
      </p:sp>
      <p:pic>
        <p:nvPicPr>
          <p:cNvPr id="2" name="Audio 1">
            <a:hlinkClick r:id="" action="ppaction://media"/>
            <a:extLst>
              <a:ext uri="{FF2B5EF4-FFF2-40B4-BE49-F238E27FC236}">
                <a16:creationId xmlns:a16="http://schemas.microsoft.com/office/drawing/2014/main" id="{C0EDDB21-606D-48F0-9454-6C754645F5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631822306"/>
      </p:ext>
    </p:extLst>
  </p:cSld>
  <p:clrMapOvr>
    <a:masterClrMapping/>
  </p:clrMapOvr>
  <p:transition advTm="29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59391" y="2"/>
            <a:ext cx="9805225" cy="523208"/>
          </a:xfrm>
          <a:prstGeom prst="rect">
            <a:avLst/>
          </a:prstGeom>
          <a:noFill/>
        </p:spPr>
        <p:txBody>
          <a:bodyPr wrap="square" lIns="91429" tIns="45714" rIns="91429" bIns="45714" rtlCol="0">
            <a:spAutoFit/>
          </a:bodyPr>
          <a:lstStyle/>
          <a:p>
            <a:r>
              <a:rPr lang="en-US" sz="2800" b="1" i="1">
                <a:solidFill>
                  <a:schemeClr val="tx1">
                    <a:lumMod val="50000"/>
                    <a:lumOff val="50000"/>
                  </a:schemeClr>
                </a:solidFill>
              </a:rPr>
              <a:t>Helmbold-</a:t>
            </a:r>
            <a:r>
              <a:rPr lang="en-US" sz="2800" b="1" i="1" err="1">
                <a:solidFill>
                  <a:schemeClr val="tx1">
                    <a:lumMod val="50000"/>
                    <a:lumOff val="50000"/>
                  </a:schemeClr>
                </a:solidFill>
              </a:rPr>
              <a:t>Diederich</a:t>
            </a:r>
            <a:r>
              <a:rPr lang="en-US" sz="2800" b="1" i="1">
                <a:solidFill>
                  <a:schemeClr val="tx1">
                    <a:lumMod val="50000"/>
                    <a:lumOff val="50000"/>
                  </a:schemeClr>
                </a:solidFill>
              </a:rPr>
              <a:t> Condensation</a:t>
            </a:r>
            <a:r>
              <a:rPr lang="en-US" sz="2800" b="1">
                <a:solidFill>
                  <a:schemeClr val="tx1">
                    <a:lumMod val="50000"/>
                    <a:lumOff val="50000"/>
                  </a:schemeClr>
                </a:solidFill>
              </a:rPr>
              <a:t>: Low-speed Lift Slope </a:t>
            </a:r>
          </a:p>
        </p:txBody>
      </p:sp>
      <p:sp>
        <p:nvSpPr>
          <p:cNvPr id="6" name="Slide Number Placeholder 5"/>
          <p:cNvSpPr>
            <a:spLocks noGrp="1"/>
          </p:cNvSpPr>
          <p:nvPr>
            <p:ph type="sldNum" sz="quarter" idx="12"/>
          </p:nvPr>
        </p:nvSpPr>
        <p:spPr/>
        <p:txBody>
          <a:bodyPr/>
          <a:lstStyle/>
          <a:p>
            <a:fld id="{01E2073A-A629-45A2-8404-EF7185EE7B65}" type="slidenum">
              <a:rPr lang="en-US" smtClean="0"/>
              <a:pPr/>
              <a:t>12</a:t>
            </a:fld>
            <a:endParaRPr lang="en-US"/>
          </a:p>
        </p:txBody>
      </p:sp>
      <p:pic>
        <p:nvPicPr>
          <p:cNvPr id="2" name="Picture 1">
            <a:extLst>
              <a:ext uri="{FF2B5EF4-FFF2-40B4-BE49-F238E27FC236}">
                <a16:creationId xmlns:a16="http://schemas.microsoft.com/office/drawing/2014/main" id="{706B8BC1-EDF5-4525-A467-D1DCF515B686}"/>
              </a:ext>
            </a:extLst>
          </p:cNvPr>
          <p:cNvPicPr>
            <a:picLocks noChangeAspect="1"/>
          </p:cNvPicPr>
          <p:nvPr/>
        </p:nvPicPr>
        <p:blipFill rotWithShape="1">
          <a:blip r:embed="rId6"/>
          <a:srcRect t="3051"/>
          <a:stretch/>
        </p:blipFill>
        <p:spPr>
          <a:xfrm>
            <a:off x="2214441" y="713716"/>
            <a:ext cx="7750175" cy="5460587"/>
          </a:xfrm>
          <a:prstGeom prst="rect">
            <a:avLst/>
          </a:prstGeom>
        </p:spPr>
      </p:pic>
      <p:sp>
        <p:nvSpPr>
          <p:cNvPr id="8" name="TextBox 7"/>
          <p:cNvSpPr txBox="1"/>
          <p:nvPr/>
        </p:nvSpPr>
        <p:spPr>
          <a:xfrm>
            <a:off x="8149673" y="1322649"/>
            <a:ext cx="1255472"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1200">
                <a:latin typeface="Symbol" pitchFamily="18" charset="2"/>
              </a:rPr>
              <a:t>h </a:t>
            </a:r>
            <a:r>
              <a:rPr lang="en-US" sz="1200">
                <a:latin typeface="Calibri"/>
              </a:rPr>
              <a:t>≡ (dc</a:t>
            </a:r>
            <a:r>
              <a:rPr lang="en-US" sz="1200" i="1" baseline="-25000">
                <a:latin typeface="Times New Roman" pitchFamily="18" charset="0"/>
                <a:cs typeface="Times New Roman" pitchFamily="18" charset="0"/>
              </a:rPr>
              <a:t>l </a:t>
            </a:r>
            <a:r>
              <a:rPr lang="en-US" sz="1200">
                <a:latin typeface="Calibri"/>
              </a:rPr>
              <a:t>/d</a:t>
            </a:r>
            <a:r>
              <a:rPr lang="en-US" sz="1200">
                <a:latin typeface="Symbol" pitchFamily="18" charset="2"/>
              </a:rPr>
              <a:t>a</a:t>
            </a:r>
            <a:r>
              <a:rPr lang="en-US" sz="1200">
                <a:latin typeface="Calibri"/>
              </a:rPr>
              <a:t>) /2</a:t>
            </a:r>
            <a:r>
              <a:rPr lang="en-US" sz="1200">
                <a:latin typeface="Symbol" pitchFamily="18" charset="2"/>
              </a:rPr>
              <a:t>p </a:t>
            </a:r>
            <a:endParaRPr lang="en-US" sz="1200"/>
          </a:p>
        </p:txBody>
      </p:sp>
      <p:sp>
        <p:nvSpPr>
          <p:cNvPr id="10" name="Right Arrow 10">
            <a:extLst>
              <a:ext uri="{FF2B5EF4-FFF2-40B4-BE49-F238E27FC236}">
                <a16:creationId xmlns:a16="http://schemas.microsoft.com/office/drawing/2014/main" id="{9BA32CC7-27AF-463E-A926-7FCBC3C719F3}"/>
              </a:ext>
            </a:extLst>
          </p:cNvPr>
          <p:cNvSpPr/>
          <p:nvPr/>
        </p:nvSpPr>
        <p:spPr>
          <a:xfrm rot="4295483" flipH="1" flipV="1">
            <a:off x="8441440" y="2146435"/>
            <a:ext cx="330107" cy="16348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787F4B7-238B-4675-B82A-589DE85E9B38}"/>
              </a:ext>
            </a:extLst>
          </p:cNvPr>
          <p:cNvSpPr/>
          <p:nvPr/>
        </p:nvSpPr>
        <p:spPr>
          <a:xfrm rot="13736587" flipH="1" flipV="1">
            <a:off x="3597976" y="3189595"/>
            <a:ext cx="330107" cy="16348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0">
            <a:extLst>
              <a:ext uri="{FF2B5EF4-FFF2-40B4-BE49-F238E27FC236}">
                <a16:creationId xmlns:a16="http://schemas.microsoft.com/office/drawing/2014/main" id="{C0DD1181-BB6B-453A-91B5-175B086E064D}"/>
              </a:ext>
            </a:extLst>
          </p:cNvPr>
          <p:cNvSpPr/>
          <p:nvPr/>
        </p:nvSpPr>
        <p:spPr>
          <a:xfrm rot="10800000" flipH="1" flipV="1">
            <a:off x="5149002" y="3507838"/>
            <a:ext cx="830448" cy="565406"/>
          </a:xfrm>
          <a:prstGeom prst="rightArrow">
            <a:avLst>
              <a:gd name="adj1" fmla="val 50000"/>
              <a:gd name="adj2" fmla="val 58459"/>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E5A5F6F-3A6A-460A-AA0D-10A7628EF5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4232034122"/>
      </p:ext>
    </p:extLst>
  </p:cSld>
  <p:clrMapOvr>
    <a:masterClrMapping/>
  </p:clrMapOvr>
  <p:transition advTm="34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D3CEB9-E1BF-4074-8BBA-A3AAAB39F871}"/>
              </a:ext>
            </a:extLst>
          </p:cNvPr>
          <p:cNvPicPr>
            <a:picLocks noChangeAspect="1"/>
          </p:cNvPicPr>
          <p:nvPr/>
        </p:nvPicPr>
        <p:blipFill rotWithShape="1">
          <a:blip r:embed="rId6"/>
          <a:srcRect b="3846"/>
          <a:stretch/>
        </p:blipFill>
        <p:spPr>
          <a:xfrm>
            <a:off x="2220912" y="642937"/>
            <a:ext cx="7750175" cy="5357813"/>
          </a:xfrm>
          <a:prstGeom prst="rect">
            <a:avLst/>
          </a:prstGeom>
        </p:spPr>
      </p:pic>
      <p:sp>
        <p:nvSpPr>
          <p:cNvPr id="8" name="TextBox 7"/>
          <p:cNvSpPr txBox="1"/>
          <p:nvPr/>
        </p:nvSpPr>
        <p:spPr>
          <a:xfrm>
            <a:off x="89423" y="0"/>
            <a:ext cx="8440615" cy="523208"/>
          </a:xfrm>
          <a:prstGeom prst="rect">
            <a:avLst/>
          </a:prstGeom>
          <a:noFill/>
        </p:spPr>
        <p:txBody>
          <a:bodyPr wrap="square" lIns="91429" tIns="45714" rIns="91429" bIns="45714" rtlCol="0">
            <a:spAutoFit/>
          </a:bodyPr>
          <a:lstStyle/>
          <a:p>
            <a:r>
              <a:rPr lang="en-US" sz="2800" b="1" i="1">
                <a:solidFill>
                  <a:schemeClr val="tx1">
                    <a:lumMod val="50000"/>
                    <a:lumOff val="50000"/>
                  </a:schemeClr>
                </a:solidFill>
              </a:rPr>
              <a:t>Helmbold-</a:t>
            </a:r>
            <a:r>
              <a:rPr lang="en-US" sz="2800" b="1" i="1" err="1">
                <a:solidFill>
                  <a:schemeClr val="tx1">
                    <a:lumMod val="50000"/>
                    <a:lumOff val="50000"/>
                  </a:schemeClr>
                </a:solidFill>
              </a:rPr>
              <a:t>Polhamus</a:t>
            </a:r>
            <a:r>
              <a:rPr lang="en-US" sz="2800" b="1" i="1">
                <a:solidFill>
                  <a:schemeClr val="tx1">
                    <a:lumMod val="50000"/>
                    <a:lumOff val="50000"/>
                  </a:schemeClr>
                </a:solidFill>
              </a:rPr>
              <a:t> Condensation</a:t>
            </a:r>
            <a:r>
              <a:rPr lang="en-US" sz="2800" b="1">
                <a:solidFill>
                  <a:schemeClr val="tx1">
                    <a:lumMod val="50000"/>
                    <a:lumOff val="50000"/>
                  </a:schemeClr>
                </a:solidFill>
              </a:rPr>
              <a:t>: Subsonic lift slope</a:t>
            </a:r>
          </a:p>
        </p:txBody>
      </p:sp>
      <p:sp>
        <p:nvSpPr>
          <p:cNvPr id="9" name="TextBox 8"/>
          <p:cNvSpPr txBox="1"/>
          <p:nvPr/>
        </p:nvSpPr>
        <p:spPr>
          <a:xfrm>
            <a:off x="3108251" y="6051483"/>
            <a:ext cx="5998578" cy="400097"/>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pPr algn="ctr"/>
            <a:r>
              <a:rPr lang="en-US" sz="2000">
                <a:solidFill>
                  <a:schemeClr val="bg1"/>
                </a:solidFill>
              </a:rPr>
              <a:t>No effect of Mach as A→0 ; Consistent with R.T. Jones</a:t>
            </a:r>
          </a:p>
        </p:txBody>
      </p:sp>
      <p:sp>
        <p:nvSpPr>
          <p:cNvPr id="4" name="Slide Number Placeholder 3"/>
          <p:cNvSpPr>
            <a:spLocks noGrp="1"/>
          </p:cNvSpPr>
          <p:nvPr>
            <p:ph type="sldNum" sz="quarter" idx="12"/>
          </p:nvPr>
        </p:nvSpPr>
        <p:spPr/>
        <p:txBody>
          <a:bodyPr/>
          <a:lstStyle/>
          <a:p>
            <a:fld id="{01E2073A-A629-45A2-8404-EF7185EE7B65}" type="slidenum">
              <a:rPr lang="en-US" smtClean="0"/>
              <a:pPr/>
              <a:t>13</a:t>
            </a:fld>
            <a:endParaRPr lang="en-US"/>
          </a:p>
        </p:txBody>
      </p:sp>
      <p:sp>
        <p:nvSpPr>
          <p:cNvPr id="7" name="TextBox 6"/>
          <p:cNvSpPr txBox="1"/>
          <p:nvPr/>
        </p:nvSpPr>
        <p:spPr>
          <a:xfrm>
            <a:off x="8003953" y="4949531"/>
            <a:ext cx="1217000"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1200">
                <a:latin typeface="Symbol" pitchFamily="18" charset="2"/>
              </a:rPr>
              <a:t>h </a:t>
            </a:r>
            <a:r>
              <a:rPr lang="en-US" sz="1200">
                <a:latin typeface="Calibri"/>
              </a:rPr>
              <a:t>≡ (dc</a:t>
            </a:r>
            <a:r>
              <a:rPr lang="en-US" sz="1200" i="1" baseline="-25000">
                <a:latin typeface="Times New Roman" pitchFamily="18" charset="0"/>
                <a:cs typeface="Times New Roman" pitchFamily="18" charset="0"/>
              </a:rPr>
              <a:t>l </a:t>
            </a:r>
            <a:r>
              <a:rPr lang="en-US" sz="1200">
                <a:latin typeface="Calibri"/>
              </a:rPr>
              <a:t>/d</a:t>
            </a:r>
            <a:r>
              <a:rPr lang="en-US" sz="1200">
                <a:latin typeface="Symbol" pitchFamily="18" charset="2"/>
              </a:rPr>
              <a:t>a</a:t>
            </a:r>
            <a:r>
              <a:rPr lang="en-US" sz="1200">
                <a:latin typeface="Calibri"/>
              </a:rPr>
              <a:t>) /2</a:t>
            </a:r>
            <a:r>
              <a:rPr lang="en-US" sz="1200">
                <a:latin typeface="Symbol" pitchFamily="18" charset="2"/>
              </a:rPr>
              <a:t>p</a:t>
            </a:r>
            <a:endParaRPr lang="en-US" sz="1200"/>
          </a:p>
        </p:txBody>
      </p:sp>
      <p:sp>
        <p:nvSpPr>
          <p:cNvPr id="10" name="Right Arrow 10">
            <a:extLst>
              <a:ext uri="{FF2B5EF4-FFF2-40B4-BE49-F238E27FC236}">
                <a16:creationId xmlns:a16="http://schemas.microsoft.com/office/drawing/2014/main" id="{CFFABA0B-D688-442A-B6FF-68DFE09BB6E0}"/>
              </a:ext>
            </a:extLst>
          </p:cNvPr>
          <p:cNvSpPr/>
          <p:nvPr/>
        </p:nvSpPr>
        <p:spPr>
          <a:xfrm rot="2593657" flipH="1" flipV="1">
            <a:off x="6731702" y="5178894"/>
            <a:ext cx="330107" cy="163486"/>
          </a:xfrm>
          <a:prstGeom prst="rightArrow">
            <a:avLst>
              <a:gd name="adj1" fmla="val 50000"/>
              <a:gd name="adj2" fmla="val 58459"/>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FB23D77-72E0-4E1C-B4DB-6AD6B68C7BA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648170322"/>
      </p:ext>
    </p:extLst>
  </p:cSld>
  <p:clrMapOvr>
    <a:masterClrMapping/>
  </p:clrMapOvr>
  <p:transition advTm="379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tx1">
                      <a:lumMod val="50000"/>
                      <a:lumOff val="50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49" name="Right Arrow 48"/>
          <p:cNvSpPr/>
          <p:nvPr/>
        </p:nvSpPr>
        <p:spPr>
          <a:xfrm rot="5400000">
            <a:off x="5945554" y="4638102"/>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14</a:t>
            </a:fld>
            <a:endParaRPr lang="en-US"/>
          </a:p>
        </p:txBody>
      </p:sp>
      <p:pic>
        <p:nvPicPr>
          <p:cNvPr id="8" name="Audio 7">
            <a:hlinkClick r:id="" action="ppaction://media"/>
            <a:extLst>
              <a:ext uri="{FF2B5EF4-FFF2-40B4-BE49-F238E27FC236}">
                <a16:creationId xmlns:a16="http://schemas.microsoft.com/office/drawing/2014/main" id="{A3EFD867-60ED-478B-9BCF-8EF6594B2332}"/>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919064449"/>
      </p:ext>
    </p:extLst>
  </p:cSld>
  <p:clrMapOvr>
    <a:masterClrMapping/>
  </p:clrMapOvr>
  <mc:AlternateContent xmlns:mc="http://schemas.openxmlformats.org/markup-compatibility/2006" xmlns:p14="http://schemas.microsoft.com/office/powerpoint/2010/main">
    <mc:Choice Requires="p14">
      <p:transition spd="slow" p14:dur="2000" advTm="4083"/>
    </mc:Choice>
    <mc:Fallback xmlns="">
      <p:transition spd="slow" advTm="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 y="27816"/>
            <a:ext cx="6136053"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Forebody Aerodynamics ~ Max Munk</a:t>
            </a:r>
          </a:p>
        </p:txBody>
      </p:sp>
      <p:grpSp>
        <p:nvGrpSpPr>
          <p:cNvPr id="11" name="Group 10">
            <a:extLst>
              <a:ext uri="{FF2B5EF4-FFF2-40B4-BE49-F238E27FC236}">
                <a16:creationId xmlns:a16="http://schemas.microsoft.com/office/drawing/2014/main" id="{65E3038B-E5CD-4AD9-8A2A-530C1F869637}"/>
              </a:ext>
            </a:extLst>
          </p:cNvPr>
          <p:cNvGrpSpPr/>
          <p:nvPr/>
        </p:nvGrpSpPr>
        <p:grpSpPr>
          <a:xfrm>
            <a:off x="1151456" y="601344"/>
            <a:ext cx="10919987" cy="5619272"/>
            <a:chOff x="1151456" y="601344"/>
            <a:chExt cx="10919987" cy="5619272"/>
          </a:xfrm>
        </p:grpSpPr>
        <p:sp>
          <p:nvSpPr>
            <p:cNvPr id="30" name="TextBox 29"/>
            <p:cNvSpPr txBox="1"/>
            <p:nvPr/>
          </p:nvSpPr>
          <p:spPr>
            <a:xfrm>
              <a:off x="1151456" y="2927419"/>
              <a:ext cx="2842268" cy="329319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r>
                <a:rPr lang="en-US" sz="1600" b="1" i="1">
                  <a:latin typeface="+mj-lt"/>
                </a:rPr>
                <a:t>Definitions</a:t>
              </a:r>
            </a:p>
            <a:p>
              <a:r>
                <a:rPr lang="en-US" sz="1600">
                  <a:sym typeface="Symbol"/>
                </a:rPr>
                <a:t>A  aspect ratio, b</a:t>
              </a:r>
              <a:r>
                <a:rPr lang="en-US" sz="1600" baseline="30000">
                  <a:sym typeface="Symbol"/>
                </a:rPr>
                <a:t>2</a:t>
              </a:r>
              <a:r>
                <a:rPr lang="en-US" sz="1600">
                  <a:sym typeface="Symbol"/>
                </a:rPr>
                <a:t>/S</a:t>
              </a:r>
            </a:p>
            <a:p>
              <a:r>
                <a:rPr lang="en-US" sz="1600">
                  <a:latin typeface="Symbol" pitchFamily="18" charset="2"/>
                </a:rPr>
                <a:t>a </a:t>
              </a:r>
              <a:r>
                <a:rPr lang="en-US" sz="1600">
                  <a:sym typeface="Symbol"/>
                </a:rPr>
                <a:t> angle of attack</a:t>
              </a:r>
              <a:endParaRPr lang="en-US" sz="1600"/>
            </a:p>
            <a:p>
              <a:r>
                <a:rPr lang="en-US" sz="1600">
                  <a:sym typeface="Symbol"/>
                </a:rPr>
                <a:t>b   base width, “span,” or diam.</a:t>
              </a:r>
            </a:p>
            <a:p>
              <a:r>
                <a:rPr lang="en-US" sz="1600">
                  <a:sym typeface="Symbol"/>
                </a:rPr>
                <a:t>f </a:t>
              </a:r>
              <a:r>
                <a:rPr lang="en-US" sz="1600" baseline="-25000">
                  <a:sym typeface="Symbol"/>
                </a:rPr>
                <a:t> </a:t>
              </a:r>
              <a:r>
                <a:rPr lang="en-US" sz="1600">
                  <a:sym typeface="Symbol"/>
                </a:rPr>
                <a:t> </a:t>
              </a:r>
              <a:r>
                <a:rPr lang="en-US" sz="1600" err="1">
                  <a:sym typeface="Symbol"/>
                </a:rPr>
                <a:t>fwd</a:t>
              </a:r>
              <a:r>
                <a:rPr lang="en-US" sz="1600">
                  <a:sym typeface="Symbol"/>
                </a:rPr>
                <a:t> distance, base-to-AC</a:t>
              </a:r>
            </a:p>
            <a:p>
              <a:r>
                <a:rPr lang="en-US" sz="1600"/>
                <a:t>L </a:t>
              </a:r>
              <a:r>
                <a:rPr lang="en-US" sz="1600">
                  <a:sym typeface="Symbol"/>
                </a:rPr>
                <a:t> lift force</a:t>
              </a:r>
              <a:endParaRPr lang="en-US" sz="1600"/>
            </a:p>
            <a:p>
              <a:r>
                <a:rPr lang="en-US" sz="1600"/>
                <a:t>M </a:t>
              </a:r>
              <a:r>
                <a:rPr lang="en-US" sz="1600">
                  <a:sym typeface="Symbol"/>
                </a:rPr>
                <a:t> pitching moment at base</a:t>
              </a:r>
            </a:p>
            <a:p>
              <a:r>
                <a:rPr lang="en-US" sz="1600">
                  <a:sym typeface="Symbol"/>
                </a:rPr>
                <a:t>n  forebody “nose” length</a:t>
              </a:r>
            </a:p>
            <a:p>
              <a:r>
                <a:rPr lang="en-US" sz="1600"/>
                <a:t>q </a:t>
              </a:r>
              <a:r>
                <a:rPr lang="en-US" sz="1600">
                  <a:sym typeface="Symbol"/>
                </a:rPr>
                <a:t></a:t>
              </a:r>
              <a:r>
                <a:rPr lang="en-US" sz="1600"/>
                <a:t> flight dynamic pressure</a:t>
              </a:r>
            </a:p>
            <a:p>
              <a:r>
                <a:rPr lang="en-US" sz="1600">
                  <a:sym typeface="Symbol"/>
                </a:rPr>
                <a:t>S  forebody planform area</a:t>
              </a:r>
            </a:p>
            <a:p>
              <a:r>
                <a:rPr lang="en-US" sz="1600">
                  <a:latin typeface="Symbol" pitchFamily="18" charset="2"/>
                  <a:sym typeface="Symbol" panose="05050102010706020507" pitchFamily="18" charset="2"/>
                </a:rPr>
                <a:t></a:t>
              </a:r>
              <a:r>
                <a:rPr lang="en-US" sz="1600"/>
                <a:t> </a:t>
              </a:r>
              <a:r>
                <a:rPr lang="en-US" sz="1600">
                  <a:sym typeface="Symbol"/>
                </a:rPr>
                <a:t> </a:t>
              </a:r>
              <a:r>
                <a:rPr lang="en-US" sz="1600"/>
                <a:t>forebody volume (</a:t>
              </a:r>
              <a:r>
                <a:rPr lang="en-US" sz="1600" err="1"/>
                <a:t>axi</a:t>
              </a:r>
              <a:r>
                <a:rPr lang="en-US" sz="1600"/>
                <a:t>-sym.)</a:t>
              </a:r>
            </a:p>
            <a:p>
              <a:r>
                <a:rPr lang="en-US" sz="1600">
                  <a:sym typeface="Symbol"/>
                </a:rPr>
                <a:t>w  local width, “span,” or diam.</a:t>
              </a:r>
              <a:endParaRPr lang="en-US" sz="1600"/>
            </a:p>
            <a:p>
              <a:r>
                <a:rPr lang="en-US" sz="1600"/>
                <a:t>x </a:t>
              </a:r>
              <a:r>
                <a:rPr lang="en-US" sz="1600">
                  <a:sym typeface="Symbol"/>
                </a:rPr>
                <a:t> axial </a:t>
              </a:r>
              <a:r>
                <a:rPr lang="en-US" sz="1600" err="1">
                  <a:sym typeface="Symbol"/>
                </a:rPr>
                <a:t>coord</a:t>
              </a:r>
              <a:r>
                <a:rPr lang="en-US" sz="1600">
                  <a:sym typeface="Symbol"/>
                </a:rPr>
                <a:t>., aft of body apex</a:t>
              </a:r>
            </a:p>
          </p:txBody>
        </p:sp>
        <p:grpSp>
          <p:nvGrpSpPr>
            <p:cNvPr id="67" name="Group 66"/>
            <p:cNvGrpSpPr>
              <a:grpSpLocks noChangeAspect="1"/>
            </p:cNvGrpSpPr>
            <p:nvPr/>
          </p:nvGrpSpPr>
          <p:grpSpPr>
            <a:xfrm>
              <a:off x="7949168" y="601344"/>
              <a:ext cx="4122275" cy="2761840"/>
              <a:chOff x="198122" y="3883144"/>
              <a:chExt cx="3559770" cy="2384972"/>
            </a:xfrm>
          </p:grpSpPr>
          <p:pic>
            <p:nvPicPr>
              <p:cNvPr id="7" name="Picture 6"/>
              <p:cNvPicPr>
                <a:picLocks noChangeAspect="1"/>
              </p:cNvPicPr>
              <p:nvPr/>
            </p:nvPicPr>
            <p:blipFill>
              <a:blip r:embed="rId6" cstate="print">
                <a:lum bright="10000"/>
                <a:extLst>
                  <a:ext uri="{28A0092B-C50C-407E-A947-70E740481C1C}">
                    <a14:useLocalDpi xmlns:a14="http://schemas.microsoft.com/office/drawing/2010/main" val="0"/>
                  </a:ext>
                </a:extLst>
              </a:blip>
              <a:stretch>
                <a:fillRect/>
              </a:stretch>
            </p:blipFill>
            <p:spPr>
              <a:xfrm rot="21077977">
                <a:off x="198122" y="4201743"/>
                <a:ext cx="3559770" cy="2066373"/>
              </a:xfrm>
              <a:prstGeom prst="rect">
                <a:avLst/>
              </a:prstGeom>
            </p:spPr>
          </p:pic>
          <p:cxnSp>
            <p:nvCxnSpPr>
              <p:cNvPr id="24" name="Straight Connector 23"/>
              <p:cNvCxnSpPr/>
              <p:nvPr/>
            </p:nvCxnSpPr>
            <p:spPr bwMode="auto">
              <a:xfrm flipV="1">
                <a:off x="2425981" y="5296074"/>
                <a:ext cx="589084" cy="191227"/>
              </a:xfrm>
              <a:prstGeom prst="line">
                <a:avLst/>
              </a:prstGeom>
              <a:solidFill>
                <a:schemeClr val="accent1"/>
              </a:solidFill>
              <a:ln w="19050" cap="flat" cmpd="sng" algn="ctr">
                <a:solidFill>
                  <a:schemeClr val="accent1">
                    <a:lumMod val="75000"/>
                  </a:schemeClr>
                </a:solidFill>
                <a:prstDash val="solid"/>
                <a:round/>
                <a:headEnd type="triangle" w="sm" len="lg"/>
                <a:tailEnd type="triangle" w="sm" len="lg"/>
              </a:ln>
              <a:effectLst/>
            </p:spPr>
          </p:cxnSp>
          <p:sp>
            <p:nvSpPr>
              <p:cNvPr id="25" name="TextBox 24"/>
              <p:cNvSpPr txBox="1"/>
              <p:nvPr/>
            </p:nvSpPr>
            <p:spPr>
              <a:xfrm>
                <a:off x="2668973" y="5234797"/>
                <a:ext cx="171704" cy="318935"/>
              </a:xfrm>
              <a:prstGeom prst="rect">
                <a:avLst/>
              </a:prstGeom>
              <a:solidFill>
                <a:schemeClr val="bg1">
                  <a:lumMod val="65000"/>
                </a:schemeClr>
              </a:solidFill>
            </p:spPr>
            <p:txBody>
              <a:bodyPr wrap="none" lIns="18288" tIns="0" rIns="18288" bIns="0" rtlCol="0">
                <a:spAutoFit/>
              </a:bodyPr>
              <a:lstStyle/>
              <a:p>
                <a:pPr algn="ctr"/>
                <a:r>
                  <a:rPr lang="en-US" sz="2400">
                    <a:solidFill>
                      <a:schemeClr val="tx1">
                        <a:lumMod val="75000"/>
                        <a:lumOff val="25000"/>
                      </a:schemeClr>
                    </a:solidFill>
                  </a:rPr>
                  <a:t>b</a:t>
                </a:r>
              </a:p>
            </p:txBody>
          </p:sp>
          <p:cxnSp>
            <p:nvCxnSpPr>
              <p:cNvPr id="56" name="Straight Connector 55"/>
              <p:cNvCxnSpPr/>
              <p:nvPr/>
            </p:nvCxnSpPr>
            <p:spPr bwMode="auto">
              <a:xfrm flipV="1">
                <a:off x="1152993" y="4876801"/>
                <a:ext cx="451689" cy="144336"/>
              </a:xfrm>
              <a:prstGeom prst="line">
                <a:avLst/>
              </a:prstGeom>
              <a:solidFill>
                <a:schemeClr val="accent1"/>
              </a:solidFill>
              <a:ln w="19050" cap="flat" cmpd="sng" algn="ctr">
                <a:solidFill>
                  <a:schemeClr val="accent1">
                    <a:lumMod val="75000"/>
                  </a:schemeClr>
                </a:solidFill>
                <a:prstDash val="solid"/>
                <a:round/>
                <a:headEnd type="triangle" w="sm" len="lg"/>
                <a:tailEnd type="triangle" w="sm" len="lg"/>
              </a:ln>
              <a:effectLst/>
            </p:spPr>
          </p:cxnSp>
          <p:sp>
            <p:nvSpPr>
              <p:cNvPr id="58" name="TextBox 57"/>
              <p:cNvSpPr txBox="1"/>
              <p:nvPr/>
            </p:nvSpPr>
            <p:spPr>
              <a:xfrm>
                <a:off x="1308314" y="4638291"/>
                <a:ext cx="221538" cy="318935"/>
              </a:xfrm>
              <a:prstGeom prst="rect">
                <a:avLst/>
              </a:prstGeom>
              <a:noFill/>
            </p:spPr>
            <p:txBody>
              <a:bodyPr wrap="none" lIns="18288" tIns="0" rIns="18288" bIns="0" rtlCol="0">
                <a:spAutoFit/>
              </a:bodyPr>
              <a:lstStyle/>
              <a:p>
                <a:pPr algn="ctr"/>
                <a:r>
                  <a:rPr lang="en-US" sz="2400">
                    <a:solidFill>
                      <a:schemeClr val="tx1">
                        <a:lumMod val="75000"/>
                        <a:lumOff val="25000"/>
                      </a:schemeClr>
                    </a:solidFill>
                  </a:rPr>
                  <a:t>w</a:t>
                </a:r>
              </a:p>
            </p:txBody>
          </p:sp>
          <p:sp>
            <p:nvSpPr>
              <p:cNvPr id="32" name="Arc 31"/>
              <p:cNvSpPr>
                <a:spLocks noChangeAspect="1"/>
              </p:cNvSpPr>
              <p:nvPr/>
            </p:nvSpPr>
            <p:spPr>
              <a:xfrm rot="20655244">
                <a:off x="2611320" y="5093121"/>
                <a:ext cx="268942" cy="548640"/>
              </a:xfrm>
              <a:prstGeom prst="arc">
                <a:avLst>
                  <a:gd name="adj1" fmla="val 14508205"/>
                  <a:gd name="adj2" fmla="val 8755421"/>
                </a:avLst>
              </a:prstGeom>
              <a:ln w="25400">
                <a:solidFill>
                  <a:srgbClr val="9933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C00000"/>
                  </a:solidFill>
                </a:endParaRPr>
              </a:p>
            </p:txBody>
          </p:sp>
          <p:cxnSp>
            <p:nvCxnSpPr>
              <p:cNvPr id="35" name="Straight Arrow Connector 34"/>
              <p:cNvCxnSpPr/>
              <p:nvPr/>
            </p:nvCxnSpPr>
            <p:spPr>
              <a:xfrm flipV="1">
                <a:off x="2716297" y="4554073"/>
                <a:ext cx="0" cy="412377"/>
              </a:xfrm>
              <a:prstGeom prst="straightConnector1">
                <a:avLst/>
              </a:prstGeom>
              <a:ln w="1905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680057" y="4414773"/>
                <a:ext cx="1045214" cy="309626"/>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146784" y="4367851"/>
                <a:ext cx="117833" cy="318935"/>
              </a:xfrm>
              <a:prstGeom prst="rect">
                <a:avLst/>
              </a:prstGeom>
              <a:solidFill>
                <a:schemeClr val="bg1"/>
              </a:solidFill>
            </p:spPr>
            <p:txBody>
              <a:bodyPr wrap="square" lIns="18288" tIns="0" rIns="18288" bIns="0" rtlCol="0" anchor="b" anchorCtr="0">
                <a:spAutoFit/>
              </a:bodyPr>
              <a:lstStyle/>
              <a:p>
                <a:pPr algn="ctr"/>
                <a:r>
                  <a:rPr lang="en-US" sz="2400">
                    <a:solidFill>
                      <a:schemeClr val="tx1">
                        <a:lumMod val="75000"/>
                        <a:lumOff val="25000"/>
                      </a:schemeClr>
                    </a:solidFill>
                  </a:rPr>
                  <a:t>f</a:t>
                </a:r>
              </a:p>
            </p:txBody>
          </p:sp>
          <p:sp>
            <p:nvSpPr>
              <p:cNvPr id="39" name="TextBox 38"/>
              <p:cNvSpPr txBox="1"/>
              <p:nvPr/>
            </p:nvSpPr>
            <p:spPr>
              <a:xfrm>
                <a:off x="2949390" y="5543733"/>
                <a:ext cx="206187" cy="318935"/>
              </a:xfrm>
              <a:prstGeom prst="rect">
                <a:avLst/>
              </a:prstGeom>
              <a:solidFill>
                <a:schemeClr val="bg1"/>
              </a:solidFill>
            </p:spPr>
            <p:txBody>
              <a:bodyPr wrap="square" lIns="18288" tIns="0" rIns="18288" bIns="0" rtlCol="0">
                <a:spAutoFit/>
              </a:bodyPr>
              <a:lstStyle/>
              <a:p>
                <a:pPr algn="ctr"/>
                <a:r>
                  <a:rPr lang="en-US" sz="2400">
                    <a:solidFill>
                      <a:srgbClr val="993300"/>
                    </a:solidFill>
                  </a:rPr>
                  <a:t>M</a:t>
                </a:r>
              </a:p>
            </p:txBody>
          </p:sp>
          <p:sp>
            <p:nvSpPr>
              <p:cNvPr id="40" name="TextBox 39"/>
              <p:cNvSpPr txBox="1"/>
              <p:nvPr/>
            </p:nvSpPr>
            <p:spPr>
              <a:xfrm>
                <a:off x="1581920" y="3883144"/>
                <a:ext cx="206187" cy="318935"/>
              </a:xfrm>
              <a:prstGeom prst="rect">
                <a:avLst/>
              </a:prstGeom>
              <a:noFill/>
            </p:spPr>
            <p:txBody>
              <a:bodyPr wrap="square" lIns="18288" tIns="0" rIns="18288" bIns="0" rtlCol="0" anchor="b" anchorCtr="0">
                <a:spAutoFit/>
              </a:bodyPr>
              <a:lstStyle/>
              <a:p>
                <a:pPr algn="ctr"/>
                <a:r>
                  <a:rPr lang="en-US" sz="2400">
                    <a:solidFill>
                      <a:srgbClr val="993300"/>
                    </a:solidFill>
                  </a:rPr>
                  <a:t>L</a:t>
                </a:r>
              </a:p>
            </p:txBody>
          </p:sp>
          <p:cxnSp>
            <p:nvCxnSpPr>
              <p:cNvPr id="34" name="Straight Arrow Connector 33"/>
              <p:cNvCxnSpPr/>
              <p:nvPr/>
            </p:nvCxnSpPr>
            <p:spPr>
              <a:xfrm flipV="1">
                <a:off x="1680529" y="4170261"/>
                <a:ext cx="0" cy="568619"/>
              </a:xfrm>
              <a:prstGeom prst="straightConnector1">
                <a:avLst/>
              </a:prstGeom>
              <a:ln w="38100">
                <a:solidFill>
                  <a:srgbClr val="9933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716297" y="5844992"/>
                <a:ext cx="0" cy="313762"/>
              </a:xfrm>
              <a:prstGeom prst="straightConnector1">
                <a:avLst/>
              </a:prstGeom>
              <a:ln w="1905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869575" y="5540189"/>
                <a:ext cx="1855696" cy="546847"/>
              </a:xfrm>
              <a:prstGeom prst="straightConnector1">
                <a:avLst/>
              </a:prstGeom>
              <a:ln w="19050">
                <a:solidFill>
                  <a:schemeClr val="accent1">
                    <a:lumMod val="75000"/>
                  </a:schemeClr>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69592" y="5654765"/>
                <a:ext cx="162656" cy="318935"/>
              </a:xfrm>
              <a:prstGeom prst="rect">
                <a:avLst/>
              </a:prstGeom>
              <a:solidFill>
                <a:schemeClr val="bg1"/>
              </a:solidFill>
            </p:spPr>
            <p:txBody>
              <a:bodyPr wrap="square" lIns="36576" tIns="0" rIns="36576" bIns="0" rtlCol="0">
                <a:spAutoFit/>
              </a:bodyPr>
              <a:lstStyle/>
              <a:p>
                <a:pPr algn="ctr"/>
                <a:r>
                  <a:rPr lang="en-US" sz="2400">
                    <a:solidFill>
                      <a:schemeClr val="tx1">
                        <a:lumMod val="75000"/>
                        <a:lumOff val="25000"/>
                      </a:schemeClr>
                    </a:solidFill>
                  </a:rPr>
                  <a:t>n</a:t>
                </a:r>
              </a:p>
            </p:txBody>
          </p:sp>
          <p:cxnSp>
            <p:nvCxnSpPr>
              <p:cNvPr id="44" name="Straight Arrow Connector 43"/>
              <p:cNvCxnSpPr/>
              <p:nvPr/>
            </p:nvCxnSpPr>
            <p:spPr>
              <a:xfrm flipV="1">
                <a:off x="860603" y="4894727"/>
                <a:ext cx="0" cy="762003"/>
              </a:xfrm>
              <a:prstGeom prst="straightConnector1">
                <a:avLst/>
              </a:prstGeom>
              <a:ln w="1905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851647" y="5369861"/>
                <a:ext cx="385481" cy="116542"/>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232215" y="5316352"/>
                <a:ext cx="144727" cy="318935"/>
              </a:xfrm>
              <a:prstGeom prst="rect">
                <a:avLst/>
              </a:prstGeom>
              <a:solidFill>
                <a:schemeClr val="bg1"/>
              </a:solidFill>
            </p:spPr>
            <p:txBody>
              <a:bodyPr wrap="square" lIns="18288" tIns="0" rIns="18288" bIns="0" rtlCol="0" anchor="ctr" anchorCtr="0">
                <a:spAutoFit/>
              </a:bodyPr>
              <a:lstStyle/>
              <a:p>
                <a:pPr algn="ctr"/>
                <a:r>
                  <a:rPr lang="en-US" sz="2400">
                    <a:solidFill>
                      <a:schemeClr val="tx1">
                        <a:lumMod val="75000"/>
                        <a:lumOff val="25000"/>
                      </a:schemeClr>
                    </a:solidFill>
                  </a:rPr>
                  <a:t>x</a:t>
                </a:r>
              </a:p>
            </p:txBody>
          </p:sp>
          <p:sp>
            <p:nvSpPr>
              <p:cNvPr id="55" name="Oval 54"/>
              <p:cNvSpPr/>
              <p:nvPr/>
            </p:nvSpPr>
            <p:spPr>
              <a:xfrm rot="6620631">
                <a:off x="1048827" y="4742315"/>
                <a:ext cx="672353" cy="385482"/>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3" name="TextBox 2"/>
          <p:cNvSpPr txBox="1"/>
          <p:nvPr/>
        </p:nvSpPr>
        <p:spPr>
          <a:xfrm>
            <a:off x="4806892" y="857124"/>
            <a:ext cx="3378204" cy="240065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20" rIns="45720" rtlCol="0">
            <a:spAutoFit/>
          </a:bodyPr>
          <a:lstStyle/>
          <a:p>
            <a:r>
              <a:rPr lang="en-US" sz="2000" i="1">
                <a:sym typeface="Symbol"/>
              </a:rPr>
              <a:t>  From  NACA TN 207 (Munk):</a:t>
            </a:r>
          </a:p>
          <a:p>
            <a:pPr>
              <a:lnSpc>
                <a:spcPct val="150000"/>
              </a:lnSpc>
            </a:pPr>
            <a:r>
              <a:rPr lang="en-US" sz="2000">
                <a:sym typeface="Symbol"/>
              </a:rPr>
              <a:t>  M = 2 q </a:t>
            </a:r>
            <a:r>
              <a:rPr lang="en-US" sz="2000">
                <a:latin typeface="Symbol" pitchFamily="18" charset="2"/>
                <a:sym typeface="Symbol"/>
              </a:rPr>
              <a:t>a </a:t>
            </a:r>
            <a:r>
              <a:rPr lang="en-US" sz="2000">
                <a:latin typeface="Symbol" pitchFamily="18" charset="2"/>
                <a:sym typeface="Symbol" panose="05050102010706020507" pitchFamily="18" charset="2"/>
              </a:rPr>
              <a:t></a:t>
            </a:r>
            <a:r>
              <a:rPr lang="en-US" sz="2000">
                <a:sym typeface="Symbol"/>
              </a:rPr>
              <a:t>             </a:t>
            </a:r>
            <a:r>
              <a:rPr lang="en-US" sz="1600">
                <a:sym typeface="Symbol"/>
              </a:rPr>
              <a:t>   </a:t>
            </a:r>
            <a:r>
              <a:rPr lang="en-US" sz="2000">
                <a:sym typeface="Symbol"/>
              </a:rPr>
              <a:t>         [1] </a:t>
            </a:r>
            <a:endParaRPr lang="en-US" sz="2000">
              <a:latin typeface="Symbol" pitchFamily="18" charset="2"/>
              <a:sym typeface="Symbol"/>
            </a:endParaRPr>
          </a:p>
          <a:p>
            <a:r>
              <a:rPr lang="en-US" sz="2000">
                <a:sym typeface="Symbol"/>
              </a:rPr>
              <a:t>  dL/dx = </a:t>
            </a:r>
            <a:r>
              <a:rPr lang="en-US" sz="2000">
                <a:latin typeface="Symbol" pitchFamily="18" charset="2"/>
                <a:sym typeface="Symbol"/>
              </a:rPr>
              <a:t>p</a:t>
            </a:r>
            <a:r>
              <a:rPr lang="en-US" sz="2000">
                <a:sym typeface="Symbol"/>
              </a:rPr>
              <a:t> </a:t>
            </a:r>
            <a:r>
              <a:rPr lang="en-US" sz="2000">
                <a:latin typeface="Symbol" pitchFamily="18" charset="2"/>
                <a:sym typeface="Symbol"/>
              </a:rPr>
              <a:t>a </a:t>
            </a:r>
            <a:r>
              <a:rPr lang="en-US" sz="2000">
                <a:sym typeface="Symbol"/>
              </a:rPr>
              <a:t>q w </a:t>
            </a:r>
            <a:r>
              <a:rPr lang="en-US" sz="2000" err="1">
                <a:sym typeface="Symbol"/>
              </a:rPr>
              <a:t>dw</a:t>
            </a:r>
            <a:r>
              <a:rPr lang="en-US" sz="2000" baseline="-25000">
                <a:sym typeface="Symbol"/>
              </a:rPr>
              <a:t> </a:t>
            </a:r>
            <a:r>
              <a:rPr lang="en-US" sz="2000">
                <a:sym typeface="Symbol"/>
              </a:rPr>
              <a:t>/dx     [2] </a:t>
            </a:r>
          </a:p>
          <a:p>
            <a:pPr>
              <a:lnSpc>
                <a:spcPct val="150000"/>
              </a:lnSpc>
            </a:pPr>
            <a:r>
              <a:rPr lang="en-US" sz="2000">
                <a:sym typeface="Symbol"/>
              </a:rPr>
              <a:t>  Integrate [2]:</a:t>
            </a:r>
          </a:p>
          <a:p>
            <a:pPr>
              <a:lnSpc>
                <a:spcPct val="150000"/>
              </a:lnSpc>
            </a:pPr>
            <a:r>
              <a:rPr lang="en-US" sz="2000">
                <a:sym typeface="Symbol"/>
              </a:rPr>
              <a:t>  L  = 2 q </a:t>
            </a:r>
            <a:r>
              <a:rPr lang="en-US" sz="2000">
                <a:latin typeface="Symbol" pitchFamily="18" charset="2"/>
                <a:sym typeface="Symbol"/>
              </a:rPr>
              <a:t>a</a:t>
            </a:r>
            <a:r>
              <a:rPr lang="en-US" sz="2000">
                <a:sym typeface="Symbol"/>
              </a:rPr>
              <a:t> (</a:t>
            </a:r>
            <a:r>
              <a:rPr lang="en-US" sz="2000">
                <a:latin typeface="Symbol" pitchFamily="18" charset="2"/>
                <a:sym typeface="Symbol"/>
              </a:rPr>
              <a:t>p</a:t>
            </a:r>
            <a:r>
              <a:rPr lang="en-US" sz="2000">
                <a:sym typeface="Symbol"/>
              </a:rPr>
              <a:t>/4) b</a:t>
            </a:r>
            <a:r>
              <a:rPr lang="en-US" sz="2000" baseline="30000">
                <a:sym typeface="Symbol"/>
              </a:rPr>
              <a:t>2</a:t>
            </a:r>
            <a:r>
              <a:rPr lang="en-US" sz="2000">
                <a:sym typeface="Symbol"/>
              </a:rPr>
              <a:t>               [3]</a:t>
            </a:r>
          </a:p>
          <a:p>
            <a:r>
              <a:rPr lang="en-US" sz="2000">
                <a:sym typeface="Symbol"/>
              </a:rPr>
              <a:t>  </a:t>
            </a:r>
            <a:r>
              <a:rPr lang="en-US" sz="2000" err="1">
                <a:sym typeface="Symbol"/>
              </a:rPr>
              <a:t>c</a:t>
            </a:r>
            <a:r>
              <a:rPr lang="en-US" sz="2000" baseline="-25000" err="1">
                <a:sym typeface="Symbol"/>
              </a:rPr>
              <a:t>L</a:t>
            </a:r>
            <a:r>
              <a:rPr lang="en-US" sz="2000">
                <a:sym typeface="Symbol"/>
              </a:rPr>
              <a:t>  L/(</a:t>
            </a:r>
            <a:r>
              <a:rPr lang="en-US" sz="2000" err="1">
                <a:sym typeface="Symbol"/>
              </a:rPr>
              <a:t>qS</a:t>
            </a:r>
            <a:r>
              <a:rPr lang="en-US" sz="2000">
                <a:sym typeface="Symbol"/>
              </a:rPr>
              <a:t>) = (</a:t>
            </a:r>
            <a:r>
              <a:rPr lang="en-US" sz="2000">
                <a:latin typeface="Symbol" pitchFamily="18" charset="2"/>
                <a:sym typeface="Symbol"/>
              </a:rPr>
              <a:t>p</a:t>
            </a:r>
            <a:r>
              <a:rPr lang="en-US" sz="2000">
                <a:sym typeface="Symbol"/>
              </a:rPr>
              <a:t>/2) A </a:t>
            </a:r>
            <a:r>
              <a:rPr lang="en-US" sz="2000" err="1">
                <a:latin typeface="Symbol" pitchFamily="18" charset="2"/>
                <a:sym typeface="Symbol"/>
              </a:rPr>
              <a:t>a</a:t>
            </a:r>
            <a:r>
              <a:rPr lang="en-US" sz="2000">
                <a:latin typeface="Calibri" panose="020F0502020204030204" pitchFamily="34" charset="0"/>
                <a:sym typeface="Symbol"/>
              </a:rPr>
              <a:t>   </a:t>
            </a:r>
            <a:r>
              <a:rPr lang="en-US" sz="1200">
                <a:latin typeface="Calibri" panose="020F0502020204030204" pitchFamily="34" charset="0"/>
                <a:sym typeface="Symbol"/>
              </a:rPr>
              <a:t> </a:t>
            </a:r>
            <a:r>
              <a:rPr lang="en-US">
                <a:latin typeface="Calibri" panose="020F0502020204030204" pitchFamily="34" charset="0"/>
                <a:sym typeface="Symbol"/>
              </a:rPr>
              <a:t> </a:t>
            </a:r>
            <a:r>
              <a:rPr lang="en-US" sz="2000">
                <a:latin typeface="Calibri" panose="020F0502020204030204" pitchFamily="34" charset="0"/>
                <a:sym typeface="Symbol"/>
              </a:rPr>
              <a:t>   [4]</a:t>
            </a:r>
            <a:endParaRPr lang="en-US" sz="2000"/>
          </a:p>
        </p:txBody>
      </p:sp>
      <p:sp>
        <p:nvSpPr>
          <p:cNvPr id="31" name="TextBox 30"/>
          <p:cNvSpPr txBox="1">
            <a:spLocks noChangeAspect="1"/>
          </p:cNvSpPr>
          <p:nvPr/>
        </p:nvSpPr>
        <p:spPr>
          <a:xfrm>
            <a:off x="4806892" y="3506523"/>
            <a:ext cx="3378204" cy="271868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r>
              <a:rPr lang="en-US" sz="2000" i="1"/>
              <a:t>  We extend Munk’s work</a:t>
            </a:r>
          </a:p>
          <a:p>
            <a:r>
              <a:rPr lang="en-US" sz="2000" i="1"/>
              <a:t>  to obtain the AC position:</a:t>
            </a:r>
            <a:r>
              <a:rPr lang="en-US" sz="2000"/>
              <a:t> </a:t>
            </a:r>
          </a:p>
          <a:p>
            <a:r>
              <a:rPr lang="en-US" sz="2000">
                <a:sym typeface="Symbol"/>
              </a:rPr>
              <a:t>  M = f L                                  [5]</a:t>
            </a:r>
          </a:p>
          <a:p>
            <a:pPr>
              <a:spcAft>
                <a:spcPts val="800"/>
              </a:spcAft>
            </a:pPr>
            <a:r>
              <a:rPr lang="en-US" sz="2000">
                <a:sym typeface="Symbol"/>
              </a:rPr>
              <a:t>  Combine [1, 3, 5]:</a:t>
            </a:r>
          </a:p>
          <a:p>
            <a:r>
              <a:rPr lang="en-US" sz="2000">
                <a:sym typeface="Symbol"/>
              </a:rPr>
              <a:t>  f/n = 4 </a:t>
            </a:r>
            <a:r>
              <a:rPr lang="en-US" sz="2000">
                <a:latin typeface="Symbol" pitchFamily="18" charset="2"/>
                <a:sym typeface="Symbol" panose="05050102010706020507" pitchFamily="18" charset="2"/>
              </a:rPr>
              <a:t></a:t>
            </a:r>
            <a:r>
              <a:rPr lang="en-US" sz="2000">
                <a:sym typeface="Symbol"/>
              </a:rPr>
              <a:t>/(nb</a:t>
            </a:r>
            <a:r>
              <a:rPr lang="en-US" sz="2000" baseline="30000">
                <a:sym typeface="Symbol"/>
              </a:rPr>
              <a:t>2</a:t>
            </a:r>
            <a:r>
              <a:rPr lang="en-US" sz="2000">
                <a:sym typeface="Symbol"/>
              </a:rPr>
              <a:t>)    (</a:t>
            </a:r>
            <a:r>
              <a:rPr lang="en-US" sz="2000" err="1">
                <a:sym typeface="Symbol"/>
              </a:rPr>
              <a:t>axi-sym</a:t>
            </a:r>
            <a:r>
              <a:rPr lang="en-US" sz="2000">
                <a:sym typeface="Symbol"/>
              </a:rPr>
              <a:t>)</a:t>
            </a:r>
          </a:p>
          <a:p>
            <a:pPr>
              <a:lnSpc>
                <a:spcPts val="2400"/>
              </a:lnSpc>
            </a:pPr>
            <a:r>
              <a:rPr lang="en-US" sz="2000">
                <a:sym typeface="Symbol"/>
              </a:rPr>
              <a:t>        = 05/15      </a:t>
            </a:r>
            <a:r>
              <a:rPr lang="en-US" sz="2400">
                <a:sym typeface="Symbol"/>
              </a:rPr>
              <a:t>   </a:t>
            </a:r>
            <a:r>
              <a:rPr lang="en-US" sz="2000">
                <a:sym typeface="Symbol"/>
              </a:rPr>
              <a:t>     (conic)</a:t>
            </a:r>
          </a:p>
          <a:p>
            <a:r>
              <a:rPr lang="en-US" sz="2000">
                <a:sym typeface="Symbol"/>
              </a:rPr>
              <a:t>        = 08/15       (parabolic)</a:t>
            </a:r>
          </a:p>
          <a:p>
            <a:r>
              <a:rPr lang="en-US" sz="2000">
                <a:sym typeface="Symbol"/>
              </a:rPr>
              <a:t>        = 10/15      </a:t>
            </a:r>
            <a:r>
              <a:rPr lang="en-US">
                <a:sym typeface="Symbol"/>
              </a:rPr>
              <a:t>  </a:t>
            </a:r>
            <a:r>
              <a:rPr lang="en-US" sz="2000">
                <a:sym typeface="Symbol"/>
              </a:rPr>
              <a:t>    (elliptic)</a:t>
            </a:r>
            <a:endParaRPr lang="en-US" sz="2000"/>
          </a:p>
        </p:txBody>
      </p:sp>
      <p:grpSp>
        <p:nvGrpSpPr>
          <p:cNvPr id="6" name="Group 5"/>
          <p:cNvGrpSpPr>
            <a:grpSpLocks noChangeAspect="1"/>
          </p:cNvGrpSpPr>
          <p:nvPr/>
        </p:nvGrpSpPr>
        <p:grpSpPr>
          <a:xfrm rot="5400000">
            <a:off x="9162187" y="3174890"/>
            <a:ext cx="1727970" cy="2525970"/>
            <a:chOff x="7542725" y="4125062"/>
            <a:chExt cx="1255991" cy="1836025"/>
          </a:xfrm>
        </p:grpSpPr>
        <p:sp>
          <p:nvSpPr>
            <p:cNvPr id="76" name="Freeform 75"/>
            <p:cNvSpPr/>
            <p:nvPr/>
          </p:nvSpPr>
          <p:spPr>
            <a:xfrm flipH="1" flipV="1">
              <a:off x="7542725" y="5406956"/>
              <a:ext cx="1174377" cy="554131"/>
            </a:xfrm>
            <a:custGeom>
              <a:avLst/>
              <a:gdLst>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356222"/>
                <a:gd name="connsiteX1" fmla="*/ 0 w 842682"/>
                <a:gd name="connsiteY1" fmla="*/ 277906 h 356222"/>
                <a:gd name="connsiteX2" fmla="*/ 0 w 842682"/>
                <a:gd name="connsiteY2" fmla="*/ 0 h 356222"/>
                <a:gd name="connsiteX3" fmla="*/ 842682 w 842682"/>
                <a:gd name="connsiteY3" fmla="*/ 277906 h 356222"/>
                <a:gd name="connsiteX0" fmla="*/ 842682 w 842682"/>
                <a:gd name="connsiteY0" fmla="*/ 277906 h 554131"/>
                <a:gd name="connsiteX1" fmla="*/ 0 w 842682"/>
                <a:gd name="connsiteY1" fmla="*/ 554131 h 554131"/>
                <a:gd name="connsiteX2" fmla="*/ 0 w 842682"/>
                <a:gd name="connsiteY2" fmla="*/ 0 h 554131"/>
                <a:gd name="connsiteX3" fmla="*/ 842682 w 842682"/>
                <a:gd name="connsiteY3" fmla="*/ 277906 h 554131"/>
                <a:gd name="connsiteX0" fmla="*/ 842682 w 842682"/>
                <a:gd name="connsiteY0" fmla="*/ 277906 h 554131"/>
                <a:gd name="connsiteX1" fmla="*/ 0 w 842682"/>
                <a:gd name="connsiteY1" fmla="*/ 554131 h 554131"/>
                <a:gd name="connsiteX2" fmla="*/ 0 w 842682"/>
                <a:gd name="connsiteY2" fmla="*/ 0 h 554131"/>
                <a:gd name="connsiteX3" fmla="*/ 842682 w 842682"/>
                <a:gd name="connsiteY3" fmla="*/ 277906 h 554131"/>
                <a:gd name="connsiteX0" fmla="*/ 842682 w 842682"/>
                <a:gd name="connsiteY0" fmla="*/ 277906 h 554131"/>
                <a:gd name="connsiteX1" fmla="*/ 0 w 842682"/>
                <a:gd name="connsiteY1" fmla="*/ 554131 h 554131"/>
                <a:gd name="connsiteX2" fmla="*/ 0 w 842682"/>
                <a:gd name="connsiteY2" fmla="*/ 0 h 554131"/>
                <a:gd name="connsiteX3" fmla="*/ 842682 w 842682"/>
                <a:gd name="connsiteY3" fmla="*/ 277906 h 554131"/>
              </a:gdLst>
              <a:ahLst/>
              <a:cxnLst>
                <a:cxn ang="0">
                  <a:pos x="connsiteX0" y="connsiteY0"/>
                </a:cxn>
                <a:cxn ang="0">
                  <a:pos x="connsiteX1" y="connsiteY1"/>
                </a:cxn>
                <a:cxn ang="0">
                  <a:pos x="connsiteX2" y="connsiteY2"/>
                </a:cxn>
                <a:cxn ang="0">
                  <a:pos x="connsiteX3" y="connsiteY3"/>
                </a:cxn>
              </a:cxnLst>
              <a:rect l="l" t="t" r="r" b="b"/>
              <a:pathLst>
                <a:path w="842682" h="554131">
                  <a:moveTo>
                    <a:pt x="842682" y="277906"/>
                  </a:moveTo>
                  <a:cubicBezTo>
                    <a:pt x="799294" y="477930"/>
                    <a:pt x="398793" y="554131"/>
                    <a:pt x="0" y="554131"/>
                  </a:cubicBezTo>
                  <a:lnTo>
                    <a:pt x="0" y="0"/>
                  </a:lnTo>
                  <a:cubicBezTo>
                    <a:pt x="388471" y="2988"/>
                    <a:pt x="812798" y="77695"/>
                    <a:pt x="842682" y="277906"/>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shade val="100000"/>
                    <a:satMod val="115000"/>
                    <a:lumMod val="15000"/>
                    <a:lumOff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flipH="1">
              <a:off x="7866954" y="5623650"/>
              <a:ext cx="91439" cy="952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flipH="1" flipV="1">
              <a:off x="7542725" y="4766848"/>
              <a:ext cx="1176759" cy="554131"/>
            </a:xfrm>
            <a:custGeom>
              <a:avLst/>
              <a:gdLst>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384797"/>
                <a:gd name="connsiteX1" fmla="*/ 0 w 842682"/>
                <a:gd name="connsiteY1" fmla="*/ 277906 h 384797"/>
                <a:gd name="connsiteX2" fmla="*/ 0 w 842682"/>
                <a:gd name="connsiteY2" fmla="*/ 0 h 384797"/>
                <a:gd name="connsiteX3" fmla="*/ 842682 w 842682"/>
                <a:gd name="connsiteY3" fmla="*/ 277906 h 384797"/>
                <a:gd name="connsiteX0" fmla="*/ 844391 w 844391"/>
                <a:gd name="connsiteY0" fmla="*/ 277906 h 554131"/>
                <a:gd name="connsiteX1" fmla="*/ 0 w 844391"/>
                <a:gd name="connsiteY1" fmla="*/ 554131 h 554131"/>
                <a:gd name="connsiteX2" fmla="*/ 1709 w 844391"/>
                <a:gd name="connsiteY2" fmla="*/ 0 h 554131"/>
                <a:gd name="connsiteX3" fmla="*/ 844391 w 844391"/>
                <a:gd name="connsiteY3" fmla="*/ 277906 h 554131"/>
                <a:gd name="connsiteX0" fmla="*/ 844391 w 844391"/>
                <a:gd name="connsiteY0" fmla="*/ 277906 h 554131"/>
                <a:gd name="connsiteX1" fmla="*/ 0 w 844391"/>
                <a:gd name="connsiteY1" fmla="*/ 554131 h 554131"/>
                <a:gd name="connsiteX2" fmla="*/ 1709 w 844391"/>
                <a:gd name="connsiteY2" fmla="*/ 0 h 554131"/>
                <a:gd name="connsiteX3" fmla="*/ 844391 w 844391"/>
                <a:gd name="connsiteY3" fmla="*/ 277906 h 554131"/>
              </a:gdLst>
              <a:ahLst/>
              <a:cxnLst>
                <a:cxn ang="0">
                  <a:pos x="connsiteX0" y="connsiteY0"/>
                </a:cxn>
                <a:cxn ang="0">
                  <a:pos x="connsiteX1" y="connsiteY1"/>
                </a:cxn>
                <a:cxn ang="0">
                  <a:pos x="connsiteX2" y="connsiteY2"/>
                </a:cxn>
                <a:cxn ang="0">
                  <a:pos x="connsiteX3" y="connsiteY3"/>
                </a:cxn>
              </a:cxnLst>
              <a:rect l="l" t="t" r="r" b="b"/>
              <a:pathLst>
                <a:path w="844391" h="554131">
                  <a:moveTo>
                    <a:pt x="844391" y="277906"/>
                  </a:moveTo>
                  <a:cubicBezTo>
                    <a:pt x="542993" y="539843"/>
                    <a:pt x="280894" y="554131"/>
                    <a:pt x="0" y="554131"/>
                  </a:cubicBezTo>
                  <a:cubicBezTo>
                    <a:pt x="570" y="369421"/>
                    <a:pt x="1139" y="184710"/>
                    <a:pt x="1709" y="0"/>
                  </a:cubicBezTo>
                  <a:cubicBezTo>
                    <a:pt x="390180" y="2988"/>
                    <a:pt x="563496" y="41836"/>
                    <a:pt x="844391" y="277906"/>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shade val="100000"/>
                    <a:satMod val="115000"/>
                    <a:lumMod val="15000"/>
                    <a:lumOff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flipH="1">
              <a:off x="8072758" y="4995311"/>
              <a:ext cx="91439" cy="952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flipH="1">
              <a:off x="7542725" y="4125062"/>
              <a:ext cx="1174377" cy="277906"/>
            </a:xfrm>
            <a:custGeom>
              <a:avLst/>
              <a:gdLst>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Lst>
              <a:ahLst/>
              <a:cxnLst>
                <a:cxn ang="0">
                  <a:pos x="connsiteX0" y="connsiteY0"/>
                </a:cxn>
                <a:cxn ang="0">
                  <a:pos x="connsiteX1" y="connsiteY1"/>
                </a:cxn>
                <a:cxn ang="0">
                  <a:pos x="connsiteX2" y="connsiteY2"/>
                </a:cxn>
                <a:cxn ang="0">
                  <a:pos x="connsiteX3" y="connsiteY3"/>
                </a:cxn>
              </a:cxnLst>
              <a:rect l="l" t="t" r="r" b="b"/>
              <a:pathLst>
                <a:path w="842682" h="277906">
                  <a:moveTo>
                    <a:pt x="842682" y="277906"/>
                  </a:moveTo>
                  <a:lnTo>
                    <a:pt x="0" y="277906"/>
                  </a:lnTo>
                  <a:lnTo>
                    <a:pt x="0" y="0"/>
                  </a:lnTo>
                  <a:lnTo>
                    <a:pt x="842682" y="277906"/>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flipH="1" flipV="1">
              <a:off x="7542725" y="4125062"/>
              <a:ext cx="1174377" cy="556513"/>
            </a:xfrm>
            <a:custGeom>
              <a:avLst/>
              <a:gdLst>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89859 h 289859"/>
                <a:gd name="connsiteX1" fmla="*/ 0 w 842682"/>
                <a:gd name="connsiteY1" fmla="*/ 289859 h 289859"/>
                <a:gd name="connsiteX2" fmla="*/ 0 w 842682"/>
                <a:gd name="connsiteY2" fmla="*/ 11953 h 289859"/>
                <a:gd name="connsiteX3" fmla="*/ 842682 w 842682"/>
                <a:gd name="connsiteY3" fmla="*/ 289859 h 289859"/>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92847 h 292847"/>
                <a:gd name="connsiteX1" fmla="*/ 0 w 842682"/>
                <a:gd name="connsiteY1" fmla="*/ 292847 h 292847"/>
                <a:gd name="connsiteX2" fmla="*/ 0 w 842682"/>
                <a:gd name="connsiteY2" fmla="*/ 14941 h 292847"/>
                <a:gd name="connsiteX3" fmla="*/ 842682 w 842682"/>
                <a:gd name="connsiteY3" fmla="*/ 292847 h 292847"/>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277906"/>
                <a:gd name="connsiteX1" fmla="*/ 0 w 842682"/>
                <a:gd name="connsiteY1" fmla="*/ 277906 h 277906"/>
                <a:gd name="connsiteX2" fmla="*/ 0 w 842682"/>
                <a:gd name="connsiteY2" fmla="*/ 0 h 277906"/>
                <a:gd name="connsiteX3" fmla="*/ 842682 w 842682"/>
                <a:gd name="connsiteY3" fmla="*/ 277906 h 277906"/>
                <a:gd name="connsiteX0" fmla="*/ 842682 w 842682"/>
                <a:gd name="connsiteY0" fmla="*/ 277906 h 556513"/>
                <a:gd name="connsiteX1" fmla="*/ 1709 w 842682"/>
                <a:gd name="connsiteY1" fmla="*/ 556513 h 556513"/>
                <a:gd name="connsiteX2" fmla="*/ 0 w 842682"/>
                <a:gd name="connsiteY2" fmla="*/ 0 h 556513"/>
                <a:gd name="connsiteX3" fmla="*/ 842682 w 842682"/>
                <a:gd name="connsiteY3" fmla="*/ 277906 h 556513"/>
              </a:gdLst>
              <a:ahLst/>
              <a:cxnLst>
                <a:cxn ang="0">
                  <a:pos x="connsiteX0" y="connsiteY0"/>
                </a:cxn>
                <a:cxn ang="0">
                  <a:pos x="connsiteX1" y="connsiteY1"/>
                </a:cxn>
                <a:cxn ang="0">
                  <a:pos x="connsiteX2" y="connsiteY2"/>
                </a:cxn>
                <a:cxn ang="0">
                  <a:pos x="connsiteX3" y="connsiteY3"/>
                </a:cxn>
              </a:cxnLst>
              <a:rect l="l" t="t" r="r" b="b"/>
              <a:pathLst>
                <a:path w="842682" h="556513">
                  <a:moveTo>
                    <a:pt x="842682" y="277906"/>
                  </a:moveTo>
                  <a:lnTo>
                    <a:pt x="1709" y="556513"/>
                  </a:lnTo>
                  <a:cubicBezTo>
                    <a:pt x="1139" y="371009"/>
                    <a:pt x="570" y="185504"/>
                    <a:pt x="0" y="0"/>
                  </a:cubicBezTo>
                  <a:lnTo>
                    <a:pt x="842682" y="277906"/>
                  </a:ln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shade val="100000"/>
                    <a:satMod val="115000"/>
                    <a:lumMod val="15000"/>
                    <a:lumOff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a:spLocks/>
            </p:cNvSpPr>
            <p:nvPr/>
          </p:nvSpPr>
          <p:spPr>
            <a:xfrm flipH="1">
              <a:off x="8285048" y="4353522"/>
              <a:ext cx="91439"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648707" y="4126706"/>
              <a:ext cx="150009" cy="554832"/>
            </a:xfrm>
            <a:prstGeom prst="ellipse">
              <a:avLst/>
            </a:prstGeom>
            <a:solidFill>
              <a:schemeClr val="bg1">
                <a:lumMod val="7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Oval 63"/>
            <p:cNvSpPr/>
            <p:nvPr/>
          </p:nvSpPr>
          <p:spPr>
            <a:xfrm>
              <a:off x="8648707" y="4765119"/>
              <a:ext cx="150009" cy="554832"/>
            </a:xfrm>
            <a:prstGeom prst="ellipse">
              <a:avLst/>
            </a:prstGeom>
            <a:solidFill>
              <a:schemeClr val="bg1">
                <a:lumMod val="7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p:nvSpPr>
          <p:spPr>
            <a:xfrm>
              <a:off x="8648707" y="5403506"/>
              <a:ext cx="150009" cy="554832"/>
            </a:xfrm>
            <a:prstGeom prst="ellipse">
              <a:avLst/>
            </a:prstGeom>
            <a:solidFill>
              <a:schemeClr val="bg1">
                <a:lumMod val="7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3E9F8BF-7A2A-4594-912F-5BBDBF6457C4}"/>
              </a:ext>
            </a:extLst>
          </p:cNvPr>
          <p:cNvGrpSpPr/>
          <p:nvPr/>
        </p:nvGrpSpPr>
        <p:grpSpPr>
          <a:xfrm>
            <a:off x="2298508" y="891784"/>
            <a:ext cx="1199152" cy="1741947"/>
            <a:chOff x="2298508" y="891784"/>
            <a:chExt cx="1199152" cy="1741947"/>
          </a:xfrm>
        </p:grpSpPr>
        <p:pic>
          <p:nvPicPr>
            <p:cNvPr id="45" name="Picture 7" descr="Max Munk_.jpg"/>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12000"/>
                      </a14:imgEffect>
                    </a14:imgLayer>
                  </a14:imgProps>
                </a:ext>
              </a:extLst>
            </a:blip>
            <a:srcRect l="18690" t="3635" r="21695" b="33389"/>
            <a:stretch/>
          </p:blipFill>
          <p:spPr bwMode="auto">
            <a:xfrm>
              <a:off x="2298508" y="891784"/>
              <a:ext cx="1199152" cy="1498096"/>
            </a:xfrm>
            <a:prstGeom prst="rect">
              <a:avLst/>
            </a:prstGeom>
            <a:noFill/>
            <a:ln w="9525">
              <a:noFill/>
              <a:miter lim="800000"/>
              <a:headEnd/>
              <a:tailEnd/>
            </a:ln>
          </p:spPr>
        </p:pic>
        <p:sp>
          <p:nvSpPr>
            <p:cNvPr id="46" name="Rectangle 1164"/>
            <p:cNvSpPr>
              <a:spLocks noChangeArrowheads="1"/>
            </p:cNvSpPr>
            <p:nvPr/>
          </p:nvSpPr>
          <p:spPr bwMode="auto">
            <a:xfrm>
              <a:off x="2358787" y="2418287"/>
              <a:ext cx="10785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400" b="1">
                  <a:solidFill>
                    <a:schemeClr val="tx1">
                      <a:lumMod val="85000"/>
                      <a:lumOff val="15000"/>
                    </a:schemeClr>
                  </a:solidFill>
                </a:rPr>
                <a:t>Max M. Munk</a:t>
              </a:r>
              <a:endParaRPr lang="en-US" b="1">
                <a:solidFill>
                  <a:schemeClr val="tx1">
                    <a:lumMod val="85000"/>
                    <a:lumOff val="15000"/>
                  </a:schemeClr>
                </a:solidFill>
              </a:endParaRPr>
            </a:p>
          </p:txBody>
        </p:sp>
      </p:grpSp>
      <p:sp>
        <p:nvSpPr>
          <p:cNvPr id="5" name="Slide Number Placeholder 4"/>
          <p:cNvSpPr>
            <a:spLocks noGrp="1"/>
          </p:cNvSpPr>
          <p:nvPr>
            <p:ph type="sldNum" sz="quarter" idx="12"/>
          </p:nvPr>
        </p:nvSpPr>
        <p:spPr/>
        <p:txBody>
          <a:bodyPr/>
          <a:lstStyle/>
          <a:p>
            <a:fld id="{CF940D91-221F-4C29-9F1E-C41EA479EDFE}" type="slidenum">
              <a:rPr lang="en-US" smtClean="0"/>
              <a:t>15</a:t>
            </a:fld>
            <a:endParaRPr lang="en-US"/>
          </a:p>
        </p:txBody>
      </p:sp>
      <p:sp>
        <p:nvSpPr>
          <p:cNvPr id="49" name="TextBox 48">
            <a:extLst>
              <a:ext uri="{FF2B5EF4-FFF2-40B4-BE49-F238E27FC236}">
                <a16:creationId xmlns:a16="http://schemas.microsoft.com/office/drawing/2014/main" id="{F05CC21E-FDC7-464D-8E51-1BF6D6D5AE6A}"/>
              </a:ext>
            </a:extLst>
          </p:cNvPr>
          <p:cNvSpPr txBox="1">
            <a:spLocks noChangeAspect="1"/>
          </p:cNvSpPr>
          <p:nvPr/>
        </p:nvSpPr>
        <p:spPr>
          <a:xfrm>
            <a:off x="8648168" y="5402479"/>
            <a:ext cx="2714324" cy="40009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r>
              <a:rPr lang="en-US" sz="2000">
                <a:solidFill>
                  <a:schemeClr val="bg1"/>
                </a:solidFill>
              </a:rPr>
              <a:t>These have the same lift</a:t>
            </a:r>
          </a:p>
        </p:txBody>
      </p:sp>
      <p:sp>
        <p:nvSpPr>
          <p:cNvPr id="53" name="Right Arrow 46">
            <a:extLst>
              <a:ext uri="{FF2B5EF4-FFF2-40B4-BE49-F238E27FC236}">
                <a16:creationId xmlns:a16="http://schemas.microsoft.com/office/drawing/2014/main" id="{DC8AF47C-269F-4B98-9574-C852ECA9FD3B}"/>
              </a:ext>
            </a:extLst>
          </p:cNvPr>
          <p:cNvSpPr/>
          <p:nvPr/>
        </p:nvSpPr>
        <p:spPr>
          <a:xfrm>
            <a:off x="4410695" y="1376865"/>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46">
            <a:extLst>
              <a:ext uri="{FF2B5EF4-FFF2-40B4-BE49-F238E27FC236}">
                <a16:creationId xmlns:a16="http://schemas.microsoft.com/office/drawing/2014/main" id="{92E84E89-D823-4A52-ABC1-349A9498C476}"/>
              </a:ext>
            </a:extLst>
          </p:cNvPr>
          <p:cNvSpPr/>
          <p:nvPr/>
        </p:nvSpPr>
        <p:spPr>
          <a:xfrm>
            <a:off x="4410695" y="2602845"/>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46">
            <a:extLst>
              <a:ext uri="{FF2B5EF4-FFF2-40B4-BE49-F238E27FC236}">
                <a16:creationId xmlns:a16="http://schemas.microsoft.com/office/drawing/2014/main" id="{4CB16754-F057-4527-B97C-B2C7260E959D}"/>
              </a:ext>
            </a:extLst>
          </p:cNvPr>
          <p:cNvSpPr/>
          <p:nvPr/>
        </p:nvSpPr>
        <p:spPr>
          <a:xfrm>
            <a:off x="4401257" y="5402324"/>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46">
            <a:extLst>
              <a:ext uri="{FF2B5EF4-FFF2-40B4-BE49-F238E27FC236}">
                <a16:creationId xmlns:a16="http://schemas.microsoft.com/office/drawing/2014/main" id="{63C59019-9071-4D47-BBC7-7FAC9A995BB9}"/>
              </a:ext>
            </a:extLst>
          </p:cNvPr>
          <p:cNvSpPr/>
          <p:nvPr/>
        </p:nvSpPr>
        <p:spPr>
          <a:xfrm rot="12094187">
            <a:off x="11464596" y="2644072"/>
            <a:ext cx="395923" cy="200203"/>
          </a:xfrm>
          <a:prstGeom prst="rightArrow">
            <a:avLst/>
          </a:prstGeom>
          <a:solidFill>
            <a:schemeClr val="accent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D00B01F-AF01-4482-9EE9-C0EA4B4672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4156893541"/>
      </p:ext>
    </p:extLst>
  </p:cSld>
  <p:clrMapOvr>
    <a:masterClrMapping/>
  </p:clrMapOvr>
  <mc:AlternateContent xmlns:mc="http://schemas.openxmlformats.org/markup-compatibility/2006" xmlns:p14="http://schemas.microsoft.com/office/powerpoint/2010/main">
    <mc:Choice Requires="p14">
      <p:transition spd="slow" p14:dur="2000" advTm="55405"/>
    </mc:Choice>
    <mc:Fallback xmlns="">
      <p:transition spd="slow" advTm="5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0"/>
                </p:tgtEl>
              </p:cMediaNode>
            </p:audio>
          </p:childTnLst>
        </p:cTn>
      </p:par>
    </p:tnLst>
    <p:bldLst>
      <p:bldP spid="3" grpId="0" animBg="1"/>
      <p:bldP spid="31" grpId="0" animBg="1"/>
      <p:bldP spid="49" grpId="0" animBg="1"/>
      <p:bldP spid="53" grpId="0" animBg="1"/>
      <p:bldP spid="54" grpId="0" animBg="1"/>
      <p:bldP spid="57"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567" y="-19480"/>
            <a:ext cx="8440615"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Low-aspect-ratio wing aerodynamics ~ Robert T. Jones</a:t>
            </a:r>
          </a:p>
        </p:txBody>
      </p:sp>
      <p:sp>
        <p:nvSpPr>
          <p:cNvPr id="59" name="TextBox 58"/>
          <p:cNvSpPr txBox="1"/>
          <p:nvPr/>
        </p:nvSpPr>
        <p:spPr>
          <a:xfrm>
            <a:off x="3704408" y="860246"/>
            <a:ext cx="2882528" cy="163120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pPr marL="285750" indent="-285750">
              <a:buFont typeface="Arial" pitchFamily="34" charset="0"/>
              <a:buChar char="•"/>
            </a:pPr>
            <a:r>
              <a:rPr lang="en-US" sz="2000"/>
              <a:t>Student of Max Munk</a:t>
            </a:r>
          </a:p>
          <a:p>
            <a:pPr marL="285750" indent="-285750">
              <a:buFont typeface="Arial" pitchFamily="34" charset="0"/>
              <a:buChar char="•"/>
            </a:pPr>
            <a:r>
              <a:rPr lang="en-US" sz="2000"/>
              <a:t>No formal degree</a:t>
            </a:r>
          </a:p>
          <a:p>
            <a:pPr marL="285750" indent="-285750">
              <a:buFont typeface="Arial" pitchFamily="34" charset="0"/>
              <a:buChar char="•"/>
            </a:pPr>
            <a:r>
              <a:rPr lang="en-US" sz="2000"/>
              <a:t>Low-A delta wings</a:t>
            </a:r>
          </a:p>
          <a:p>
            <a:pPr marL="285750" indent="-285750">
              <a:buFont typeface="Arial" pitchFamily="34" charset="0"/>
              <a:buChar char="•"/>
            </a:pPr>
            <a:r>
              <a:rPr lang="en-US" sz="2000"/>
              <a:t>Supersonic aero</a:t>
            </a:r>
          </a:p>
          <a:p>
            <a:pPr marL="285750" indent="-285750">
              <a:buFont typeface="Arial" pitchFamily="34" charset="0"/>
              <a:buChar char="•"/>
            </a:pPr>
            <a:r>
              <a:rPr lang="en-US" sz="2000"/>
              <a:t>Classic NACA papers</a:t>
            </a:r>
          </a:p>
        </p:txBody>
      </p:sp>
      <p:sp>
        <p:nvSpPr>
          <p:cNvPr id="47" name="Rectangle 1164"/>
          <p:cNvSpPr>
            <a:spLocks noChangeArrowheads="1"/>
          </p:cNvSpPr>
          <p:nvPr/>
        </p:nvSpPr>
        <p:spPr bwMode="auto">
          <a:xfrm>
            <a:off x="1563312" y="2410691"/>
            <a:ext cx="12999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400" b="1" i="1">
                <a:solidFill>
                  <a:schemeClr val="tx1">
                    <a:lumMod val="85000"/>
                    <a:lumOff val="15000"/>
                  </a:schemeClr>
                </a:solidFill>
              </a:rPr>
              <a:t>Robert T. Jones</a:t>
            </a:r>
            <a:endParaRPr lang="en-US" b="1" i="1">
              <a:solidFill>
                <a:schemeClr val="tx1">
                  <a:lumMod val="85000"/>
                  <a:lumOff val="15000"/>
                </a:schemeClr>
              </a:solidFill>
            </a:endParaRPr>
          </a:p>
        </p:txBody>
      </p:sp>
      <p:sp>
        <p:nvSpPr>
          <p:cNvPr id="3" name="TextBox 2"/>
          <p:cNvSpPr txBox="1"/>
          <p:nvPr/>
        </p:nvSpPr>
        <p:spPr>
          <a:xfrm>
            <a:off x="5402742" y="3334725"/>
            <a:ext cx="2840310" cy="221759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20" rIns="45720" rtlCol="0">
            <a:spAutoFit/>
          </a:bodyPr>
          <a:lstStyle/>
          <a:p>
            <a:r>
              <a:rPr lang="en-US" sz="2000" b="1" i="1">
                <a:sym typeface="Symbol"/>
              </a:rPr>
              <a:t>  </a:t>
            </a:r>
            <a:r>
              <a:rPr lang="en-US" sz="2000" i="1">
                <a:sym typeface="Symbol"/>
              </a:rPr>
              <a:t>NACA TN 1032 (Jones):</a:t>
            </a:r>
          </a:p>
          <a:p>
            <a:r>
              <a:rPr lang="en-US" sz="2000">
                <a:sym typeface="Symbol"/>
              </a:rPr>
              <a:t>  dL/dx = </a:t>
            </a:r>
            <a:r>
              <a:rPr lang="en-US" sz="2000">
                <a:latin typeface="Symbol" pitchFamily="18" charset="2"/>
                <a:sym typeface="Symbol"/>
              </a:rPr>
              <a:t>p</a:t>
            </a:r>
            <a:r>
              <a:rPr lang="en-US" sz="2000">
                <a:sym typeface="Symbol"/>
              </a:rPr>
              <a:t> </a:t>
            </a:r>
            <a:r>
              <a:rPr lang="en-US" sz="2000">
                <a:latin typeface="Symbol" pitchFamily="18" charset="2"/>
                <a:sym typeface="Symbol"/>
              </a:rPr>
              <a:t>a </a:t>
            </a:r>
            <a:r>
              <a:rPr lang="en-US" sz="2000">
                <a:sym typeface="Symbol"/>
              </a:rPr>
              <a:t>q w </a:t>
            </a:r>
            <a:r>
              <a:rPr lang="en-US" sz="2000" err="1">
                <a:sym typeface="Symbol"/>
              </a:rPr>
              <a:t>dw</a:t>
            </a:r>
            <a:r>
              <a:rPr lang="en-US" sz="2000" baseline="-25000">
                <a:sym typeface="Symbol"/>
              </a:rPr>
              <a:t> </a:t>
            </a:r>
            <a:r>
              <a:rPr lang="en-US" sz="2000">
                <a:sym typeface="Symbol"/>
              </a:rPr>
              <a:t>/dx      </a:t>
            </a:r>
          </a:p>
          <a:p>
            <a:pPr>
              <a:lnSpc>
                <a:spcPct val="150000"/>
              </a:lnSpc>
            </a:pPr>
            <a:r>
              <a:rPr lang="en-US" sz="2400">
                <a:sym typeface="Symbol"/>
              </a:rPr>
              <a:t>    </a:t>
            </a:r>
            <a:r>
              <a:rPr lang="en-US" sz="2000">
                <a:sym typeface="Symbol"/>
              </a:rPr>
              <a:t>L  = 2 q </a:t>
            </a:r>
            <a:r>
              <a:rPr lang="en-US" sz="2000">
                <a:latin typeface="Symbol" pitchFamily="18" charset="2"/>
                <a:sym typeface="Symbol"/>
              </a:rPr>
              <a:t>a</a:t>
            </a:r>
            <a:r>
              <a:rPr lang="en-US" sz="2000">
                <a:sym typeface="Symbol"/>
              </a:rPr>
              <a:t> (</a:t>
            </a:r>
            <a:r>
              <a:rPr lang="en-US" sz="2000">
                <a:latin typeface="Symbol" pitchFamily="18" charset="2"/>
                <a:sym typeface="Symbol"/>
              </a:rPr>
              <a:t>p</a:t>
            </a:r>
            <a:r>
              <a:rPr lang="en-US" sz="2000">
                <a:sym typeface="Symbol"/>
              </a:rPr>
              <a:t>/4) b</a:t>
            </a:r>
            <a:r>
              <a:rPr lang="en-US" sz="2000" baseline="30000">
                <a:sym typeface="Symbol"/>
              </a:rPr>
              <a:t>2</a:t>
            </a:r>
            <a:r>
              <a:rPr lang="en-US" sz="2000">
                <a:sym typeface="Symbol"/>
              </a:rPr>
              <a:t>               </a:t>
            </a:r>
          </a:p>
          <a:p>
            <a:r>
              <a:rPr lang="en-US" sz="2000">
                <a:sym typeface="Symbol"/>
              </a:rPr>
              <a:t>    </a:t>
            </a:r>
            <a:r>
              <a:rPr lang="en-US" sz="2000" err="1">
                <a:sym typeface="Symbol"/>
              </a:rPr>
              <a:t>c</a:t>
            </a:r>
            <a:r>
              <a:rPr lang="en-US" sz="2000" baseline="-25000" err="1">
                <a:sym typeface="Symbol"/>
              </a:rPr>
              <a:t>L</a:t>
            </a:r>
            <a:r>
              <a:rPr lang="en-US" sz="2000">
                <a:sym typeface="Symbol"/>
              </a:rPr>
              <a:t>  L/(</a:t>
            </a:r>
            <a:r>
              <a:rPr lang="en-US" sz="2000" err="1">
                <a:sym typeface="Symbol"/>
              </a:rPr>
              <a:t>qS</a:t>
            </a:r>
            <a:r>
              <a:rPr lang="en-US" sz="2000">
                <a:sym typeface="Symbol"/>
              </a:rPr>
              <a:t>) = (</a:t>
            </a:r>
            <a:r>
              <a:rPr lang="en-US" sz="2000">
                <a:latin typeface="Symbol" pitchFamily="18" charset="2"/>
                <a:sym typeface="Symbol"/>
              </a:rPr>
              <a:t>p</a:t>
            </a:r>
            <a:r>
              <a:rPr lang="en-US" sz="2000">
                <a:sym typeface="Symbol"/>
              </a:rPr>
              <a:t>/2) A </a:t>
            </a:r>
            <a:r>
              <a:rPr lang="en-US" sz="2000" err="1">
                <a:latin typeface="Symbol" pitchFamily="18" charset="2"/>
                <a:sym typeface="Symbol"/>
              </a:rPr>
              <a:t>a</a:t>
            </a:r>
            <a:r>
              <a:rPr lang="en-US" sz="2000">
                <a:sym typeface="Symbol"/>
              </a:rPr>
              <a:t>  </a:t>
            </a:r>
          </a:p>
          <a:p>
            <a:pPr>
              <a:lnSpc>
                <a:spcPct val="150000"/>
              </a:lnSpc>
            </a:pPr>
            <a:r>
              <a:rPr lang="en-US" sz="2000">
                <a:sym typeface="Symbol"/>
              </a:rPr>
              <a:t>    </a:t>
            </a:r>
            <a:r>
              <a:rPr lang="en-US" sz="2000" err="1">
                <a:sym typeface="Symbol"/>
              </a:rPr>
              <a:t>c</a:t>
            </a:r>
            <a:r>
              <a:rPr lang="en-US" sz="2000" baseline="-25000" err="1">
                <a:sym typeface="Symbol"/>
              </a:rPr>
              <a:t>DL</a:t>
            </a:r>
            <a:r>
              <a:rPr lang="en-US" sz="2000">
                <a:sym typeface="Symbol"/>
              </a:rPr>
              <a:t>  </a:t>
            </a:r>
            <a:r>
              <a:rPr lang="en-US" sz="2000" err="1">
                <a:sym typeface="Symbol"/>
              </a:rPr>
              <a:t>c</a:t>
            </a:r>
            <a:r>
              <a:rPr lang="en-US" sz="2000" baseline="-25000" err="1">
                <a:sym typeface="Symbol"/>
              </a:rPr>
              <a:t>L</a:t>
            </a:r>
            <a:r>
              <a:rPr lang="en-US" sz="2000" baseline="-25000">
                <a:sym typeface="Symbol"/>
              </a:rPr>
              <a:t> </a:t>
            </a:r>
            <a:r>
              <a:rPr lang="en-US" sz="2000">
                <a:latin typeface="Symbol" pitchFamily="18" charset="2"/>
                <a:sym typeface="Symbol"/>
              </a:rPr>
              <a:t>a</a:t>
            </a:r>
            <a:r>
              <a:rPr lang="en-US" sz="2000">
                <a:sym typeface="Symbol"/>
              </a:rPr>
              <a:t>/2 = c</a:t>
            </a:r>
            <a:r>
              <a:rPr lang="en-US" sz="2000" baseline="-25000">
                <a:sym typeface="Symbol"/>
              </a:rPr>
              <a:t>L</a:t>
            </a:r>
            <a:r>
              <a:rPr lang="en-US" sz="2000" baseline="30000">
                <a:sym typeface="Symbol"/>
              </a:rPr>
              <a:t>2</a:t>
            </a:r>
            <a:r>
              <a:rPr lang="en-US" sz="2000">
                <a:sym typeface="Symbol"/>
              </a:rPr>
              <a:t>/(</a:t>
            </a:r>
            <a:r>
              <a:rPr lang="en-US" sz="2000" err="1">
                <a:latin typeface="Symbol" pitchFamily="18" charset="2"/>
                <a:sym typeface="Symbol"/>
              </a:rPr>
              <a:t>p</a:t>
            </a:r>
            <a:r>
              <a:rPr lang="en-US" sz="2000" err="1">
                <a:sym typeface="Symbol"/>
              </a:rPr>
              <a:t>A</a:t>
            </a:r>
            <a:r>
              <a:rPr lang="en-US" sz="2000">
                <a:sym typeface="Symbol"/>
              </a:rPr>
              <a:t>)</a:t>
            </a:r>
          </a:p>
          <a:p>
            <a:pPr>
              <a:lnSpc>
                <a:spcPct val="150000"/>
              </a:lnSpc>
            </a:pPr>
            <a:r>
              <a:rPr lang="en-US" sz="500">
                <a:sym typeface="Symbol"/>
              </a:rPr>
              <a:t>  </a:t>
            </a:r>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26268" t="3834" r="19170" b="36579"/>
          <a:stretch/>
        </p:blipFill>
        <p:spPr>
          <a:xfrm>
            <a:off x="1653548" y="855021"/>
            <a:ext cx="1139797" cy="1555670"/>
          </a:xfrm>
          <a:prstGeom prst="rect">
            <a:avLst/>
          </a:prstGeom>
        </p:spPr>
      </p:pic>
      <p:sp>
        <p:nvSpPr>
          <p:cNvPr id="4" name="Slide Number Placeholder 3"/>
          <p:cNvSpPr>
            <a:spLocks noGrp="1"/>
          </p:cNvSpPr>
          <p:nvPr>
            <p:ph type="sldNum" sz="quarter" idx="12"/>
          </p:nvPr>
        </p:nvSpPr>
        <p:spPr/>
        <p:txBody>
          <a:bodyPr/>
          <a:lstStyle/>
          <a:p>
            <a:fld id="{CF940D91-221F-4C29-9F1E-C41EA479EDFE}" type="slidenum">
              <a:rPr lang="en-US" smtClean="0"/>
              <a:t>16</a:t>
            </a:fld>
            <a:endParaRPr lang="en-US"/>
          </a:p>
        </p:txBody>
      </p:sp>
      <p:grpSp>
        <p:nvGrpSpPr>
          <p:cNvPr id="5" name="Group 4">
            <a:extLst>
              <a:ext uri="{FF2B5EF4-FFF2-40B4-BE49-F238E27FC236}">
                <a16:creationId xmlns:a16="http://schemas.microsoft.com/office/drawing/2014/main" id="{2402CFB0-2930-4797-81C4-A7F12AEC0C6E}"/>
              </a:ext>
            </a:extLst>
          </p:cNvPr>
          <p:cNvGrpSpPr/>
          <p:nvPr/>
        </p:nvGrpSpPr>
        <p:grpSpPr>
          <a:xfrm>
            <a:off x="1643134" y="1093520"/>
            <a:ext cx="10640578" cy="5098972"/>
            <a:chOff x="1643134" y="1093520"/>
            <a:chExt cx="10640578" cy="5098972"/>
          </a:xfrm>
        </p:grpSpPr>
        <p:sp>
          <p:nvSpPr>
            <p:cNvPr id="30" name="TextBox 29"/>
            <p:cNvSpPr txBox="1"/>
            <p:nvPr/>
          </p:nvSpPr>
          <p:spPr>
            <a:xfrm>
              <a:off x="1643134" y="3330182"/>
              <a:ext cx="3176323" cy="286231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r>
                <a:rPr lang="en-US" sz="2000" b="1" i="1">
                  <a:latin typeface="+mj-lt"/>
                </a:rPr>
                <a:t> Definitions</a:t>
              </a:r>
            </a:p>
            <a:p>
              <a:r>
                <a:rPr lang="en-US" sz="2000">
                  <a:sym typeface="Symbol"/>
                </a:rPr>
                <a:t> A  aspect ratio, b</a:t>
              </a:r>
              <a:r>
                <a:rPr lang="en-US" sz="2000" baseline="30000">
                  <a:sym typeface="Symbol"/>
                </a:rPr>
                <a:t>2</a:t>
              </a:r>
              <a:r>
                <a:rPr lang="en-US" sz="2000">
                  <a:sym typeface="Symbol"/>
                </a:rPr>
                <a:t>/S</a:t>
              </a:r>
            </a:p>
            <a:p>
              <a:r>
                <a:rPr lang="en-US" sz="2000">
                  <a:latin typeface="Symbol" pitchFamily="18" charset="2"/>
                </a:rPr>
                <a:t> a </a:t>
              </a:r>
              <a:r>
                <a:rPr lang="en-US" sz="2000">
                  <a:sym typeface="Symbol"/>
                </a:rPr>
                <a:t> angle of attack</a:t>
              </a:r>
              <a:endParaRPr lang="en-US" sz="2000"/>
            </a:p>
            <a:p>
              <a:r>
                <a:rPr lang="en-US" sz="2000">
                  <a:sym typeface="Symbol"/>
                </a:rPr>
                <a:t> b   base “span” </a:t>
              </a:r>
            </a:p>
            <a:p>
              <a:r>
                <a:rPr lang="en-US" sz="2000">
                  <a:sym typeface="Symbol"/>
                </a:rPr>
                <a:t> D</a:t>
              </a:r>
              <a:r>
                <a:rPr lang="en-US" sz="2000"/>
                <a:t> </a:t>
              </a:r>
              <a:r>
                <a:rPr lang="en-US" sz="2000">
                  <a:sym typeface="Symbol"/>
                </a:rPr>
                <a:t> drag ;  </a:t>
              </a:r>
              <a:r>
                <a:rPr lang="en-US" sz="2000"/>
                <a:t>L </a:t>
              </a:r>
              <a:r>
                <a:rPr lang="en-US" sz="2000">
                  <a:sym typeface="Symbol"/>
                </a:rPr>
                <a:t> lift  </a:t>
              </a:r>
              <a:endParaRPr lang="en-US" sz="2000"/>
            </a:p>
            <a:p>
              <a:r>
                <a:rPr lang="en-US" sz="2000"/>
                <a:t> q </a:t>
              </a:r>
              <a:r>
                <a:rPr lang="en-US" sz="2000">
                  <a:sym typeface="Symbol"/>
                </a:rPr>
                <a:t></a:t>
              </a:r>
              <a:r>
                <a:rPr lang="en-US" sz="2000"/>
                <a:t> flight dynamic pressure</a:t>
              </a:r>
            </a:p>
            <a:p>
              <a:r>
                <a:rPr lang="en-US" sz="2000">
                  <a:sym typeface="Symbol"/>
                </a:rPr>
                <a:t> S  forebody planform area</a:t>
              </a:r>
            </a:p>
            <a:p>
              <a:r>
                <a:rPr lang="en-US" sz="2000"/>
                <a:t> w </a:t>
              </a:r>
              <a:r>
                <a:rPr lang="en-US" sz="2000">
                  <a:sym typeface="Symbol"/>
                </a:rPr>
                <a:t> local width </a:t>
              </a:r>
            </a:p>
            <a:p>
              <a:r>
                <a:rPr lang="en-US" sz="2000"/>
                <a:t> x </a:t>
              </a:r>
              <a:r>
                <a:rPr lang="en-US" sz="2000">
                  <a:sym typeface="Symbol"/>
                </a:rPr>
                <a:t> axial </a:t>
              </a:r>
              <a:r>
                <a:rPr lang="en-US" sz="2000" err="1">
                  <a:sym typeface="Symbol"/>
                </a:rPr>
                <a:t>coord</a:t>
              </a:r>
              <a:r>
                <a:rPr lang="en-US" sz="2000">
                  <a:sym typeface="Symbol"/>
                </a:rPr>
                <a:t>., aft of apex</a:t>
              </a:r>
            </a:p>
          </p:txBody>
        </p:sp>
        <p:grpSp>
          <p:nvGrpSpPr>
            <p:cNvPr id="10" name="Group 9">
              <a:extLst>
                <a:ext uri="{FF2B5EF4-FFF2-40B4-BE49-F238E27FC236}">
                  <a16:creationId xmlns:a16="http://schemas.microsoft.com/office/drawing/2014/main" id="{296EA531-52F1-4994-9241-7D2BDE11DCB6}"/>
                </a:ext>
              </a:extLst>
            </p:cNvPr>
            <p:cNvGrpSpPr/>
            <p:nvPr/>
          </p:nvGrpSpPr>
          <p:grpSpPr>
            <a:xfrm>
              <a:off x="6096000" y="1093520"/>
              <a:ext cx="6187712" cy="2335480"/>
              <a:chOff x="1615210" y="3835963"/>
              <a:chExt cx="6187712" cy="2335480"/>
            </a:xfrm>
          </p:grpSpPr>
          <p:pic>
            <p:nvPicPr>
              <p:cNvPr id="51" name="Picture 5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tretch>
                <a:fillRect/>
              </a:stretch>
            </p:blipFill>
            <p:spPr>
              <a:xfrm rot="300000">
                <a:off x="1615210" y="4586927"/>
                <a:ext cx="6187712" cy="1006218"/>
              </a:xfrm>
              <a:prstGeom prst="rect">
                <a:avLst/>
              </a:prstGeom>
            </p:spPr>
          </p:pic>
          <p:grpSp>
            <p:nvGrpSpPr>
              <p:cNvPr id="15" name="Group 15"/>
              <p:cNvGrpSpPr/>
              <p:nvPr/>
            </p:nvGrpSpPr>
            <p:grpSpPr>
              <a:xfrm>
                <a:off x="5344800" y="5518750"/>
                <a:ext cx="1183005" cy="652693"/>
                <a:chOff x="7543800" y="1558158"/>
                <a:chExt cx="685800" cy="378373"/>
              </a:xfrm>
            </p:grpSpPr>
            <p:cxnSp>
              <p:nvCxnSpPr>
                <p:cNvPr id="53" name="Straight Connector 52"/>
                <p:cNvCxnSpPr/>
                <p:nvPr/>
              </p:nvCxnSpPr>
              <p:spPr bwMode="auto">
                <a:xfrm>
                  <a:off x="7543800" y="1631731"/>
                  <a:ext cx="0" cy="304800"/>
                </a:xfrm>
                <a:prstGeom prst="line">
                  <a:avLst/>
                </a:prstGeom>
                <a:solidFill>
                  <a:schemeClr val="accent1"/>
                </a:solidFill>
                <a:ln w="19050" cap="flat" cmpd="sng" algn="ctr">
                  <a:solidFill>
                    <a:srgbClr val="993300"/>
                  </a:solidFill>
                  <a:prstDash val="solid"/>
                  <a:round/>
                  <a:headEnd type="none" w="med" len="med"/>
                  <a:tailEnd type="none" w="sm" len="lg"/>
                </a:ln>
                <a:effectLst/>
              </p:spPr>
            </p:cxnSp>
            <p:cxnSp>
              <p:nvCxnSpPr>
                <p:cNvPr id="54" name="Straight Connector 53"/>
                <p:cNvCxnSpPr/>
                <p:nvPr/>
              </p:nvCxnSpPr>
              <p:spPr bwMode="auto">
                <a:xfrm>
                  <a:off x="8229600" y="1558158"/>
                  <a:ext cx="0" cy="304800"/>
                </a:xfrm>
                <a:prstGeom prst="line">
                  <a:avLst/>
                </a:prstGeom>
                <a:solidFill>
                  <a:schemeClr val="accent1"/>
                </a:solidFill>
                <a:ln w="19050" cap="flat" cmpd="sng" algn="ctr">
                  <a:solidFill>
                    <a:srgbClr val="993300"/>
                  </a:solidFill>
                  <a:prstDash val="solid"/>
                  <a:round/>
                  <a:headEnd type="none" w="med" len="med"/>
                  <a:tailEnd type="none" w="sm" len="lg"/>
                </a:ln>
                <a:effectLst/>
              </p:spPr>
            </p:cxnSp>
            <p:cxnSp>
              <p:nvCxnSpPr>
                <p:cNvPr id="57" name="Straight Connector 56"/>
                <p:cNvCxnSpPr/>
                <p:nvPr/>
              </p:nvCxnSpPr>
              <p:spPr bwMode="auto">
                <a:xfrm flipV="1">
                  <a:off x="7543800" y="1710558"/>
                  <a:ext cx="685800" cy="77467"/>
                </a:xfrm>
                <a:prstGeom prst="line">
                  <a:avLst/>
                </a:prstGeom>
                <a:solidFill>
                  <a:schemeClr val="accent1"/>
                </a:solidFill>
                <a:ln w="19050" cap="flat" cmpd="sng" algn="ctr">
                  <a:solidFill>
                    <a:srgbClr val="993300"/>
                  </a:solidFill>
                  <a:prstDash val="solid"/>
                  <a:round/>
                  <a:headEnd type="triangle" w="sm" len="lg"/>
                  <a:tailEnd type="triangle" w="sm" len="lg"/>
                </a:ln>
                <a:effectLst/>
              </p:spPr>
            </p:cxnSp>
            <p:sp>
              <p:nvSpPr>
                <p:cNvPr id="60" name="TextBox 59"/>
                <p:cNvSpPr txBox="1"/>
                <p:nvPr/>
              </p:nvSpPr>
              <p:spPr>
                <a:xfrm>
                  <a:off x="7821414" y="1635444"/>
                  <a:ext cx="179601" cy="214106"/>
                </a:xfrm>
                <a:prstGeom prst="rect">
                  <a:avLst/>
                </a:prstGeom>
                <a:solidFill>
                  <a:schemeClr val="bg1"/>
                </a:solidFill>
              </p:spPr>
              <p:txBody>
                <a:bodyPr wrap="square" lIns="18288" tIns="0" rIns="18288" bIns="0" rtlCol="0">
                  <a:spAutoFit/>
                </a:bodyPr>
                <a:lstStyle/>
                <a:p>
                  <a:pPr algn="ctr"/>
                  <a:r>
                    <a:rPr lang="en-US" sz="2400">
                      <a:solidFill>
                        <a:schemeClr val="tx1">
                          <a:lumMod val="75000"/>
                          <a:lumOff val="25000"/>
                        </a:schemeClr>
                      </a:solidFill>
                    </a:rPr>
                    <a:t>b</a:t>
                  </a:r>
                </a:p>
              </p:txBody>
            </p:sp>
          </p:grpSp>
          <p:sp>
            <p:nvSpPr>
              <p:cNvPr id="40" name="TextBox 39"/>
              <p:cNvSpPr txBox="1"/>
              <p:nvPr/>
            </p:nvSpPr>
            <p:spPr>
              <a:xfrm>
                <a:off x="4721998" y="3835963"/>
                <a:ext cx="308249" cy="369332"/>
              </a:xfrm>
              <a:prstGeom prst="rect">
                <a:avLst/>
              </a:prstGeom>
              <a:noFill/>
            </p:spPr>
            <p:txBody>
              <a:bodyPr wrap="square" lIns="18288" tIns="0" rIns="18288" bIns="0" rtlCol="0" anchor="b" anchorCtr="0">
                <a:spAutoFit/>
              </a:bodyPr>
              <a:lstStyle/>
              <a:p>
                <a:pPr algn="ctr"/>
                <a:r>
                  <a:rPr lang="en-US" sz="2400">
                    <a:solidFill>
                      <a:schemeClr val="tx1">
                        <a:lumMod val="75000"/>
                        <a:lumOff val="25000"/>
                      </a:schemeClr>
                    </a:solidFill>
                  </a:rPr>
                  <a:t>L</a:t>
                </a:r>
              </a:p>
            </p:txBody>
          </p:sp>
          <p:cxnSp>
            <p:nvCxnSpPr>
              <p:cNvPr id="34" name="Straight Arrow Connector 33"/>
              <p:cNvCxnSpPr/>
              <p:nvPr/>
            </p:nvCxnSpPr>
            <p:spPr>
              <a:xfrm flipV="1">
                <a:off x="4890449" y="4231849"/>
                <a:ext cx="0" cy="850086"/>
              </a:xfrm>
              <a:prstGeom prst="straightConnector1">
                <a:avLst/>
              </a:prstGeom>
              <a:ln w="38100">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899623" y="5278644"/>
                <a:ext cx="576294" cy="174231"/>
              </a:xfrm>
              <a:prstGeom prst="straightConnector1">
                <a:avLst/>
              </a:prstGeom>
              <a:ln w="1905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468511" y="5246971"/>
                <a:ext cx="216367" cy="369332"/>
              </a:xfrm>
              <a:prstGeom prst="rect">
                <a:avLst/>
              </a:prstGeom>
              <a:noFill/>
            </p:spPr>
            <p:txBody>
              <a:bodyPr wrap="square" lIns="18288" tIns="0" rIns="18288" bIns="0" rtlCol="0" anchor="ctr" anchorCtr="0">
                <a:spAutoFit/>
              </a:bodyPr>
              <a:lstStyle/>
              <a:p>
                <a:pPr algn="ctr"/>
                <a:r>
                  <a:rPr lang="en-US" sz="2400">
                    <a:solidFill>
                      <a:schemeClr val="tx1">
                        <a:lumMod val="75000"/>
                        <a:lumOff val="25000"/>
                      </a:schemeClr>
                    </a:solidFill>
                  </a:rPr>
                  <a:t>x</a:t>
                </a:r>
              </a:p>
            </p:txBody>
          </p:sp>
          <p:sp>
            <p:nvSpPr>
              <p:cNvPr id="55" name="Oval 54"/>
              <p:cNvSpPr/>
              <p:nvPr/>
            </p:nvSpPr>
            <p:spPr>
              <a:xfrm rot="10440000">
                <a:off x="3671091" y="4782382"/>
                <a:ext cx="1005168" cy="253099"/>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2" name="Straight Arrow Connector 61"/>
              <p:cNvCxnSpPr/>
              <p:nvPr/>
            </p:nvCxnSpPr>
            <p:spPr>
              <a:xfrm>
                <a:off x="4875310" y="5069770"/>
                <a:ext cx="504749" cy="105156"/>
              </a:xfrm>
              <a:prstGeom prst="straightConnector1">
                <a:avLst/>
              </a:prstGeom>
              <a:ln w="38100">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184685" y="4761337"/>
                <a:ext cx="384655" cy="369332"/>
              </a:xfrm>
              <a:prstGeom prst="rect">
                <a:avLst/>
              </a:prstGeom>
              <a:noFill/>
            </p:spPr>
            <p:txBody>
              <a:bodyPr wrap="square" lIns="18288" tIns="0" rIns="18288" bIns="0" rtlCol="0" anchor="b" anchorCtr="0">
                <a:spAutoFit/>
              </a:bodyPr>
              <a:lstStyle/>
              <a:p>
                <a:pPr algn="ctr"/>
                <a:r>
                  <a:rPr lang="en-US" sz="2400">
                    <a:solidFill>
                      <a:schemeClr val="tx1">
                        <a:lumMod val="75000"/>
                        <a:lumOff val="25000"/>
                      </a:schemeClr>
                    </a:solidFill>
                  </a:rPr>
                  <a:t>D</a:t>
                </a:r>
                <a:endParaRPr lang="en-US" sz="2400" baseline="-25000">
                  <a:solidFill>
                    <a:schemeClr val="tx1">
                      <a:lumMod val="75000"/>
                      <a:lumOff val="25000"/>
                    </a:schemeClr>
                  </a:solidFill>
                </a:endParaRPr>
              </a:p>
            </p:txBody>
          </p:sp>
          <p:cxnSp>
            <p:nvCxnSpPr>
              <p:cNvPr id="44" name="Straight Arrow Connector 43"/>
              <p:cNvCxnSpPr/>
              <p:nvPr/>
            </p:nvCxnSpPr>
            <p:spPr>
              <a:xfrm flipV="1">
                <a:off x="2907536" y="4726590"/>
                <a:ext cx="0" cy="711227"/>
              </a:xfrm>
              <a:prstGeom prst="straightConnector1">
                <a:avLst/>
              </a:prstGeom>
              <a:ln w="1905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BCF342B-B12D-4D7B-85E9-1757F729841F}"/>
                  </a:ext>
                </a:extLst>
              </p:cNvPr>
              <p:cNvSpPr txBox="1"/>
              <p:nvPr/>
            </p:nvSpPr>
            <p:spPr>
              <a:xfrm>
                <a:off x="5234434" y="3857529"/>
                <a:ext cx="1183003" cy="923330"/>
              </a:xfrm>
              <a:prstGeom prst="rect">
                <a:avLst/>
              </a:prstGeom>
              <a:noFill/>
            </p:spPr>
            <p:txBody>
              <a:bodyPr wrap="square" lIns="18288" tIns="0" rIns="18288" bIns="0" rtlCol="0" anchor="b" anchorCtr="0">
                <a:spAutoFit/>
              </a:bodyPr>
              <a:lstStyle/>
              <a:p>
                <a:pPr algn="ctr"/>
                <a:r>
                  <a:rPr lang="en-US" sz="2000">
                    <a:solidFill>
                      <a:schemeClr val="tx1">
                        <a:lumMod val="75000"/>
                        <a:lumOff val="25000"/>
                      </a:schemeClr>
                    </a:solidFill>
                  </a:rPr>
                  <a:t>Looking </a:t>
                </a:r>
                <a:r>
                  <a:rPr lang="en-US" sz="2000" err="1">
                    <a:solidFill>
                      <a:schemeClr val="tx1">
                        <a:lumMod val="75000"/>
                        <a:lumOff val="25000"/>
                      </a:schemeClr>
                    </a:solidFill>
                  </a:rPr>
                  <a:t>fwd</a:t>
                </a:r>
                <a:r>
                  <a:rPr lang="en-US" sz="2000">
                    <a:solidFill>
                      <a:schemeClr val="tx1">
                        <a:lumMod val="75000"/>
                        <a:lumOff val="25000"/>
                      </a:schemeClr>
                    </a:solidFill>
                  </a:rPr>
                  <a:t> and inboard</a:t>
                </a:r>
              </a:p>
            </p:txBody>
          </p:sp>
          <p:sp>
            <p:nvSpPr>
              <p:cNvPr id="58" name="TextBox 57"/>
              <p:cNvSpPr txBox="1"/>
              <p:nvPr/>
            </p:nvSpPr>
            <p:spPr>
              <a:xfrm>
                <a:off x="4039056" y="4786418"/>
                <a:ext cx="289811" cy="273601"/>
              </a:xfrm>
              <a:prstGeom prst="rect">
                <a:avLst/>
              </a:prstGeom>
              <a:noFill/>
            </p:spPr>
            <p:txBody>
              <a:bodyPr wrap="square" lIns="9144" tIns="0" rIns="9144" bIns="0" rtlCol="0" anchor="ctr" anchorCtr="0">
                <a:spAutoFit/>
              </a:bodyPr>
              <a:lstStyle/>
              <a:p>
                <a:pPr algn="ctr">
                  <a:lnSpc>
                    <a:spcPts val="2000"/>
                  </a:lnSpc>
                </a:pPr>
                <a:r>
                  <a:rPr lang="en-US" sz="2400">
                    <a:solidFill>
                      <a:schemeClr val="tx1">
                        <a:lumMod val="75000"/>
                        <a:lumOff val="25000"/>
                      </a:schemeClr>
                    </a:solidFill>
                  </a:rPr>
                  <a:t>w</a:t>
                </a:r>
              </a:p>
            </p:txBody>
          </p:sp>
          <p:cxnSp>
            <p:nvCxnSpPr>
              <p:cNvPr id="37" name="Straight Connector 36">
                <a:extLst>
                  <a:ext uri="{FF2B5EF4-FFF2-40B4-BE49-F238E27FC236}">
                    <a16:creationId xmlns:a16="http://schemas.microsoft.com/office/drawing/2014/main" id="{48D60E39-B66F-417F-9024-1476354B3EFE}"/>
                  </a:ext>
                </a:extLst>
              </p:cNvPr>
              <p:cNvCxnSpPr>
                <a:cxnSpLocks/>
              </p:cNvCxnSpPr>
              <p:nvPr/>
            </p:nvCxnSpPr>
            <p:spPr bwMode="auto">
              <a:xfrm flipV="1">
                <a:off x="4328031" y="4854015"/>
                <a:ext cx="333502" cy="37073"/>
              </a:xfrm>
              <a:prstGeom prst="line">
                <a:avLst/>
              </a:prstGeom>
              <a:solidFill>
                <a:schemeClr val="accent1"/>
              </a:solidFill>
              <a:ln w="19050" cap="flat" cmpd="sng" algn="ctr">
                <a:solidFill>
                  <a:schemeClr val="accent1">
                    <a:lumMod val="75000"/>
                  </a:schemeClr>
                </a:solidFill>
                <a:prstDash val="solid"/>
                <a:round/>
                <a:headEnd type="none" w="sm" len="lg"/>
                <a:tailEnd type="triangle" w="sm" len="lg"/>
              </a:ln>
              <a:effectLst/>
            </p:spPr>
          </p:cxnSp>
          <p:cxnSp>
            <p:nvCxnSpPr>
              <p:cNvPr id="38" name="Straight Connector 37">
                <a:extLst>
                  <a:ext uri="{FF2B5EF4-FFF2-40B4-BE49-F238E27FC236}">
                    <a16:creationId xmlns:a16="http://schemas.microsoft.com/office/drawing/2014/main" id="{EBAF0AAC-811E-4F19-8624-E16B69FC05D5}"/>
                  </a:ext>
                </a:extLst>
              </p:cNvPr>
              <p:cNvCxnSpPr>
                <a:cxnSpLocks/>
                <a:stCxn id="58" idx="1"/>
              </p:cNvCxnSpPr>
              <p:nvPr/>
            </p:nvCxnSpPr>
            <p:spPr bwMode="auto">
              <a:xfrm flipH="1">
                <a:off x="3694418" y="4923219"/>
                <a:ext cx="344638" cy="40394"/>
              </a:xfrm>
              <a:prstGeom prst="line">
                <a:avLst/>
              </a:prstGeom>
              <a:solidFill>
                <a:schemeClr val="accent1"/>
              </a:solidFill>
              <a:ln w="19050" cap="flat" cmpd="sng" algn="ctr">
                <a:solidFill>
                  <a:schemeClr val="accent1">
                    <a:lumMod val="75000"/>
                  </a:schemeClr>
                </a:solidFill>
                <a:prstDash val="solid"/>
                <a:round/>
                <a:headEnd type="none" w="sm" len="lg"/>
                <a:tailEnd type="triangle" w="sm" len="lg"/>
              </a:ln>
              <a:effectLst/>
            </p:spPr>
          </p:cxnSp>
        </p:grpSp>
      </p:grpSp>
      <p:sp>
        <p:nvSpPr>
          <p:cNvPr id="35" name="TextBox 34">
            <a:extLst>
              <a:ext uri="{FF2B5EF4-FFF2-40B4-BE49-F238E27FC236}">
                <a16:creationId xmlns:a16="http://schemas.microsoft.com/office/drawing/2014/main" id="{F5B784F7-7D04-41AC-A15D-0B52E8A912FD}"/>
              </a:ext>
            </a:extLst>
          </p:cNvPr>
          <p:cNvSpPr txBox="1">
            <a:spLocks noChangeAspect="1"/>
          </p:cNvSpPr>
          <p:nvPr/>
        </p:nvSpPr>
        <p:spPr>
          <a:xfrm>
            <a:off x="8538365" y="4680019"/>
            <a:ext cx="2434625" cy="430875"/>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lIns="45714" tIns="45714" rIns="45714" bIns="45714" rtlCol="0">
            <a:spAutoFit/>
          </a:bodyPr>
          <a:lstStyle/>
          <a:p>
            <a:r>
              <a:rPr lang="en-US" sz="2200">
                <a:solidFill>
                  <a:schemeClr val="bg1"/>
                </a:solidFill>
              </a:rPr>
              <a:t>  Ph.D not required</a:t>
            </a:r>
          </a:p>
        </p:txBody>
      </p:sp>
      <p:sp>
        <p:nvSpPr>
          <p:cNvPr id="41" name="Right Arrow 46">
            <a:extLst>
              <a:ext uri="{FF2B5EF4-FFF2-40B4-BE49-F238E27FC236}">
                <a16:creationId xmlns:a16="http://schemas.microsoft.com/office/drawing/2014/main" id="{BF58F448-9FF4-430D-8BF9-C793CD952CA0}"/>
              </a:ext>
            </a:extLst>
          </p:cNvPr>
          <p:cNvSpPr/>
          <p:nvPr/>
        </p:nvSpPr>
        <p:spPr>
          <a:xfrm>
            <a:off x="4965745" y="4243319"/>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6">
            <a:extLst>
              <a:ext uri="{FF2B5EF4-FFF2-40B4-BE49-F238E27FC236}">
                <a16:creationId xmlns:a16="http://schemas.microsoft.com/office/drawing/2014/main" id="{523BC42E-EC38-4D7B-A6C3-EB0572A1A389}"/>
              </a:ext>
            </a:extLst>
          </p:cNvPr>
          <p:cNvSpPr/>
          <p:nvPr/>
        </p:nvSpPr>
        <p:spPr>
          <a:xfrm>
            <a:off x="4971120" y="5049352"/>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AC2E711-FD0B-49BD-B1AD-E9EB7BC5A579}"/>
              </a:ext>
            </a:extLst>
          </p:cNvPr>
          <p:cNvGrpSpPr/>
          <p:nvPr/>
        </p:nvGrpSpPr>
        <p:grpSpPr>
          <a:xfrm>
            <a:off x="4970384" y="5781564"/>
            <a:ext cx="3272662" cy="400110"/>
            <a:chOff x="4835915" y="5797699"/>
            <a:chExt cx="3272662" cy="400110"/>
          </a:xfrm>
        </p:grpSpPr>
        <p:sp>
          <p:nvSpPr>
            <p:cNvPr id="33" name="TextBox 32">
              <a:extLst>
                <a:ext uri="{FF2B5EF4-FFF2-40B4-BE49-F238E27FC236}">
                  <a16:creationId xmlns:a16="http://schemas.microsoft.com/office/drawing/2014/main" id="{13F67A3E-7746-4C5F-BE3C-BC76EDBE90F3}"/>
                </a:ext>
              </a:extLst>
            </p:cNvPr>
            <p:cNvSpPr txBox="1"/>
            <p:nvPr/>
          </p:nvSpPr>
          <p:spPr>
            <a:xfrm>
              <a:off x="5268267" y="5797699"/>
              <a:ext cx="2840310" cy="40011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45720" rIns="45720" rtlCol="0">
              <a:spAutoFit/>
            </a:bodyPr>
            <a:lstStyle/>
            <a:p>
              <a:pPr algn="ctr"/>
              <a:r>
                <a:rPr lang="en-US" sz="2000">
                  <a:sym typeface="Symbol"/>
                </a:rPr>
                <a:t>No Mach effect on c</a:t>
              </a:r>
              <a:r>
                <a:rPr lang="en-US" sz="2000" baseline="-25000">
                  <a:sym typeface="Symbol"/>
                </a:rPr>
                <a:t>L </a:t>
              </a:r>
              <a:r>
                <a:rPr lang="en-US" sz="2000">
                  <a:sym typeface="Symbol"/>
                </a:rPr>
                <a:t>; c</a:t>
              </a:r>
              <a:r>
                <a:rPr lang="en-US" sz="2000" baseline="-25000">
                  <a:sym typeface="Symbol"/>
                </a:rPr>
                <a:t>DL</a:t>
              </a:r>
              <a:r>
                <a:rPr lang="en-US" sz="2000">
                  <a:sym typeface="Symbol"/>
                </a:rPr>
                <a:t> </a:t>
              </a:r>
            </a:p>
          </p:txBody>
        </p:sp>
        <p:sp>
          <p:nvSpPr>
            <p:cNvPr id="43" name="Right Arrow 46">
              <a:extLst>
                <a:ext uri="{FF2B5EF4-FFF2-40B4-BE49-F238E27FC236}">
                  <a16:creationId xmlns:a16="http://schemas.microsoft.com/office/drawing/2014/main" id="{16953761-833C-4BB8-B760-EFBDF25E806A}"/>
                </a:ext>
              </a:extLst>
            </p:cNvPr>
            <p:cNvSpPr/>
            <p:nvPr/>
          </p:nvSpPr>
          <p:spPr>
            <a:xfrm>
              <a:off x="4835915" y="5881266"/>
              <a:ext cx="395923" cy="200203"/>
            </a:xfrm>
            <a:prstGeom prst="rightArrow">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Audio 8">
            <a:hlinkClick r:id="" action="ppaction://media"/>
            <a:extLst>
              <a:ext uri="{FF2B5EF4-FFF2-40B4-BE49-F238E27FC236}">
                <a16:creationId xmlns:a16="http://schemas.microsoft.com/office/drawing/2014/main" id="{FC645D79-7109-4E83-B837-59EECC788E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894128939"/>
      </p:ext>
    </p:extLst>
  </p:cSld>
  <p:clrMapOvr>
    <a:masterClrMapping/>
  </p:clrMapOvr>
  <mc:AlternateContent xmlns:mc="http://schemas.openxmlformats.org/markup-compatibility/2006" xmlns:p14="http://schemas.microsoft.com/office/powerpoint/2010/main">
    <mc:Choice Requires="p14">
      <p:transition spd="slow" p14:dur="2000" advTm="41588"/>
    </mc:Choice>
    <mc:Fallback xmlns="">
      <p:transition spd="slow" advTm="4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9" grpId="0" animBg="1"/>
      <p:bldP spid="3" grpId="0" animBg="1"/>
      <p:bldP spid="35"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tx1">
                      <a:lumMod val="50000"/>
                      <a:lumOff val="50000"/>
                    </a:schemeClr>
                  </a:solidFill>
                </a:rPr>
                <a:t>Emp. </a:t>
              </a:r>
              <a:r>
                <a:rPr lang="en-US" sz="2200" err="1">
                  <a:solidFill>
                    <a:schemeClr val="tx1">
                      <a:lumMod val="50000"/>
                      <a:lumOff val="50000"/>
                    </a:schemeClr>
                  </a:solidFill>
                </a:rPr>
                <a:t>L’line</a:t>
              </a:r>
              <a:endParaRPr lang="en-US" sz="2200">
                <a:solidFill>
                  <a:schemeClr val="tx1">
                    <a:lumMod val="50000"/>
                    <a:lumOff val="50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50" name="Right Arrow 49"/>
          <p:cNvSpPr/>
          <p:nvPr/>
        </p:nvSpPr>
        <p:spPr>
          <a:xfrm rot="7858186">
            <a:off x="4974149" y="4253624"/>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17</a:t>
            </a:fld>
            <a:endParaRPr lang="en-US"/>
          </a:p>
        </p:txBody>
      </p:sp>
      <p:pic>
        <p:nvPicPr>
          <p:cNvPr id="8" name="Audio 7">
            <a:hlinkClick r:id="" action="ppaction://media"/>
            <a:extLst>
              <a:ext uri="{FF2B5EF4-FFF2-40B4-BE49-F238E27FC236}">
                <a16:creationId xmlns:a16="http://schemas.microsoft.com/office/drawing/2014/main" id="{2760D030-E423-48A4-95F4-D48BEC992970}"/>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0169748"/>
      </p:ext>
    </p:extLst>
  </p:cSld>
  <p:clrMapOvr>
    <a:masterClrMapping/>
  </p:clrMapOvr>
  <mc:AlternateContent xmlns:mc="http://schemas.openxmlformats.org/markup-compatibility/2006" xmlns:p14="http://schemas.microsoft.com/office/powerpoint/2010/main">
    <mc:Choice Requires="p14">
      <p:transition spd="slow" p14:dur="2000" advTm="4056"/>
    </mc:Choice>
    <mc:Fallback xmlns="">
      <p:transition spd="slow" advTm="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5000" contrast="-40000"/>
                    </a14:imgEffect>
                  </a14:imgLayer>
                </a14:imgProps>
              </a:ext>
              <a:ext uri="{28A0092B-C50C-407E-A947-70E740481C1C}">
                <a14:useLocalDpi xmlns:a14="http://schemas.microsoft.com/office/drawing/2010/main" val="0"/>
              </a:ext>
            </a:extLst>
          </a:blip>
          <a:srcRect l="15936"/>
          <a:stretch/>
        </p:blipFill>
        <p:spPr>
          <a:xfrm flipH="1">
            <a:off x="1520526" y="0"/>
            <a:ext cx="9224137" cy="6858000"/>
          </a:xfrm>
          <a:prstGeom prst="rect">
            <a:avLst/>
          </a:prstGeom>
        </p:spPr>
      </p:pic>
      <p:grpSp>
        <p:nvGrpSpPr>
          <p:cNvPr id="22" name="Group 21"/>
          <p:cNvGrpSpPr/>
          <p:nvPr/>
        </p:nvGrpSpPr>
        <p:grpSpPr>
          <a:xfrm>
            <a:off x="6888193" y="3037025"/>
            <a:ext cx="2555458" cy="2020751"/>
            <a:chOff x="5293018" y="3037024"/>
            <a:chExt cx="2555458" cy="2020751"/>
          </a:xfrm>
        </p:grpSpPr>
        <p:sp>
          <p:nvSpPr>
            <p:cNvPr id="2" name="Freeform 1"/>
            <p:cNvSpPr/>
            <p:nvPr/>
          </p:nvSpPr>
          <p:spPr>
            <a:xfrm>
              <a:off x="5293018" y="3037024"/>
              <a:ext cx="2330094" cy="1451000"/>
            </a:xfrm>
            <a:custGeom>
              <a:avLst/>
              <a:gdLst>
                <a:gd name="connsiteX0" fmla="*/ 2323323 w 2323323"/>
                <a:gd name="connsiteY0" fmla="*/ 1240972 h 1240972"/>
                <a:gd name="connsiteX1" fmla="*/ 1819469 w 2323323"/>
                <a:gd name="connsiteY1" fmla="*/ 55984 h 1240972"/>
                <a:gd name="connsiteX2" fmla="*/ 1418253 w 2323323"/>
                <a:gd name="connsiteY2" fmla="*/ 0 h 1240972"/>
                <a:gd name="connsiteX3" fmla="*/ 905069 w 2323323"/>
                <a:gd name="connsiteY3" fmla="*/ 130629 h 1240972"/>
                <a:gd name="connsiteX4" fmla="*/ 391886 w 2323323"/>
                <a:gd name="connsiteY4" fmla="*/ 102637 h 1240972"/>
                <a:gd name="connsiteX5" fmla="*/ 0 w 2323323"/>
                <a:gd name="connsiteY5" fmla="*/ 326572 h 1240972"/>
                <a:gd name="connsiteX6" fmla="*/ 625151 w 2323323"/>
                <a:gd name="connsiteY6" fmla="*/ 998376 h 1240972"/>
                <a:gd name="connsiteX7" fmla="*/ 625151 w 2323323"/>
                <a:gd name="connsiteY7" fmla="*/ 998376 h 1240972"/>
                <a:gd name="connsiteX0" fmla="*/ 2323323 w 2323323"/>
                <a:gd name="connsiteY0" fmla="*/ 1240972 h 1240972"/>
                <a:gd name="connsiteX1" fmla="*/ 1810139 w 2323323"/>
                <a:gd name="connsiteY1" fmla="*/ 27992 h 1240972"/>
                <a:gd name="connsiteX2" fmla="*/ 1418253 w 2323323"/>
                <a:gd name="connsiteY2" fmla="*/ 0 h 1240972"/>
                <a:gd name="connsiteX3" fmla="*/ 905069 w 2323323"/>
                <a:gd name="connsiteY3" fmla="*/ 130629 h 1240972"/>
                <a:gd name="connsiteX4" fmla="*/ 391886 w 2323323"/>
                <a:gd name="connsiteY4" fmla="*/ 102637 h 1240972"/>
                <a:gd name="connsiteX5" fmla="*/ 0 w 2323323"/>
                <a:gd name="connsiteY5" fmla="*/ 326572 h 1240972"/>
                <a:gd name="connsiteX6" fmla="*/ 625151 w 2323323"/>
                <a:gd name="connsiteY6" fmla="*/ 998376 h 1240972"/>
                <a:gd name="connsiteX7" fmla="*/ 625151 w 2323323"/>
                <a:gd name="connsiteY7" fmla="*/ 998376 h 1240972"/>
                <a:gd name="connsiteX0" fmla="*/ 2323323 w 2323323"/>
                <a:gd name="connsiteY0" fmla="*/ 1268963 h 1268963"/>
                <a:gd name="connsiteX1" fmla="*/ 1810139 w 2323323"/>
                <a:gd name="connsiteY1" fmla="*/ 55983 h 1268963"/>
                <a:gd name="connsiteX2" fmla="*/ 1408922 w 2323323"/>
                <a:gd name="connsiteY2" fmla="*/ 0 h 1268963"/>
                <a:gd name="connsiteX3" fmla="*/ 905069 w 2323323"/>
                <a:gd name="connsiteY3" fmla="*/ 158620 h 1268963"/>
                <a:gd name="connsiteX4" fmla="*/ 391886 w 2323323"/>
                <a:gd name="connsiteY4" fmla="*/ 130628 h 1268963"/>
                <a:gd name="connsiteX5" fmla="*/ 0 w 2323323"/>
                <a:gd name="connsiteY5" fmla="*/ 354563 h 1268963"/>
                <a:gd name="connsiteX6" fmla="*/ 625151 w 2323323"/>
                <a:gd name="connsiteY6" fmla="*/ 1026367 h 1268963"/>
                <a:gd name="connsiteX7" fmla="*/ 625151 w 2323323"/>
                <a:gd name="connsiteY7" fmla="*/ 1026367 h 1268963"/>
                <a:gd name="connsiteX0" fmla="*/ 2323323 w 2323323"/>
                <a:gd name="connsiteY0" fmla="*/ 1268963 h 1268963"/>
                <a:gd name="connsiteX1" fmla="*/ 1810139 w 2323323"/>
                <a:gd name="connsiteY1" fmla="*/ 55983 h 1268963"/>
                <a:gd name="connsiteX2" fmla="*/ 1408922 w 2323323"/>
                <a:gd name="connsiteY2" fmla="*/ 0 h 1268963"/>
                <a:gd name="connsiteX3" fmla="*/ 905069 w 2323323"/>
                <a:gd name="connsiteY3" fmla="*/ 158620 h 1268963"/>
                <a:gd name="connsiteX4" fmla="*/ 391886 w 2323323"/>
                <a:gd name="connsiteY4" fmla="*/ 130628 h 1268963"/>
                <a:gd name="connsiteX5" fmla="*/ 0 w 2323323"/>
                <a:gd name="connsiteY5" fmla="*/ 354563 h 1268963"/>
                <a:gd name="connsiteX6" fmla="*/ 625151 w 2323323"/>
                <a:gd name="connsiteY6" fmla="*/ 1026367 h 1268963"/>
                <a:gd name="connsiteX7" fmla="*/ 727788 w 2323323"/>
                <a:gd name="connsiteY7" fmla="*/ 1129004 h 1268963"/>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625151 w 2379307"/>
                <a:gd name="connsiteY6" fmla="*/ 1026367 h 1446244"/>
                <a:gd name="connsiteX7" fmla="*/ 727788 w 2379307"/>
                <a:gd name="connsiteY7" fmla="*/ 1129004 h 1446244"/>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727788 w 2379307"/>
                <a:gd name="connsiteY6" fmla="*/ 1129004 h 1446244"/>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516773 w 2379307"/>
                <a:gd name="connsiteY6" fmla="*/ 1038569 h 1446244"/>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421523 w 2379307"/>
                <a:gd name="connsiteY6" fmla="*/ 1038569 h 1446244"/>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445335 w 2379307"/>
                <a:gd name="connsiteY6" fmla="*/ 1038569 h 1446244"/>
                <a:gd name="connsiteX0" fmla="*/ 2379307 w 2379307"/>
                <a:gd name="connsiteY0" fmla="*/ 1446244 h 1446244"/>
                <a:gd name="connsiteX1" fmla="*/ 1810139 w 2379307"/>
                <a:gd name="connsiteY1" fmla="*/ 55983 h 1446244"/>
                <a:gd name="connsiteX2" fmla="*/ 1408922 w 2379307"/>
                <a:gd name="connsiteY2" fmla="*/ 0 h 1446244"/>
                <a:gd name="connsiteX3" fmla="*/ 905069 w 2379307"/>
                <a:gd name="connsiteY3" fmla="*/ 158620 h 1446244"/>
                <a:gd name="connsiteX4" fmla="*/ 391886 w 2379307"/>
                <a:gd name="connsiteY4" fmla="*/ 130628 h 1446244"/>
                <a:gd name="connsiteX5" fmla="*/ 0 w 2379307"/>
                <a:gd name="connsiteY5" fmla="*/ 354563 h 1446244"/>
                <a:gd name="connsiteX6" fmla="*/ 445335 w 2379307"/>
                <a:gd name="connsiteY6" fmla="*/ 1038569 h 1446244"/>
                <a:gd name="connsiteX0" fmla="*/ 2379307 w 2379307"/>
                <a:gd name="connsiteY0" fmla="*/ 1519071 h 1519071"/>
                <a:gd name="connsiteX1" fmla="*/ 1810139 w 2379307"/>
                <a:gd name="connsiteY1" fmla="*/ 128810 h 1519071"/>
                <a:gd name="connsiteX2" fmla="*/ 1408922 w 2379307"/>
                <a:gd name="connsiteY2" fmla="*/ 72827 h 1519071"/>
                <a:gd name="connsiteX3" fmla="*/ 905069 w 2379307"/>
                <a:gd name="connsiteY3" fmla="*/ 231447 h 1519071"/>
                <a:gd name="connsiteX4" fmla="*/ 391886 w 2379307"/>
                <a:gd name="connsiteY4" fmla="*/ 203455 h 1519071"/>
                <a:gd name="connsiteX5" fmla="*/ 0 w 2379307"/>
                <a:gd name="connsiteY5" fmla="*/ 427390 h 1519071"/>
                <a:gd name="connsiteX6" fmla="*/ 445335 w 2379307"/>
                <a:gd name="connsiteY6" fmla="*/ 1111396 h 1519071"/>
                <a:gd name="connsiteX0" fmla="*/ 2379307 w 2379307"/>
                <a:gd name="connsiteY0" fmla="*/ 1519071 h 1519071"/>
                <a:gd name="connsiteX1" fmla="*/ 1810139 w 2379307"/>
                <a:gd name="connsiteY1" fmla="*/ 128810 h 1519071"/>
                <a:gd name="connsiteX2" fmla="*/ 1408922 w 2379307"/>
                <a:gd name="connsiteY2" fmla="*/ 72827 h 1519071"/>
                <a:gd name="connsiteX3" fmla="*/ 905069 w 2379307"/>
                <a:gd name="connsiteY3" fmla="*/ 231447 h 1519071"/>
                <a:gd name="connsiteX4" fmla="*/ 391886 w 2379307"/>
                <a:gd name="connsiteY4" fmla="*/ 203455 h 1519071"/>
                <a:gd name="connsiteX5" fmla="*/ 0 w 2379307"/>
                <a:gd name="connsiteY5" fmla="*/ 427390 h 1519071"/>
                <a:gd name="connsiteX6" fmla="*/ 445335 w 2379307"/>
                <a:gd name="connsiteY6" fmla="*/ 1111396 h 1519071"/>
                <a:gd name="connsiteX0" fmla="*/ 2403793 w 2403793"/>
                <a:gd name="connsiteY0" fmla="*/ 1519071 h 1519071"/>
                <a:gd name="connsiteX1" fmla="*/ 1834625 w 2403793"/>
                <a:gd name="connsiteY1" fmla="*/ 128810 h 1519071"/>
                <a:gd name="connsiteX2" fmla="*/ 1433408 w 2403793"/>
                <a:gd name="connsiteY2" fmla="*/ 72827 h 1519071"/>
                <a:gd name="connsiteX3" fmla="*/ 929555 w 2403793"/>
                <a:gd name="connsiteY3" fmla="*/ 231447 h 1519071"/>
                <a:gd name="connsiteX4" fmla="*/ 416372 w 2403793"/>
                <a:gd name="connsiteY4" fmla="*/ 203455 h 1519071"/>
                <a:gd name="connsiteX5" fmla="*/ 24486 w 2403793"/>
                <a:gd name="connsiteY5" fmla="*/ 427390 h 1519071"/>
                <a:gd name="connsiteX6" fmla="*/ 469821 w 2403793"/>
                <a:gd name="connsiteY6" fmla="*/ 1111396 h 1519071"/>
                <a:gd name="connsiteX0" fmla="*/ 2403793 w 2403793"/>
                <a:gd name="connsiteY0" fmla="*/ 1519071 h 1519071"/>
                <a:gd name="connsiteX1" fmla="*/ 1834625 w 2403793"/>
                <a:gd name="connsiteY1" fmla="*/ 128810 h 1519071"/>
                <a:gd name="connsiteX2" fmla="*/ 1433408 w 2403793"/>
                <a:gd name="connsiteY2" fmla="*/ 72827 h 1519071"/>
                <a:gd name="connsiteX3" fmla="*/ 929555 w 2403793"/>
                <a:gd name="connsiteY3" fmla="*/ 231447 h 1519071"/>
                <a:gd name="connsiteX4" fmla="*/ 24486 w 2403793"/>
                <a:gd name="connsiteY4" fmla="*/ 427390 h 1519071"/>
                <a:gd name="connsiteX5" fmla="*/ 469821 w 2403793"/>
                <a:gd name="connsiteY5" fmla="*/ 1111396 h 1519071"/>
                <a:gd name="connsiteX0" fmla="*/ 2403793 w 2403793"/>
                <a:gd name="connsiteY0" fmla="*/ 1472506 h 1472506"/>
                <a:gd name="connsiteX1" fmla="*/ 1834625 w 2403793"/>
                <a:gd name="connsiteY1" fmla="*/ 82245 h 1472506"/>
                <a:gd name="connsiteX2" fmla="*/ 929555 w 2403793"/>
                <a:gd name="connsiteY2" fmla="*/ 184882 h 1472506"/>
                <a:gd name="connsiteX3" fmla="*/ 24486 w 2403793"/>
                <a:gd name="connsiteY3" fmla="*/ 380825 h 1472506"/>
                <a:gd name="connsiteX4" fmla="*/ 469821 w 2403793"/>
                <a:gd name="connsiteY4" fmla="*/ 1064831 h 1472506"/>
                <a:gd name="connsiteX0" fmla="*/ 2403793 w 2403793"/>
                <a:gd name="connsiteY0" fmla="*/ 1469899 h 1469899"/>
                <a:gd name="connsiteX1" fmla="*/ 1834625 w 2403793"/>
                <a:gd name="connsiteY1" fmla="*/ 79638 h 1469899"/>
                <a:gd name="connsiteX2" fmla="*/ 929555 w 2403793"/>
                <a:gd name="connsiteY2" fmla="*/ 182275 h 1469899"/>
                <a:gd name="connsiteX3" fmla="*/ 24486 w 2403793"/>
                <a:gd name="connsiteY3" fmla="*/ 378218 h 1469899"/>
                <a:gd name="connsiteX4" fmla="*/ 469821 w 2403793"/>
                <a:gd name="connsiteY4" fmla="*/ 1062224 h 1469899"/>
                <a:gd name="connsiteX0" fmla="*/ 2403793 w 2403793"/>
                <a:gd name="connsiteY0" fmla="*/ 1423599 h 1423599"/>
                <a:gd name="connsiteX1" fmla="*/ 1834625 w 2403793"/>
                <a:gd name="connsiteY1" fmla="*/ 33338 h 1423599"/>
                <a:gd name="connsiteX2" fmla="*/ 929555 w 2403793"/>
                <a:gd name="connsiteY2" fmla="*/ 135975 h 1423599"/>
                <a:gd name="connsiteX3" fmla="*/ 24486 w 2403793"/>
                <a:gd name="connsiteY3" fmla="*/ 331918 h 1423599"/>
                <a:gd name="connsiteX4" fmla="*/ 469821 w 2403793"/>
                <a:gd name="connsiteY4" fmla="*/ 1015924 h 1423599"/>
                <a:gd name="connsiteX0" fmla="*/ 2383335 w 2383335"/>
                <a:gd name="connsiteY0" fmla="*/ 1423599 h 1423599"/>
                <a:gd name="connsiteX1" fmla="*/ 1814167 w 2383335"/>
                <a:gd name="connsiteY1" fmla="*/ 33338 h 1423599"/>
                <a:gd name="connsiteX2" fmla="*/ 909097 w 2383335"/>
                <a:gd name="connsiteY2" fmla="*/ 135975 h 1423599"/>
                <a:gd name="connsiteX3" fmla="*/ 4028 w 2383335"/>
                <a:gd name="connsiteY3" fmla="*/ 331918 h 1423599"/>
                <a:gd name="connsiteX4" fmla="*/ 449363 w 2383335"/>
                <a:gd name="connsiteY4" fmla="*/ 1015924 h 1423599"/>
                <a:gd name="connsiteX0" fmla="*/ 2334723 w 2334723"/>
                <a:gd name="connsiteY0" fmla="*/ 1425522 h 1425522"/>
                <a:gd name="connsiteX1" fmla="*/ 1765555 w 2334723"/>
                <a:gd name="connsiteY1" fmla="*/ 35261 h 1425522"/>
                <a:gd name="connsiteX2" fmla="*/ 860485 w 2334723"/>
                <a:gd name="connsiteY2" fmla="*/ 137898 h 1425522"/>
                <a:gd name="connsiteX3" fmla="*/ 4629 w 2334723"/>
                <a:gd name="connsiteY3" fmla="*/ 330666 h 1425522"/>
                <a:gd name="connsiteX4" fmla="*/ 400751 w 2334723"/>
                <a:gd name="connsiteY4" fmla="*/ 1017847 h 1425522"/>
                <a:gd name="connsiteX0" fmla="*/ 2334723 w 2334723"/>
                <a:gd name="connsiteY0" fmla="*/ 1425522 h 1425522"/>
                <a:gd name="connsiteX1" fmla="*/ 1765555 w 2334723"/>
                <a:gd name="connsiteY1" fmla="*/ 35261 h 1425522"/>
                <a:gd name="connsiteX2" fmla="*/ 860485 w 2334723"/>
                <a:gd name="connsiteY2" fmla="*/ 137898 h 1425522"/>
                <a:gd name="connsiteX3" fmla="*/ 4629 w 2334723"/>
                <a:gd name="connsiteY3" fmla="*/ 330666 h 1425522"/>
                <a:gd name="connsiteX4" fmla="*/ 400751 w 2334723"/>
                <a:gd name="connsiteY4" fmla="*/ 1017847 h 1425522"/>
                <a:gd name="connsiteX0" fmla="*/ 2334723 w 2334723"/>
                <a:gd name="connsiteY0" fmla="*/ 1425522 h 1425522"/>
                <a:gd name="connsiteX1" fmla="*/ 1765555 w 2334723"/>
                <a:gd name="connsiteY1" fmla="*/ 35261 h 1425522"/>
                <a:gd name="connsiteX2" fmla="*/ 860485 w 2334723"/>
                <a:gd name="connsiteY2" fmla="*/ 137898 h 1425522"/>
                <a:gd name="connsiteX3" fmla="*/ 4629 w 2334723"/>
                <a:gd name="connsiteY3" fmla="*/ 330666 h 1425522"/>
                <a:gd name="connsiteX4" fmla="*/ 400751 w 2334723"/>
                <a:gd name="connsiteY4" fmla="*/ 1017847 h 1425522"/>
                <a:gd name="connsiteX0" fmla="*/ 2334723 w 2334723"/>
                <a:gd name="connsiteY0" fmla="*/ 1438890 h 1438890"/>
                <a:gd name="connsiteX1" fmla="*/ 1765555 w 2334723"/>
                <a:gd name="connsiteY1" fmla="*/ 48629 h 1438890"/>
                <a:gd name="connsiteX2" fmla="*/ 860485 w 2334723"/>
                <a:gd name="connsiteY2" fmla="*/ 151266 h 1438890"/>
                <a:gd name="connsiteX3" fmla="*/ 4629 w 2334723"/>
                <a:gd name="connsiteY3" fmla="*/ 344034 h 1438890"/>
                <a:gd name="connsiteX4" fmla="*/ 400751 w 2334723"/>
                <a:gd name="connsiteY4" fmla="*/ 1031215 h 1438890"/>
                <a:gd name="connsiteX0" fmla="*/ 2334723 w 2334723"/>
                <a:gd name="connsiteY0" fmla="*/ 1429370 h 1429370"/>
                <a:gd name="connsiteX1" fmla="*/ 1748092 w 2334723"/>
                <a:gd name="connsiteY1" fmla="*/ 50221 h 1429370"/>
                <a:gd name="connsiteX2" fmla="*/ 860485 w 2334723"/>
                <a:gd name="connsiteY2" fmla="*/ 141746 h 1429370"/>
                <a:gd name="connsiteX3" fmla="*/ 4629 w 2334723"/>
                <a:gd name="connsiteY3" fmla="*/ 334514 h 1429370"/>
                <a:gd name="connsiteX4" fmla="*/ 400751 w 2334723"/>
                <a:gd name="connsiteY4" fmla="*/ 1021695 h 1429370"/>
                <a:gd name="connsiteX0" fmla="*/ 2334723 w 2334723"/>
                <a:gd name="connsiteY0" fmla="*/ 1429370 h 1429370"/>
                <a:gd name="connsiteX1" fmla="*/ 1748092 w 2334723"/>
                <a:gd name="connsiteY1" fmla="*/ 50221 h 1429370"/>
                <a:gd name="connsiteX2" fmla="*/ 860485 w 2334723"/>
                <a:gd name="connsiteY2" fmla="*/ 141746 h 1429370"/>
                <a:gd name="connsiteX3" fmla="*/ 4629 w 2334723"/>
                <a:gd name="connsiteY3" fmla="*/ 334514 h 1429370"/>
                <a:gd name="connsiteX4" fmla="*/ 400751 w 2334723"/>
                <a:gd name="connsiteY4" fmla="*/ 1021695 h 1429370"/>
                <a:gd name="connsiteX0" fmla="*/ 2334723 w 2334723"/>
                <a:gd name="connsiteY0" fmla="*/ 1438268 h 1438268"/>
                <a:gd name="connsiteX1" fmla="*/ 1748092 w 2334723"/>
                <a:gd name="connsiteY1" fmla="*/ 59119 h 1438268"/>
                <a:gd name="connsiteX2" fmla="*/ 860485 w 2334723"/>
                <a:gd name="connsiteY2" fmla="*/ 150644 h 1438268"/>
                <a:gd name="connsiteX3" fmla="*/ 4629 w 2334723"/>
                <a:gd name="connsiteY3" fmla="*/ 343412 h 1438268"/>
                <a:gd name="connsiteX4" fmla="*/ 400751 w 2334723"/>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8268 h 1438268"/>
                <a:gd name="connsiteX1" fmla="*/ 1743463 w 2330094"/>
                <a:gd name="connsiteY1" fmla="*/ 59119 h 1438268"/>
                <a:gd name="connsiteX2" fmla="*/ 855856 w 2330094"/>
                <a:gd name="connsiteY2" fmla="*/ 150644 h 1438268"/>
                <a:gd name="connsiteX3" fmla="*/ 0 w 2330094"/>
                <a:gd name="connsiteY3" fmla="*/ 343412 h 1438268"/>
                <a:gd name="connsiteX4" fmla="*/ 396122 w 2330094"/>
                <a:gd name="connsiteY4" fmla="*/ 1030593 h 1438268"/>
                <a:gd name="connsiteX0" fmla="*/ 2330094 w 2330094"/>
                <a:gd name="connsiteY0" fmla="*/ 1431588 h 1431588"/>
                <a:gd name="connsiteX1" fmla="*/ 1765688 w 2330094"/>
                <a:gd name="connsiteY1" fmla="*/ 60376 h 1431588"/>
                <a:gd name="connsiteX2" fmla="*/ 855856 w 2330094"/>
                <a:gd name="connsiteY2" fmla="*/ 143964 h 1431588"/>
                <a:gd name="connsiteX3" fmla="*/ 0 w 2330094"/>
                <a:gd name="connsiteY3" fmla="*/ 336732 h 1431588"/>
                <a:gd name="connsiteX4" fmla="*/ 396122 w 2330094"/>
                <a:gd name="connsiteY4" fmla="*/ 1023913 h 1431588"/>
                <a:gd name="connsiteX0" fmla="*/ 2330094 w 2330094"/>
                <a:gd name="connsiteY0" fmla="*/ 1431588 h 1431588"/>
                <a:gd name="connsiteX1" fmla="*/ 1765688 w 2330094"/>
                <a:gd name="connsiteY1" fmla="*/ 60376 h 1431588"/>
                <a:gd name="connsiteX2" fmla="*/ 855856 w 2330094"/>
                <a:gd name="connsiteY2" fmla="*/ 143964 h 1431588"/>
                <a:gd name="connsiteX3" fmla="*/ 0 w 2330094"/>
                <a:gd name="connsiteY3" fmla="*/ 336732 h 1431588"/>
                <a:gd name="connsiteX4" fmla="*/ 396122 w 2330094"/>
                <a:gd name="connsiteY4" fmla="*/ 1023913 h 1431588"/>
                <a:gd name="connsiteX0" fmla="*/ 2330094 w 2330094"/>
                <a:gd name="connsiteY0" fmla="*/ 1451000 h 1451000"/>
                <a:gd name="connsiteX1" fmla="*/ 1765688 w 2330094"/>
                <a:gd name="connsiteY1" fmla="*/ 79788 h 1451000"/>
                <a:gd name="connsiteX2" fmla="*/ 855856 w 2330094"/>
                <a:gd name="connsiteY2" fmla="*/ 163376 h 1451000"/>
                <a:gd name="connsiteX3" fmla="*/ 0 w 2330094"/>
                <a:gd name="connsiteY3" fmla="*/ 356144 h 1451000"/>
                <a:gd name="connsiteX4" fmla="*/ 396122 w 2330094"/>
                <a:gd name="connsiteY4" fmla="*/ 1043325 h 14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094" h="1451000">
                  <a:moveTo>
                    <a:pt x="2330094" y="1451000"/>
                  </a:moveTo>
                  <a:cubicBezTo>
                    <a:pt x="2140371" y="987580"/>
                    <a:pt x="1827245" y="227717"/>
                    <a:pt x="1765688" y="79788"/>
                  </a:cubicBezTo>
                  <a:cubicBezTo>
                    <a:pt x="1245343" y="-122116"/>
                    <a:pt x="1150137" y="117317"/>
                    <a:pt x="855856" y="163376"/>
                  </a:cubicBezTo>
                  <a:cubicBezTo>
                    <a:pt x="561575" y="209435"/>
                    <a:pt x="370310" y="-17526"/>
                    <a:pt x="0" y="356144"/>
                  </a:cubicBezTo>
                  <a:cubicBezTo>
                    <a:pt x="75778" y="501214"/>
                    <a:pt x="254027" y="802623"/>
                    <a:pt x="396122" y="1043325"/>
                  </a:cubicBezTo>
                </a:path>
              </a:pathLst>
            </a:custGeom>
            <a:noFill/>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H="1" flipV="1">
              <a:off x="7652534" y="4544008"/>
              <a:ext cx="195942" cy="44786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69961" y="4637979"/>
              <a:ext cx="287049" cy="41979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H="1" flipV="1">
              <a:off x="5889888" y="4368799"/>
              <a:ext cx="153727" cy="23654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 name="Arc 8"/>
          <p:cNvSpPr/>
          <p:nvPr/>
        </p:nvSpPr>
        <p:spPr>
          <a:xfrm rot="20142622" flipH="1">
            <a:off x="8376931" y="3540527"/>
            <a:ext cx="994471" cy="333743"/>
          </a:xfrm>
          <a:prstGeom prst="arc">
            <a:avLst>
              <a:gd name="adj1" fmla="val 19127418"/>
              <a:gd name="adj2" fmla="val 13915992"/>
            </a:avLst>
          </a:prstGeom>
          <a:ln w="50800">
            <a:solidFill>
              <a:schemeClr val="accent6"/>
            </a:solid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4818451">
            <a:off x="7646467" y="2909964"/>
            <a:ext cx="994471" cy="333743"/>
          </a:xfrm>
          <a:prstGeom prst="arc">
            <a:avLst>
              <a:gd name="adj1" fmla="val 20269890"/>
              <a:gd name="adj2" fmla="val 13403137"/>
            </a:avLst>
          </a:prstGeom>
          <a:ln w="50800">
            <a:solidFill>
              <a:schemeClr val="accent6"/>
            </a:solid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7912098" y="4488024"/>
            <a:ext cx="1198402" cy="655308"/>
          </a:xfrm>
          <a:prstGeom prst="rect">
            <a:avLst/>
          </a:prstGeom>
          <a:noFill/>
          <a:effectLst/>
        </p:spPr>
        <p:txBody>
          <a:bodyPr wrap="square" lIns="45714" tIns="18288" rIns="45714" bIns="18288" rtlCol="0">
            <a:spAutoFit/>
          </a:bodyPr>
          <a:lstStyle/>
          <a:p>
            <a:pPr>
              <a:lnSpc>
                <a:spcPts val="1600"/>
              </a:lnSpc>
            </a:pPr>
            <a:r>
              <a:rPr lang="en-US" sz="1600">
                <a:solidFill>
                  <a:schemeClr val="bg1"/>
                </a:solidFill>
              </a:rPr>
              <a:t> “Wingman” </a:t>
            </a:r>
          </a:p>
          <a:p>
            <a:pPr>
              <a:lnSpc>
                <a:spcPts val="1600"/>
              </a:lnSpc>
            </a:pPr>
            <a:r>
              <a:rPr lang="en-US" sz="1600">
                <a:solidFill>
                  <a:schemeClr val="bg1"/>
                </a:solidFill>
              </a:rPr>
              <a:t>   horseshoe</a:t>
            </a:r>
          </a:p>
          <a:p>
            <a:pPr>
              <a:lnSpc>
                <a:spcPts val="1600"/>
              </a:lnSpc>
            </a:pPr>
            <a:r>
              <a:rPr lang="en-US" sz="1600">
                <a:solidFill>
                  <a:schemeClr val="bg1"/>
                </a:solidFill>
              </a:rPr>
              <a:t>      vortex</a:t>
            </a:r>
            <a:endParaRPr lang="en-US" sz="1600" baseline="-25000">
              <a:solidFill>
                <a:schemeClr val="bg1"/>
              </a:solidFill>
            </a:endParaRPr>
          </a:p>
        </p:txBody>
      </p:sp>
      <p:sp>
        <p:nvSpPr>
          <p:cNvPr id="31" name="TextBox 30"/>
          <p:cNvSpPr txBox="1"/>
          <p:nvPr/>
        </p:nvSpPr>
        <p:spPr>
          <a:xfrm>
            <a:off x="2286595" y="2677888"/>
            <a:ext cx="2870227" cy="1015663"/>
          </a:xfrm>
          <a:prstGeom prst="rect">
            <a:avLst/>
          </a:prstGeom>
          <a:noFill/>
          <a:effectLst/>
        </p:spPr>
        <p:txBody>
          <a:bodyPr wrap="square" rtlCol="0">
            <a:spAutoFit/>
          </a:bodyPr>
          <a:lstStyle/>
          <a:p>
            <a:r>
              <a:rPr lang="en-US" sz="2000">
                <a:solidFill>
                  <a:schemeClr val="bg1">
                    <a:lumMod val="95000"/>
                  </a:schemeClr>
                </a:solidFill>
              </a:rPr>
              <a:t>"I could </a:t>
            </a:r>
            <a:r>
              <a:rPr lang="en-US" sz="2000" i="1">
                <a:solidFill>
                  <a:schemeClr val="bg1">
                    <a:lumMod val="95000"/>
                  </a:schemeClr>
                </a:solidFill>
              </a:rPr>
              <a:t>feel</a:t>
            </a:r>
            <a:r>
              <a:rPr lang="en-US" sz="2000">
                <a:solidFill>
                  <a:schemeClr val="bg1">
                    <a:lumMod val="95000"/>
                  </a:schemeClr>
                </a:solidFill>
              </a:rPr>
              <a:t> my wingman</a:t>
            </a:r>
          </a:p>
          <a:p>
            <a:r>
              <a:rPr lang="en-US" sz="2000">
                <a:solidFill>
                  <a:schemeClr val="bg1">
                    <a:lumMod val="95000"/>
                  </a:schemeClr>
                </a:solidFill>
              </a:rPr>
              <a:t>  coming up behind me.“ </a:t>
            </a:r>
          </a:p>
          <a:p>
            <a:r>
              <a:rPr lang="en-US" sz="2000">
                <a:solidFill>
                  <a:schemeClr val="bg1">
                    <a:lumMod val="95000"/>
                  </a:schemeClr>
                </a:solidFill>
              </a:rPr>
              <a:t>     </a:t>
            </a:r>
            <a:r>
              <a:rPr lang="en-US" i="1">
                <a:solidFill>
                  <a:schemeClr val="bg1">
                    <a:lumMod val="95000"/>
                  </a:schemeClr>
                </a:solidFill>
              </a:rPr>
              <a:t>- Les King, jet pilot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5000" contrast="-40000"/>
                    </a14:imgEffect>
                  </a14:imgLayer>
                </a14:imgProps>
              </a:ext>
              <a:ext uri="{28A0092B-C50C-407E-A947-70E740481C1C}">
                <a14:useLocalDpi xmlns:a14="http://schemas.microsoft.com/office/drawing/2010/main" val="0"/>
              </a:ext>
            </a:extLst>
          </a:blip>
          <a:srcRect l="15936" r="75471"/>
          <a:stretch/>
        </p:blipFill>
        <p:spPr>
          <a:xfrm>
            <a:off x="10731612" y="0"/>
            <a:ext cx="1460388" cy="6858000"/>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5000" contrast="-40000"/>
                    </a14:imgEffect>
                  </a14:imgLayer>
                </a14:imgProps>
              </a:ext>
              <a:ext uri="{28A0092B-C50C-407E-A947-70E740481C1C}">
                <a14:useLocalDpi xmlns:a14="http://schemas.microsoft.com/office/drawing/2010/main" val="0"/>
              </a:ext>
            </a:extLst>
          </a:blip>
          <a:srcRect l="87760"/>
          <a:stretch/>
        </p:blipFill>
        <p:spPr>
          <a:xfrm>
            <a:off x="-1" y="0"/>
            <a:ext cx="1520527" cy="6858000"/>
          </a:xfrm>
          <a:prstGeom prst="rect">
            <a:avLst/>
          </a:prstGeom>
        </p:spPr>
      </p:pic>
      <p:sp>
        <p:nvSpPr>
          <p:cNvPr id="5" name="TextBox 4"/>
          <p:cNvSpPr txBox="1"/>
          <p:nvPr/>
        </p:nvSpPr>
        <p:spPr>
          <a:xfrm>
            <a:off x="373207" y="5895"/>
            <a:ext cx="10857285" cy="523208"/>
          </a:xfrm>
          <a:prstGeom prst="rect">
            <a:avLst/>
          </a:prstGeom>
          <a:noFill/>
        </p:spPr>
        <p:txBody>
          <a:bodyPr wrap="square" lIns="91429" tIns="45714" rIns="91429" bIns="45714" rtlCol="0">
            <a:spAutoFit/>
          </a:bodyPr>
          <a:lstStyle/>
          <a:p>
            <a:r>
              <a:rPr lang="en-US" sz="2800" b="1">
                <a:solidFill>
                  <a:schemeClr val="bg1">
                    <a:lumMod val="85000"/>
                  </a:schemeClr>
                </a:solidFill>
              </a:rPr>
              <a:t>Formation Flight – Which is easier : Flying solo or leading a formation?</a:t>
            </a:r>
          </a:p>
        </p:txBody>
      </p:sp>
      <p:sp>
        <p:nvSpPr>
          <p:cNvPr id="4" name="Slide Number Placeholder 3"/>
          <p:cNvSpPr>
            <a:spLocks noGrp="1"/>
          </p:cNvSpPr>
          <p:nvPr>
            <p:ph type="sldNum" sz="quarter" idx="12"/>
          </p:nvPr>
        </p:nvSpPr>
        <p:spPr/>
        <p:txBody>
          <a:bodyPr/>
          <a:lstStyle/>
          <a:p>
            <a:fld id="{CF940D91-221F-4C29-9F1E-C41EA479EDFE}" type="slidenum">
              <a:rPr lang="en-US" smtClean="0"/>
              <a:t>18</a:t>
            </a:fld>
            <a:endParaRPr lang="en-US"/>
          </a:p>
        </p:txBody>
      </p:sp>
      <p:sp>
        <p:nvSpPr>
          <p:cNvPr id="6" name="TextBox 5"/>
          <p:cNvSpPr txBox="1"/>
          <p:nvPr/>
        </p:nvSpPr>
        <p:spPr>
          <a:xfrm>
            <a:off x="7033655" y="6318060"/>
            <a:ext cx="5056209" cy="338542"/>
          </a:xfrm>
          <a:prstGeom prst="rect">
            <a:avLst/>
          </a:prstGeom>
          <a:noFill/>
        </p:spPr>
        <p:txBody>
          <a:bodyPr wrap="square" lIns="91429" tIns="45714" rIns="91429" bIns="45714" rtlCol="0">
            <a:spAutoFit/>
          </a:bodyPr>
          <a:lstStyle/>
          <a:p>
            <a:r>
              <a:rPr lang="en-US" sz="1600">
                <a:solidFill>
                  <a:schemeClr val="bg1">
                    <a:lumMod val="85000"/>
                  </a:schemeClr>
                </a:solidFill>
              </a:rPr>
              <a:t>White Pelican migration, Cibola Nature Preserve, CO River</a:t>
            </a:r>
          </a:p>
        </p:txBody>
      </p:sp>
      <p:pic>
        <p:nvPicPr>
          <p:cNvPr id="13" name="Audio 12">
            <a:hlinkClick r:id="" action="ppaction://media"/>
            <a:extLst>
              <a:ext uri="{FF2B5EF4-FFF2-40B4-BE49-F238E27FC236}">
                <a16:creationId xmlns:a16="http://schemas.microsoft.com/office/drawing/2014/main" id="{3CD9882F-C7E5-4546-AE10-838E4A57C8F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397394068"/>
      </p:ext>
    </p:extLst>
  </p:cSld>
  <p:clrMapOvr>
    <a:masterClrMapping/>
  </p:clrMapOvr>
  <mc:AlternateContent xmlns:mc="http://schemas.openxmlformats.org/markup-compatibility/2006" xmlns:p14="http://schemas.microsoft.com/office/powerpoint/2010/main">
    <mc:Choice Requires="p14">
      <p:transition spd="slow" p14:dur="2000" advTm="43463"/>
    </mc:Choice>
    <mc:Fallback xmlns="">
      <p:transition spd="slow" advTm="4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9" grpId="0" animBg="1"/>
      <p:bldP spid="8" grpId="0" animBg="1"/>
      <p:bldP spid="26" grpId="0"/>
      <p:bldP spid="31"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78167" y="3781015"/>
            <a:ext cx="1570128" cy="707886"/>
          </a:xfrm>
          <a:prstGeom prst="rect">
            <a:avLst/>
          </a:prstGeom>
          <a:solidFill>
            <a:schemeClr val="bg1">
              <a:lumMod val="85000"/>
            </a:schemeClr>
          </a:solidFill>
          <a:effectLst/>
        </p:spPr>
        <p:txBody>
          <a:bodyPr wrap="square" rtlCol="0">
            <a:spAutoFit/>
          </a:bodyPr>
          <a:lstStyle/>
          <a:p>
            <a:r>
              <a:rPr lang="en-US" sz="2000">
                <a:solidFill>
                  <a:schemeClr val="tx1">
                    <a:lumMod val="65000"/>
                    <a:lumOff val="35000"/>
                  </a:schemeClr>
                </a:solidFill>
              </a:rPr>
              <a:t>Underground mirror image</a:t>
            </a:r>
          </a:p>
        </p:txBody>
      </p:sp>
      <p:sp>
        <p:nvSpPr>
          <p:cNvPr id="12" name="TextBox 11"/>
          <p:cNvSpPr txBox="1"/>
          <p:nvPr/>
        </p:nvSpPr>
        <p:spPr>
          <a:xfrm>
            <a:off x="116477" y="3469"/>
            <a:ext cx="6723371" cy="584763"/>
          </a:xfrm>
          <a:prstGeom prst="rect">
            <a:avLst/>
          </a:prstGeom>
          <a:noFill/>
        </p:spPr>
        <p:txBody>
          <a:bodyPr wrap="square" lIns="91429" tIns="45714" rIns="91429" bIns="45714" rtlCol="0">
            <a:spAutoFit/>
          </a:bodyPr>
          <a:lstStyle/>
          <a:p>
            <a:r>
              <a:rPr lang="en-US" sz="3200" b="1">
                <a:solidFill>
                  <a:schemeClr val="tx1">
                    <a:lumMod val="50000"/>
                    <a:lumOff val="50000"/>
                  </a:schemeClr>
                </a:solidFill>
              </a:rPr>
              <a:t>Ground Effect</a:t>
            </a:r>
            <a:r>
              <a:rPr lang="en-US" sz="3200">
                <a:solidFill>
                  <a:schemeClr val="tx1">
                    <a:lumMod val="50000"/>
                    <a:lumOff val="50000"/>
                  </a:schemeClr>
                </a:solidFill>
              </a:rPr>
              <a:t>, courtesy of Albert Betz</a:t>
            </a:r>
          </a:p>
        </p:txBody>
      </p:sp>
      <p:grpSp>
        <p:nvGrpSpPr>
          <p:cNvPr id="51" name="Group 50"/>
          <p:cNvGrpSpPr/>
          <p:nvPr/>
        </p:nvGrpSpPr>
        <p:grpSpPr>
          <a:xfrm>
            <a:off x="5869438" y="3894741"/>
            <a:ext cx="2988445" cy="2359248"/>
            <a:chOff x="4208277" y="3814731"/>
            <a:chExt cx="2988445" cy="2359248"/>
          </a:xfrm>
        </p:grpSpPr>
        <p:sp>
          <p:nvSpPr>
            <p:cNvPr id="2" name="Freeform 1"/>
            <p:cNvSpPr/>
            <p:nvPr/>
          </p:nvSpPr>
          <p:spPr>
            <a:xfrm>
              <a:off x="4208277" y="4054948"/>
              <a:ext cx="2868984" cy="2119031"/>
            </a:xfrm>
            <a:custGeom>
              <a:avLst/>
              <a:gdLst>
                <a:gd name="connsiteX0" fmla="*/ 1115047 w 2774762"/>
                <a:gd name="connsiteY0" fmla="*/ 1163824 h 2016567"/>
                <a:gd name="connsiteX1" fmla="*/ 2757235 w 2774762"/>
                <a:gd name="connsiteY1" fmla="*/ 2003579 h 2016567"/>
                <a:gd name="connsiteX2" fmla="*/ 1861496 w 2774762"/>
                <a:gd name="connsiteY2" fmla="*/ 501350 h 2016567"/>
                <a:gd name="connsiteX3" fmla="*/ 14035 w 2774762"/>
                <a:gd name="connsiteY3" fmla="*/ 25489 h 2016567"/>
                <a:gd name="connsiteX4" fmla="*/ 1115047 w 2774762"/>
                <a:gd name="connsiteY4" fmla="*/ 1163824 h 2016567"/>
                <a:gd name="connsiteX0" fmla="*/ 1115047 w 2853707"/>
                <a:gd name="connsiteY0" fmla="*/ 1163824 h 2015487"/>
                <a:gd name="connsiteX1" fmla="*/ 2757235 w 2853707"/>
                <a:gd name="connsiteY1" fmla="*/ 2003579 h 2015487"/>
                <a:gd name="connsiteX2" fmla="*/ 1861496 w 2853707"/>
                <a:gd name="connsiteY2" fmla="*/ 501350 h 2015487"/>
                <a:gd name="connsiteX3" fmla="*/ 14035 w 2853707"/>
                <a:gd name="connsiteY3" fmla="*/ 25489 h 2015487"/>
                <a:gd name="connsiteX4" fmla="*/ 1115047 w 2853707"/>
                <a:gd name="connsiteY4" fmla="*/ 1163824 h 2015487"/>
                <a:gd name="connsiteX0" fmla="*/ 1118317 w 2856977"/>
                <a:gd name="connsiteY0" fmla="*/ 1250961 h 2102624"/>
                <a:gd name="connsiteX1" fmla="*/ 2760505 w 2856977"/>
                <a:gd name="connsiteY1" fmla="*/ 2090716 h 2102624"/>
                <a:gd name="connsiteX2" fmla="*/ 1864766 w 2856977"/>
                <a:gd name="connsiteY2" fmla="*/ 588487 h 2102624"/>
                <a:gd name="connsiteX3" fmla="*/ 17305 w 2856977"/>
                <a:gd name="connsiteY3" fmla="*/ 112626 h 2102624"/>
                <a:gd name="connsiteX4" fmla="*/ 1118317 w 2856977"/>
                <a:gd name="connsiteY4" fmla="*/ 1250961 h 2102624"/>
                <a:gd name="connsiteX0" fmla="*/ 1120284 w 2858944"/>
                <a:gd name="connsiteY0" fmla="*/ 1264751 h 2116414"/>
                <a:gd name="connsiteX1" fmla="*/ 2762472 w 2858944"/>
                <a:gd name="connsiteY1" fmla="*/ 2104506 h 2116414"/>
                <a:gd name="connsiteX2" fmla="*/ 1866733 w 2858944"/>
                <a:gd name="connsiteY2" fmla="*/ 602277 h 2116414"/>
                <a:gd name="connsiteX3" fmla="*/ 19272 w 2858944"/>
                <a:gd name="connsiteY3" fmla="*/ 126416 h 2116414"/>
                <a:gd name="connsiteX4" fmla="*/ 1120284 w 2858944"/>
                <a:gd name="connsiteY4" fmla="*/ 1264751 h 2116414"/>
                <a:gd name="connsiteX0" fmla="*/ 1128835 w 2867495"/>
                <a:gd name="connsiteY0" fmla="*/ 1264751 h 2116414"/>
                <a:gd name="connsiteX1" fmla="*/ 2771023 w 2867495"/>
                <a:gd name="connsiteY1" fmla="*/ 2104506 h 2116414"/>
                <a:gd name="connsiteX2" fmla="*/ 1875284 w 2867495"/>
                <a:gd name="connsiteY2" fmla="*/ 602277 h 2116414"/>
                <a:gd name="connsiteX3" fmla="*/ 27823 w 2867495"/>
                <a:gd name="connsiteY3" fmla="*/ 126416 h 2116414"/>
                <a:gd name="connsiteX4" fmla="*/ 1128835 w 2867495"/>
                <a:gd name="connsiteY4" fmla="*/ 1264751 h 2116414"/>
                <a:gd name="connsiteX0" fmla="*/ 1128835 w 2867495"/>
                <a:gd name="connsiteY0" fmla="*/ 1264751 h 2120284"/>
                <a:gd name="connsiteX1" fmla="*/ 2771023 w 2867495"/>
                <a:gd name="connsiteY1" fmla="*/ 2104506 h 2120284"/>
                <a:gd name="connsiteX2" fmla="*/ 1875284 w 2867495"/>
                <a:gd name="connsiteY2" fmla="*/ 602277 h 2120284"/>
                <a:gd name="connsiteX3" fmla="*/ 27823 w 2867495"/>
                <a:gd name="connsiteY3" fmla="*/ 126416 h 2120284"/>
                <a:gd name="connsiteX4" fmla="*/ 1128835 w 2867495"/>
                <a:gd name="connsiteY4" fmla="*/ 1264751 h 2120284"/>
                <a:gd name="connsiteX0" fmla="*/ 1128835 w 2868984"/>
                <a:gd name="connsiteY0" fmla="*/ 1263498 h 2119031"/>
                <a:gd name="connsiteX1" fmla="*/ 2771023 w 2868984"/>
                <a:gd name="connsiteY1" fmla="*/ 2103253 h 2119031"/>
                <a:gd name="connsiteX2" fmla="*/ 1875284 w 2868984"/>
                <a:gd name="connsiteY2" fmla="*/ 601024 h 2119031"/>
                <a:gd name="connsiteX3" fmla="*/ 27823 w 2868984"/>
                <a:gd name="connsiteY3" fmla="*/ 125163 h 2119031"/>
                <a:gd name="connsiteX4" fmla="*/ 1128835 w 2868984"/>
                <a:gd name="connsiteY4" fmla="*/ 1263498 h 211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84" h="2119031">
                  <a:moveTo>
                    <a:pt x="1128835" y="1263498"/>
                  </a:moveTo>
                  <a:cubicBezTo>
                    <a:pt x="1586035" y="1593180"/>
                    <a:pt x="2595371" y="2226926"/>
                    <a:pt x="2771023" y="2103253"/>
                  </a:cubicBezTo>
                  <a:cubicBezTo>
                    <a:pt x="3147357" y="1796898"/>
                    <a:pt x="2351145" y="921375"/>
                    <a:pt x="1875284" y="601024"/>
                  </a:cubicBezTo>
                  <a:cubicBezTo>
                    <a:pt x="1399423" y="280673"/>
                    <a:pt x="563391" y="-240708"/>
                    <a:pt x="27823" y="125163"/>
                  </a:cubicBezTo>
                  <a:cubicBezTo>
                    <a:pt x="-162741" y="248510"/>
                    <a:pt x="671635" y="933816"/>
                    <a:pt x="1128835" y="1263498"/>
                  </a:cubicBezTo>
                  <a:close/>
                </a:path>
              </a:pathLst>
            </a:custGeom>
            <a:solidFill>
              <a:schemeClr val="accent6">
                <a:lumMod val="40000"/>
                <a:lumOff val="60000"/>
                <a:alpha val="50000"/>
              </a:schemeClr>
            </a:solidFill>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a:spLocks noChangeAspect="1"/>
            </p:cNvSpPr>
            <p:nvPr/>
          </p:nvSpPr>
          <p:spPr>
            <a:xfrm>
              <a:off x="6032490" y="3814731"/>
              <a:ext cx="1164232" cy="859902"/>
            </a:xfrm>
            <a:custGeom>
              <a:avLst/>
              <a:gdLst>
                <a:gd name="connsiteX0" fmla="*/ 1115047 w 2774762"/>
                <a:gd name="connsiteY0" fmla="*/ 1163824 h 2016567"/>
                <a:gd name="connsiteX1" fmla="*/ 2757235 w 2774762"/>
                <a:gd name="connsiteY1" fmla="*/ 2003579 h 2016567"/>
                <a:gd name="connsiteX2" fmla="*/ 1861496 w 2774762"/>
                <a:gd name="connsiteY2" fmla="*/ 501350 h 2016567"/>
                <a:gd name="connsiteX3" fmla="*/ 14035 w 2774762"/>
                <a:gd name="connsiteY3" fmla="*/ 25489 h 2016567"/>
                <a:gd name="connsiteX4" fmla="*/ 1115047 w 2774762"/>
                <a:gd name="connsiteY4" fmla="*/ 1163824 h 2016567"/>
                <a:gd name="connsiteX0" fmla="*/ 1115047 w 2853707"/>
                <a:gd name="connsiteY0" fmla="*/ 1163824 h 2015487"/>
                <a:gd name="connsiteX1" fmla="*/ 2757235 w 2853707"/>
                <a:gd name="connsiteY1" fmla="*/ 2003579 h 2015487"/>
                <a:gd name="connsiteX2" fmla="*/ 1861496 w 2853707"/>
                <a:gd name="connsiteY2" fmla="*/ 501350 h 2015487"/>
                <a:gd name="connsiteX3" fmla="*/ 14035 w 2853707"/>
                <a:gd name="connsiteY3" fmla="*/ 25489 h 2015487"/>
                <a:gd name="connsiteX4" fmla="*/ 1115047 w 2853707"/>
                <a:gd name="connsiteY4" fmla="*/ 1163824 h 2015487"/>
                <a:gd name="connsiteX0" fmla="*/ 1118317 w 2856977"/>
                <a:gd name="connsiteY0" fmla="*/ 1250961 h 2102624"/>
                <a:gd name="connsiteX1" fmla="*/ 2760505 w 2856977"/>
                <a:gd name="connsiteY1" fmla="*/ 2090716 h 2102624"/>
                <a:gd name="connsiteX2" fmla="*/ 1864766 w 2856977"/>
                <a:gd name="connsiteY2" fmla="*/ 588487 h 2102624"/>
                <a:gd name="connsiteX3" fmla="*/ 17305 w 2856977"/>
                <a:gd name="connsiteY3" fmla="*/ 112626 h 2102624"/>
                <a:gd name="connsiteX4" fmla="*/ 1118317 w 2856977"/>
                <a:gd name="connsiteY4" fmla="*/ 1250961 h 2102624"/>
                <a:gd name="connsiteX0" fmla="*/ 1120284 w 2858944"/>
                <a:gd name="connsiteY0" fmla="*/ 1264751 h 2116414"/>
                <a:gd name="connsiteX1" fmla="*/ 2762472 w 2858944"/>
                <a:gd name="connsiteY1" fmla="*/ 2104506 h 2116414"/>
                <a:gd name="connsiteX2" fmla="*/ 1866733 w 2858944"/>
                <a:gd name="connsiteY2" fmla="*/ 602277 h 2116414"/>
                <a:gd name="connsiteX3" fmla="*/ 19272 w 2858944"/>
                <a:gd name="connsiteY3" fmla="*/ 126416 h 2116414"/>
                <a:gd name="connsiteX4" fmla="*/ 1120284 w 2858944"/>
                <a:gd name="connsiteY4" fmla="*/ 1264751 h 2116414"/>
                <a:gd name="connsiteX0" fmla="*/ 1128835 w 2867495"/>
                <a:gd name="connsiteY0" fmla="*/ 1264751 h 2116414"/>
                <a:gd name="connsiteX1" fmla="*/ 2771023 w 2867495"/>
                <a:gd name="connsiteY1" fmla="*/ 2104506 h 2116414"/>
                <a:gd name="connsiteX2" fmla="*/ 1875284 w 2867495"/>
                <a:gd name="connsiteY2" fmla="*/ 602277 h 2116414"/>
                <a:gd name="connsiteX3" fmla="*/ 27823 w 2867495"/>
                <a:gd name="connsiteY3" fmla="*/ 126416 h 2116414"/>
                <a:gd name="connsiteX4" fmla="*/ 1128835 w 2867495"/>
                <a:gd name="connsiteY4" fmla="*/ 1264751 h 2116414"/>
                <a:gd name="connsiteX0" fmla="*/ 1128835 w 2867495"/>
                <a:gd name="connsiteY0" fmla="*/ 1264751 h 2120284"/>
                <a:gd name="connsiteX1" fmla="*/ 2771023 w 2867495"/>
                <a:gd name="connsiteY1" fmla="*/ 2104506 h 2120284"/>
                <a:gd name="connsiteX2" fmla="*/ 1875284 w 2867495"/>
                <a:gd name="connsiteY2" fmla="*/ 602277 h 2120284"/>
                <a:gd name="connsiteX3" fmla="*/ 27823 w 2867495"/>
                <a:gd name="connsiteY3" fmla="*/ 126416 h 2120284"/>
                <a:gd name="connsiteX4" fmla="*/ 1128835 w 2867495"/>
                <a:gd name="connsiteY4" fmla="*/ 1264751 h 2120284"/>
                <a:gd name="connsiteX0" fmla="*/ 1128835 w 2868984"/>
                <a:gd name="connsiteY0" fmla="*/ 1263498 h 2119031"/>
                <a:gd name="connsiteX1" fmla="*/ 2771023 w 2868984"/>
                <a:gd name="connsiteY1" fmla="*/ 2103253 h 2119031"/>
                <a:gd name="connsiteX2" fmla="*/ 1875284 w 2868984"/>
                <a:gd name="connsiteY2" fmla="*/ 601024 h 2119031"/>
                <a:gd name="connsiteX3" fmla="*/ 27823 w 2868984"/>
                <a:gd name="connsiteY3" fmla="*/ 125163 h 2119031"/>
                <a:gd name="connsiteX4" fmla="*/ 1128835 w 2868984"/>
                <a:gd name="connsiteY4" fmla="*/ 1263498 h 211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84" h="2119031">
                  <a:moveTo>
                    <a:pt x="1128835" y="1263498"/>
                  </a:moveTo>
                  <a:cubicBezTo>
                    <a:pt x="1586035" y="1593180"/>
                    <a:pt x="2595371" y="2226926"/>
                    <a:pt x="2771023" y="2103253"/>
                  </a:cubicBezTo>
                  <a:cubicBezTo>
                    <a:pt x="3147357" y="1796898"/>
                    <a:pt x="2351145" y="921375"/>
                    <a:pt x="1875284" y="601024"/>
                  </a:cubicBezTo>
                  <a:cubicBezTo>
                    <a:pt x="1399423" y="280673"/>
                    <a:pt x="563391" y="-240708"/>
                    <a:pt x="27823" y="125163"/>
                  </a:cubicBezTo>
                  <a:cubicBezTo>
                    <a:pt x="-162741" y="248510"/>
                    <a:pt x="671635" y="933816"/>
                    <a:pt x="1128835" y="1263498"/>
                  </a:cubicBezTo>
                  <a:close/>
                </a:path>
              </a:pathLst>
            </a:custGeom>
            <a:solidFill>
              <a:schemeClr val="accent6">
                <a:lumMod val="40000"/>
                <a:lumOff val="60000"/>
                <a:alpha val="50000"/>
              </a:schemeClr>
            </a:solidFill>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Group 56"/>
          <p:cNvGrpSpPr/>
          <p:nvPr/>
        </p:nvGrpSpPr>
        <p:grpSpPr>
          <a:xfrm>
            <a:off x="5869438" y="1477953"/>
            <a:ext cx="2988445" cy="2353927"/>
            <a:chOff x="4208277" y="1397942"/>
            <a:chExt cx="2988445" cy="2353927"/>
          </a:xfrm>
        </p:grpSpPr>
        <p:sp>
          <p:nvSpPr>
            <p:cNvPr id="19" name="Freeform 18"/>
            <p:cNvSpPr/>
            <p:nvPr/>
          </p:nvSpPr>
          <p:spPr>
            <a:xfrm>
              <a:off x="4208277" y="1632838"/>
              <a:ext cx="2868984" cy="2119031"/>
            </a:xfrm>
            <a:custGeom>
              <a:avLst/>
              <a:gdLst>
                <a:gd name="connsiteX0" fmla="*/ 1115047 w 2774762"/>
                <a:gd name="connsiteY0" fmla="*/ 1163824 h 2016567"/>
                <a:gd name="connsiteX1" fmla="*/ 2757235 w 2774762"/>
                <a:gd name="connsiteY1" fmla="*/ 2003579 h 2016567"/>
                <a:gd name="connsiteX2" fmla="*/ 1861496 w 2774762"/>
                <a:gd name="connsiteY2" fmla="*/ 501350 h 2016567"/>
                <a:gd name="connsiteX3" fmla="*/ 14035 w 2774762"/>
                <a:gd name="connsiteY3" fmla="*/ 25489 h 2016567"/>
                <a:gd name="connsiteX4" fmla="*/ 1115047 w 2774762"/>
                <a:gd name="connsiteY4" fmla="*/ 1163824 h 2016567"/>
                <a:gd name="connsiteX0" fmla="*/ 1115047 w 2853707"/>
                <a:gd name="connsiteY0" fmla="*/ 1163824 h 2015487"/>
                <a:gd name="connsiteX1" fmla="*/ 2757235 w 2853707"/>
                <a:gd name="connsiteY1" fmla="*/ 2003579 h 2015487"/>
                <a:gd name="connsiteX2" fmla="*/ 1861496 w 2853707"/>
                <a:gd name="connsiteY2" fmla="*/ 501350 h 2015487"/>
                <a:gd name="connsiteX3" fmla="*/ 14035 w 2853707"/>
                <a:gd name="connsiteY3" fmla="*/ 25489 h 2015487"/>
                <a:gd name="connsiteX4" fmla="*/ 1115047 w 2853707"/>
                <a:gd name="connsiteY4" fmla="*/ 1163824 h 2015487"/>
                <a:gd name="connsiteX0" fmla="*/ 1118317 w 2856977"/>
                <a:gd name="connsiteY0" fmla="*/ 1250961 h 2102624"/>
                <a:gd name="connsiteX1" fmla="*/ 2760505 w 2856977"/>
                <a:gd name="connsiteY1" fmla="*/ 2090716 h 2102624"/>
                <a:gd name="connsiteX2" fmla="*/ 1864766 w 2856977"/>
                <a:gd name="connsiteY2" fmla="*/ 588487 h 2102624"/>
                <a:gd name="connsiteX3" fmla="*/ 17305 w 2856977"/>
                <a:gd name="connsiteY3" fmla="*/ 112626 h 2102624"/>
                <a:gd name="connsiteX4" fmla="*/ 1118317 w 2856977"/>
                <a:gd name="connsiteY4" fmla="*/ 1250961 h 2102624"/>
                <a:gd name="connsiteX0" fmla="*/ 1120284 w 2858944"/>
                <a:gd name="connsiteY0" fmla="*/ 1264751 h 2116414"/>
                <a:gd name="connsiteX1" fmla="*/ 2762472 w 2858944"/>
                <a:gd name="connsiteY1" fmla="*/ 2104506 h 2116414"/>
                <a:gd name="connsiteX2" fmla="*/ 1866733 w 2858944"/>
                <a:gd name="connsiteY2" fmla="*/ 602277 h 2116414"/>
                <a:gd name="connsiteX3" fmla="*/ 19272 w 2858944"/>
                <a:gd name="connsiteY3" fmla="*/ 126416 h 2116414"/>
                <a:gd name="connsiteX4" fmla="*/ 1120284 w 2858944"/>
                <a:gd name="connsiteY4" fmla="*/ 1264751 h 2116414"/>
                <a:gd name="connsiteX0" fmla="*/ 1128835 w 2867495"/>
                <a:gd name="connsiteY0" fmla="*/ 1264751 h 2116414"/>
                <a:gd name="connsiteX1" fmla="*/ 2771023 w 2867495"/>
                <a:gd name="connsiteY1" fmla="*/ 2104506 h 2116414"/>
                <a:gd name="connsiteX2" fmla="*/ 1875284 w 2867495"/>
                <a:gd name="connsiteY2" fmla="*/ 602277 h 2116414"/>
                <a:gd name="connsiteX3" fmla="*/ 27823 w 2867495"/>
                <a:gd name="connsiteY3" fmla="*/ 126416 h 2116414"/>
                <a:gd name="connsiteX4" fmla="*/ 1128835 w 2867495"/>
                <a:gd name="connsiteY4" fmla="*/ 1264751 h 2116414"/>
                <a:gd name="connsiteX0" fmla="*/ 1128835 w 2867495"/>
                <a:gd name="connsiteY0" fmla="*/ 1264751 h 2120284"/>
                <a:gd name="connsiteX1" fmla="*/ 2771023 w 2867495"/>
                <a:gd name="connsiteY1" fmla="*/ 2104506 h 2120284"/>
                <a:gd name="connsiteX2" fmla="*/ 1875284 w 2867495"/>
                <a:gd name="connsiteY2" fmla="*/ 602277 h 2120284"/>
                <a:gd name="connsiteX3" fmla="*/ 27823 w 2867495"/>
                <a:gd name="connsiteY3" fmla="*/ 126416 h 2120284"/>
                <a:gd name="connsiteX4" fmla="*/ 1128835 w 2867495"/>
                <a:gd name="connsiteY4" fmla="*/ 1264751 h 2120284"/>
                <a:gd name="connsiteX0" fmla="*/ 1128835 w 2868984"/>
                <a:gd name="connsiteY0" fmla="*/ 1263498 h 2119031"/>
                <a:gd name="connsiteX1" fmla="*/ 2771023 w 2868984"/>
                <a:gd name="connsiteY1" fmla="*/ 2103253 h 2119031"/>
                <a:gd name="connsiteX2" fmla="*/ 1875284 w 2868984"/>
                <a:gd name="connsiteY2" fmla="*/ 601024 h 2119031"/>
                <a:gd name="connsiteX3" fmla="*/ 27823 w 2868984"/>
                <a:gd name="connsiteY3" fmla="*/ 125163 h 2119031"/>
                <a:gd name="connsiteX4" fmla="*/ 1128835 w 2868984"/>
                <a:gd name="connsiteY4" fmla="*/ 1263498 h 211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84" h="2119031">
                  <a:moveTo>
                    <a:pt x="1128835" y="1263498"/>
                  </a:moveTo>
                  <a:cubicBezTo>
                    <a:pt x="1586035" y="1593180"/>
                    <a:pt x="2595371" y="2226926"/>
                    <a:pt x="2771023" y="2103253"/>
                  </a:cubicBezTo>
                  <a:cubicBezTo>
                    <a:pt x="3147357" y="1796898"/>
                    <a:pt x="2351145" y="921375"/>
                    <a:pt x="1875284" y="601024"/>
                  </a:cubicBezTo>
                  <a:cubicBezTo>
                    <a:pt x="1399423" y="280673"/>
                    <a:pt x="563391" y="-240708"/>
                    <a:pt x="27823" y="125163"/>
                  </a:cubicBezTo>
                  <a:cubicBezTo>
                    <a:pt x="-162741" y="248510"/>
                    <a:pt x="671635" y="933816"/>
                    <a:pt x="1128835" y="1263498"/>
                  </a:cubicBezTo>
                  <a:close/>
                </a:path>
              </a:pathLst>
            </a:custGeom>
            <a:solidFill>
              <a:schemeClr val="tx2">
                <a:lumMod val="40000"/>
                <a:lumOff val="60000"/>
                <a:alpha val="30000"/>
              </a:schemeClr>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a:spLocks noChangeAspect="1"/>
            </p:cNvSpPr>
            <p:nvPr/>
          </p:nvSpPr>
          <p:spPr>
            <a:xfrm>
              <a:off x="6032490" y="1397942"/>
              <a:ext cx="1164232" cy="859902"/>
            </a:xfrm>
            <a:custGeom>
              <a:avLst/>
              <a:gdLst>
                <a:gd name="connsiteX0" fmla="*/ 1115047 w 2774762"/>
                <a:gd name="connsiteY0" fmla="*/ 1163824 h 2016567"/>
                <a:gd name="connsiteX1" fmla="*/ 2757235 w 2774762"/>
                <a:gd name="connsiteY1" fmla="*/ 2003579 h 2016567"/>
                <a:gd name="connsiteX2" fmla="*/ 1861496 w 2774762"/>
                <a:gd name="connsiteY2" fmla="*/ 501350 h 2016567"/>
                <a:gd name="connsiteX3" fmla="*/ 14035 w 2774762"/>
                <a:gd name="connsiteY3" fmla="*/ 25489 h 2016567"/>
                <a:gd name="connsiteX4" fmla="*/ 1115047 w 2774762"/>
                <a:gd name="connsiteY4" fmla="*/ 1163824 h 2016567"/>
                <a:gd name="connsiteX0" fmla="*/ 1115047 w 2853707"/>
                <a:gd name="connsiteY0" fmla="*/ 1163824 h 2015487"/>
                <a:gd name="connsiteX1" fmla="*/ 2757235 w 2853707"/>
                <a:gd name="connsiteY1" fmla="*/ 2003579 h 2015487"/>
                <a:gd name="connsiteX2" fmla="*/ 1861496 w 2853707"/>
                <a:gd name="connsiteY2" fmla="*/ 501350 h 2015487"/>
                <a:gd name="connsiteX3" fmla="*/ 14035 w 2853707"/>
                <a:gd name="connsiteY3" fmla="*/ 25489 h 2015487"/>
                <a:gd name="connsiteX4" fmla="*/ 1115047 w 2853707"/>
                <a:gd name="connsiteY4" fmla="*/ 1163824 h 2015487"/>
                <a:gd name="connsiteX0" fmla="*/ 1118317 w 2856977"/>
                <a:gd name="connsiteY0" fmla="*/ 1250961 h 2102624"/>
                <a:gd name="connsiteX1" fmla="*/ 2760505 w 2856977"/>
                <a:gd name="connsiteY1" fmla="*/ 2090716 h 2102624"/>
                <a:gd name="connsiteX2" fmla="*/ 1864766 w 2856977"/>
                <a:gd name="connsiteY2" fmla="*/ 588487 h 2102624"/>
                <a:gd name="connsiteX3" fmla="*/ 17305 w 2856977"/>
                <a:gd name="connsiteY3" fmla="*/ 112626 h 2102624"/>
                <a:gd name="connsiteX4" fmla="*/ 1118317 w 2856977"/>
                <a:gd name="connsiteY4" fmla="*/ 1250961 h 2102624"/>
                <a:gd name="connsiteX0" fmla="*/ 1120284 w 2858944"/>
                <a:gd name="connsiteY0" fmla="*/ 1264751 h 2116414"/>
                <a:gd name="connsiteX1" fmla="*/ 2762472 w 2858944"/>
                <a:gd name="connsiteY1" fmla="*/ 2104506 h 2116414"/>
                <a:gd name="connsiteX2" fmla="*/ 1866733 w 2858944"/>
                <a:gd name="connsiteY2" fmla="*/ 602277 h 2116414"/>
                <a:gd name="connsiteX3" fmla="*/ 19272 w 2858944"/>
                <a:gd name="connsiteY3" fmla="*/ 126416 h 2116414"/>
                <a:gd name="connsiteX4" fmla="*/ 1120284 w 2858944"/>
                <a:gd name="connsiteY4" fmla="*/ 1264751 h 2116414"/>
                <a:gd name="connsiteX0" fmla="*/ 1128835 w 2867495"/>
                <a:gd name="connsiteY0" fmla="*/ 1264751 h 2116414"/>
                <a:gd name="connsiteX1" fmla="*/ 2771023 w 2867495"/>
                <a:gd name="connsiteY1" fmla="*/ 2104506 h 2116414"/>
                <a:gd name="connsiteX2" fmla="*/ 1875284 w 2867495"/>
                <a:gd name="connsiteY2" fmla="*/ 602277 h 2116414"/>
                <a:gd name="connsiteX3" fmla="*/ 27823 w 2867495"/>
                <a:gd name="connsiteY3" fmla="*/ 126416 h 2116414"/>
                <a:gd name="connsiteX4" fmla="*/ 1128835 w 2867495"/>
                <a:gd name="connsiteY4" fmla="*/ 1264751 h 2116414"/>
                <a:gd name="connsiteX0" fmla="*/ 1128835 w 2867495"/>
                <a:gd name="connsiteY0" fmla="*/ 1264751 h 2120284"/>
                <a:gd name="connsiteX1" fmla="*/ 2771023 w 2867495"/>
                <a:gd name="connsiteY1" fmla="*/ 2104506 h 2120284"/>
                <a:gd name="connsiteX2" fmla="*/ 1875284 w 2867495"/>
                <a:gd name="connsiteY2" fmla="*/ 602277 h 2120284"/>
                <a:gd name="connsiteX3" fmla="*/ 27823 w 2867495"/>
                <a:gd name="connsiteY3" fmla="*/ 126416 h 2120284"/>
                <a:gd name="connsiteX4" fmla="*/ 1128835 w 2867495"/>
                <a:gd name="connsiteY4" fmla="*/ 1264751 h 2120284"/>
                <a:gd name="connsiteX0" fmla="*/ 1128835 w 2868984"/>
                <a:gd name="connsiteY0" fmla="*/ 1263498 h 2119031"/>
                <a:gd name="connsiteX1" fmla="*/ 2771023 w 2868984"/>
                <a:gd name="connsiteY1" fmla="*/ 2103253 h 2119031"/>
                <a:gd name="connsiteX2" fmla="*/ 1875284 w 2868984"/>
                <a:gd name="connsiteY2" fmla="*/ 601024 h 2119031"/>
                <a:gd name="connsiteX3" fmla="*/ 27823 w 2868984"/>
                <a:gd name="connsiteY3" fmla="*/ 125163 h 2119031"/>
                <a:gd name="connsiteX4" fmla="*/ 1128835 w 2868984"/>
                <a:gd name="connsiteY4" fmla="*/ 1263498 h 211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84" h="2119031">
                  <a:moveTo>
                    <a:pt x="1128835" y="1263498"/>
                  </a:moveTo>
                  <a:cubicBezTo>
                    <a:pt x="1586035" y="1593180"/>
                    <a:pt x="2595371" y="2226926"/>
                    <a:pt x="2771023" y="2103253"/>
                  </a:cubicBezTo>
                  <a:cubicBezTo>
                    <a:pt x="3147357" y="1796898"/>
                    <a:pt x="2351145" y="921375"/>
                    <a:pt x="1875284" y="601024"/>
                  </a:cubicBezTo>
                  <a:cubicBezTo>
                    <a:pt x="1399423" y="280673"/>
                    <a:pt x="563391" y="-240708"/>
                    <a:pt x="27823" y="125163"/>
                  </a:cubicBezTo>
                  <a:cubicBezTo>
                    <a:pt x="-162741" y="248510"/>
                    <a:pt x="671635" y="933816"/>
                    <a:pt x="1128835" y="1263498"/>
                  </a:cubicBezTo>
                  <a:close/>
                </a:path>
              </a:pathLst>
            </a:custGeom>
            <a:solidFill>
              <a:schemeClr val="tx2">
                <a:lumMod val="40000"/>
                <a:lumOff val="60000"/>
                <a:alpha val="30000"/>
              </a:schemeClr>
            </a:solidFill>
            <a:ln w="19050">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0" name="Straight Arrow Connector 39"/>
          <p:cNvCxnSpPr/>
          <p:nvPr/>
        </p:nvCxnSpPr>
        <p:spPr>
          <a:xfrm flipH="1">
            <a:off x="6605945" y="2770689"/>
            <a:ext cx="668863" cy="514093"/>
          </a:xfrm>
          <a:prstGeom prst="straightConnector1">
            <a:avLst/>
          </a:prstGeom>
          <a:ln w="76200">
            <a:solidFill>
              <a:srgbClr val="548235">
                <a:alpha val="69804"/>
              </a:srgb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7089623" y="1240031"/>
            <a:ext cx="1180882" cy="4323872"/>
            <a:chOff x="5428463" y="1160021"/>
            <a:chExt cx="1180882" cy="4323872"/>
          </a:xfrm>
        </p:grpSpPr>
        <p:sp>
          <p:nvSpPr>
            <p:cNvPr id="23" name="Arc 22"/>
            <p:cNvSpPr>
              <a:spLocks noChangeAspect="1"/>
            </p:cNvSpPr>
            <p:nvPr/>
          </p:nvSpPr>
          <p:spPr>
            <a:xfrm rot="18375630" flipH="1">
              <a:off x="5229121" y="4908906"/>
              <a:ext cx="774329" cy="375646"/>
            </a:xfrm>
            <a:prstGeom prst="arc">
              <a:avLst>
                <a:gd name="adj1" fmla="val 18424878"/>
                <a:gd name="adj2" fmla="val 14997060"/>
              </a:avLst>
            </a:prstGeom>
            <a:ln w="50800">
              <a:solidFill>
                <a:schemeClr val="accent6">
                  <a:lumMod val="75000"/>
                </a:schemeClr>
              </a:solidFill>
              <a:prstDash val="solid"/>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6134121" y="1182841"/>
              <a:ext cx="457861" cy="1067872"/>
            </a:xfrm>
            <a:custGeom>
              <a:avLst/>
              <a:gdLst>
                <a:gd name="connsiteX0" fmla="*/ 382555 w 382555"/>
                <a:gd name="connsiteY0" fmla="*/ 475861 h 783771"/>
                <a:gd name="connsiteX1" fmla="*/ 0 w 382555"/>
                <a:gd name="connsiteY1" fmla="*/ 783771 h 783771"/>
                <a:gd name="connsiteX2" fmla="*/ 18661 w 382555"/>
                <a:gd name="connsiteY2" fmla="*/ 0 h 783771"/>
                <a:gd name="connsiteX3" fmla="*/ 382555 w 382555"/>
                <a:gd name="connsiteY3" fmla="*/ 475861 h 783771"/>
                <a:gd name="connsiteX0" fmla="*/ 363894 w 363894"/>
                <a:gd name="connsiteY0" fmla="*/ 475861 h 756771"/>
                <a:gd name="connsiteX1" fmla="*/ 4728 w 363894"/>
                <a:gd name="connsiteY1" fmla="*/ 756771 h 756771"/>
                <a:gd name="connsiteX2" fmla="*/ 0 w 363894"/>
                <a:gd name="connsiteY2" fmla="*/ 0 h 756771"/>
                <a:gd name="connsiteX3" fmla="*/ 363894 w 363894"/>
                <a:gd name="connsiteY3" fmla="*/ 475861 h 756771"/>
                <a:gd name="connsiteX0" fmla="*/ 366963 w 366963"/>
                <a:gd name="connsiteY0" fmla="*/ 475861 h 756771"/>
                <a:gd name="connsiteX1" fmla="*/ 0 w 366963"/>
                <a:gd name="connsiteY1" fmla="*/ 756771 h 756771"/>
                <a:gd name="connsiteX2" fmla="*/ 3069 w 366963"/>
                <a:gd name="connsiteY2" fmla="*/ 0 h 756771"/>
                <a:gd name="connsiteX3" fmla="*/ 366963 w 366963"/>
                <a:gd name="connsiteY3" fmla="*/ 475861 h 756771"/>
                <a:gd name="connsiteX0" fmla="*/ 374759 w 374759"/>
                <a:gd name="connsiteY0" fmla="*/ 472486 h 756771"/>
                <a:gd name="connsiteX1" fmla="*/ 0 w 374759"/>
                <a:gd name="connsiteY1" fmla="*/ 756771 h 756771"/>
                <a:gd name="connsiteX2" fmla="*/ 3069 w 374759"/>
                <a:gd name="connsiteY2" fmla="*/ 0 h 756771"/>
                <a:gd name="connsiteX3" fmla="*/ 374759 w 374759"/>
                <a:gd name="connsiteY3" fmla="*/ 472486 h 756771"/>
              </a:gdLst>
              <a:ahLst/>
              <a:cxnLst>
                <a:cxn ang="0">
                  <a:pos x="connsiteX0" y="connsiteY0"/>
                </a:cxn>
                <a:cxn ang="0">
                  <a:pos x="connsiteX1" y="connsiteY1"/>
                </a:cxn>
                <a:cxn ang="0">
                  <a:pos x="connsiteX2" y="connsiteY2"/>
                </a:cxn>
                <a:cxn ang="0">
                  <a:pos x="connsiteX3" y="connsiteY3"/>
                </a:cxn>
              </a:cxnLst>
              <a:rect l="l" t="t" r="r" b="b"/>
              <a:pathLst>
                <a:path w="374759" h="756771">
                  <a:moveTo>
                    <a:pt x="374759" y="472486"/>
                  </a:moveTo>
                  <a:lnTo>
                    <a:pt x="0" y="756771"/>
                  </a:lnTo>
                  <a:lnTo>
                    <a:pt x="3069" y="0"/>
                  </a:lnTo>
                  <a:lnTo>
                    <a:pt x="374759" y="472486"/>
                  </a:lnTo>
                  <a:close/>
                </a:path>
              </a:pathLst>
            </a:custGeom>
            <a:solidFill>
              <a:schemeClr val="bg1">
                <a:lumMod val="75000"/>
                <a:alpha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p:cNvCxnSpPr/>
            <p:nvPr/>
          </p:nvCxnSpPr>
          <p:spPr>
            <a:xfrm flipH="1" flipV="1">
              <a:off x="6129360" y="1160021"/>
              <a:ext cx="479985" cy="668981"/>
            </a:xfrm>
            <a:prstGeom prst="straightConnector1">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7894263" y="2883561"/>
            <a:ext cx="1627391" cy="2702570"/>
            <a:chOff x="6233102" y="2803551"/>
            <a:chExt cx="1627391" cy="2702570"/>
          </a:xfrm>
        </p:grpSpPr>
        <p:sp>
          <p:nvSpPr>
            <p:cNvPr id="47" name="Freeform 46"/>
            <p:cNvSpPr/>
            <p:nvPr/>
          </p:nvSpPr>
          <p:spPr>
            <a:xfrm flipH="1">
              <a:off x="6292203" y="2824561"/>
              <a:ext cx="374618" cy="574260"/>
            </a:xfrm>
            <a:custGeom>
              <a:avLst/>
              <a:gdLst>
                <a:gd name="connsiteX0" fmla="*/ 382555 w 382555"/>
                <a:gd name="connsiteY0" fmla="*/ 475861 h 783771"/>
                <a:gd name="connsiteX1" fmla="*/ 0 w 382555"/>
                <a:gd name="connsiteY1" fmla="*/ 783771 h 783771"/>
                <a:gd name="connsiteX2" fmla="*/ 18661 w 382555"/>
                <a:gd name="connsiteY2" fmla="*/ 0 h 783771"/>
                <a:gd name="connsiteX3" fmla="*/ 382555 w 382555"/>
                <a:gd name="connsiteY3" fmla="*/ 475861 h 783771"/>
                <a:gd name="connsiteX0" fmla="*/ 525630 w 525630"/>
                <a:gd name="connsiteY0" fmla="*/ 424484 h 783771"/>
                <a:gd name="connsiteX1" fmla="*/ 0 w 525630"/>
                <a:gd name="connsiteY1" fmla="*/ 783771 h 783771"/>
                <a:gd name="connsiteX2" fmla="*/ 18661 w 525630"/>
                <a:gd name="connsiteY2" fmla="*/ 0 h 783771"/>
                <a:gd name="connsiteX3" fmla="*/ 525630 w 525630"/>
                <a:gd name="connsiteY3" fmla="*/ 424484 h 783771"/>
                <a:gd name="connsiteX0" fmla="*/ 565882 w 565882"/>
                <a:gd name="connsiteY0" fmla="*/ 433047 h 792334"/>
                <a:gd name="connsiteX1" fmla="*/ 40252 w 565882"/>
                <a:gd name="connsiteY1" fmla="*/ 792334 h 792334"/>
                <a:gd name="connsiteX2" fmla="*/ 0 w 565882"/>
                <a:gd name="connsiteY2" fmla="*/ 0 h 792334"/>
                <a:gd name="connsiteX3" fmla="*/ 565882 w 565882"/>
                <a:gd name="connsiteY3" fmla="*/ 433047 h 792334"/>
                <a:gd name="connsiteX0" fmla="*/ 565882 w 565882"/>
                <a:gd name="connsiteY0" fmla="*/ 433047 h 818022"/>
                <a:gd name="connsiteX1" fmla="*/ 31835 w 565882"/>
                <a:gd name="connsiteY1" fmla="*/ 818022 h 818022"/>
                <a:gd name="connsiteX2" fmla="*/ 0 w 565882"/>
                <a:gd name="connsiteY2" fmla="*/ 0 h 818022"/>
                <a:gd name="connsiteX3" fmla="*/ 565882 w 565882"/>
                <a:gd name="connsiteY3" fmla="*/ 433047 h 818022"/>
                <a:gd name="connsiteX0" fmla="*/ 565882 w 565882"/>
                <a:gd name="connsiteY0" fmla="*/ 433047 h 835147"/>
                <a:gd name="connsiteX1" fmla="*/ 15003 w 565882"/>
                <a:gd name="connsiteY1" fmla="*/ 835147 h 835147"/>
                <a:gd name="connsiteX2" fmla="*/ 0 w 565882"/>
                <a:gd name="connsiteY2" fmla="*/ 0 h 835147"/>
                <a:gd name="connsiteX3" fmla="*/ 565882 w 565882"/>
                <a:gd name="connsiteY3" fmla="*/ 433047 h 835147"/>
                <a:gd name="connsiteX0" fmla="*/ 567711 w 567711"/>
                <a:gd name="connsiteY0" fmla="*/ 433047 h 843710"/>
                <a:gd name="connsiteX1" fmla="*/ 0 w 567711"/>
                <a:gd name="connsiteY1" fmla="*/ 843710 h 843710"/>
                <a:gd name="connsiteX2" fmla="*/ 1829 w 567711"/>
                <a:gd name="connsiteY2" fmla="*/ 0 h 843710"/>
                <a:gd name="connsiteX3" fmla="*/ 567711 w 567711"/>
                <a:gd name="connsiteY3" fmla="*/ 433047 h 843710"/>
                <a:gd name="connsiteX0" fmla="*/ 565886 w 565886"/>
                <a:gd name="connsiteY0" fmla="*/ 433047 h 822525"/>
                <a:gd name="connsiteX1" fmla="*/ 72084 w 565886"/>
                <a:gd name="connsiteY1" fmla="*/ 822525 h 822525"/>
                <a:gd name="connsiteX2" fmla="*/ 4 w 565886"/>
                <a:gd name="connsiteY2" fmla="*/ 0 h 822525"/>
                <a:gd name="connsiteX3" fmla="*/ 565886 w 565886"/>
                <a:gd name="connsiteY3" fmla="*/ 433047 h 822525"/>
                <a:gd name="connsiteX0" fmla="*/ 565885 w 565885"/>
                <a:gd name="connsiteY0" fmla="*/ 433047 h 801339"/>
                <a:gd name="connsiteX1" fmla="*/ 109038 w 565885"/>
                <a:gd name="connsiteY1" fmla="*/ 801339 h 801339"/>
                <a:gd name="connsiteX2" fmla="*/ 3 w 565885"/>
                <a:gd name="connsiteY2" fmla="*/ 0 h 801339"/>
                <a:gd name="connsiteX3" fmla="*/ 565885 w 565885"/>
                <a:gd name="connsiteY3" fmla="*/ 433047 h 801339"/>
                <a:gd name="connsiteX0" fmla="*/ 565885 w 565885"/>
                <a:gd name="connsiteY0" fmla="*/ 433047 h 801339"/>
                <a:gd name="connsiteX1" fmla="*/ 109038 w 565885"/>
                <a:gd name="connsiteY1" fmla="*/ 801339 h 801339"/>
                <a:gd name="connsiteX2" fmla="*/ 3 w 565885"/>
                <a:gd name="connsiteY2" fmla="*/ 0 h 801339"/>
                <a:gd name="connsiteX3" fmla="*/ 565885 w 565885"/>
                <a:gd name="connsiteY3" fmla="*/ 433047 h 801339"/>
                <a:gd name="connsiteX0" fmla="*/ 528931 w 528931"/>
                <a:gd name="connsiteY0" fmla="*/ 369490 h 737782"/>
                <a:gd name="connsiteX1" fmla="*/ 72084 w 528931"/>
                <a:gd name="connsiteY1" fmla="*/ 737782 h 737782"/>
                <a:gd name="connsiteX2" fmla="*/ 4 w 528931"/>
                <a:gd name="connsiteY2" fmla="*/ 0 h 737782"/>
                <a:gd name="connsiteX3" fmla="*/ 528931 w 528931"/>
                <a:gd name="connsiteY3" fmla="*/ 369490 h 737782"/>
                <a:gd name="connsiteX0" fmla="*/ 528927 w 528927"/>
                <a:gd name="connsiteY0" fmla="*/ 369490 h 737782"/>
                <a:gd name="connsiteX1" fmla="*/ 72080 w 528927"/>
                <a:gd name="connsiteY1" fmla="*/ 737782 h 737782"/>
                <a:gd name="connsiteX2" fmla="*/ 0 w 528927"/>
                <a:gd name="connsiteY2" fmla="*/ 0 h 737782"/>
                <a:gd name="connsiteX3" fmla="*/ 528927 w 528927"/>
                <a:gd name="connsiteY3" fmla="*/ 369490 h 737782"/>
                <a:gd name="connsiteX0" fmla="*/ 528927 w 528927"/>
                <a:gd name="connsiteY0" fmla="*/ 369490 h 737782"/>
                <a:gd name="connsiteX1" fmla="*/ 72080 w 528927"/>
                <a:gd name="connsiteY1" fmla="*/ 737782 h 737782"/>
                <a:gd name="connsiteX2" fmla="*/ 0 w 528927"/>
                <a:gd name="connsiteY2" fmla="*/ 0 h 737782"/>
                <a:gd name="connsiteX3" fmla="*/ 528927 w 528927"/>
                <a:gd name="connsiteY3" fmla="*/ 369490 h 737782"/>
                <a:gd name="connsiteX0" fmla="*/ 504291 w 504291"/>
                <a:gd name="connsiteY0" fmla="*/ 337712 h 706004"/>
                <a:gd name="connsiteX1" fmla="*/ 47444 w 504291"/>
                <a:gd name="connsiteY1" fmla="*/ 706004 h 706004"/>
                <a:gd name="connsiteX2" fmla="*/ 0 w 504291"/>
                <a:gd name="connsiteY2" fmla="*/ 0 h 706004"/>
                <a:gd name="connsiteX3" fmla="*/ 504291 w 504291"/>
                <a:gd name="connsiteY3" fmla="*/ 337712 h 706004"/>
                <a:gd name="connsiteX0" fmla="*/ 504291 w 504291"/>
                <a:gd name="connsiteY0" fmla="*/ 337712 h 706004"/>
                <a:gd name="connsiteX1" fmla="*/ 47444 w 504291"/>
                <a:gd name="connsiteY1" fmla="*/ 706004 h 706004"/>
                <a:gd name="connsiteX2" fmla="*/ 0 w 504291"/>
                <a:gd name="connsiteY2" fmla="*/ 0 h 706004"/>
                <a:gd name="connsiteX3" fmla="*/ 504291 w 504291"/>
                <a:gd name="connsiteY3" fmla="*/ 337712 h 706004"/>
                <a:gd name="connsiteX0" fmla="*/ 491974 w 491974"/>
                <a:gd name="connsiteY0" fmla="*/ 337712 h 706004"/>
                <a:gd name="connsiteX1" fmla="*/ 35127 w 491974"/>
                <a:gd name="connsiteY1" fmla="*/ 706004 h 706004"/>
                <a:gd name="connsiteX2" fmla="*/ 0 w 491974"/>
                <a:gd name="connsiteY2" fmla="*/ 0 h 706004"/>
                <a:gd name="connsiteX3" fmla="*/ 491974 w 491974"/>
                <a:gd name="connsiteY3" fmla="*/ 337712 h 706004"/>
                <a:gd name="connsiteX0" fmla="*/ 491974 w 491974"/>
                <a:gd name="connsiteY0" fmla="*/ 337712 h 624904"/>
                <a:gd name="connsiteX1" fmla="*/ 22552 w 491974"/>
                <a:gd name="connsiteY1" fmla="*/ 624904 h 624904"/>
                <a:gd name="connsiteX2" fmla="*/ 0 w 491974"/>
                <a:gd name="connsiteY2" fmla="*/ 0 h 624904"/>
                <a:gd name="connsiteX3" fmla="*/ 491974 w 491974"/>
                <a:gd name="connsiteY3" fmla="*/ 337712 h 624904"/>
                <a:gd name="connsiteX0" fmla="*/ 491974 w 491974"/>
                <a:gd name="connsiteY0" fmla="*/ 337712 h 635717"/>
                <a:gd name="connsiteX1" fmla="*/ 16265 w 491974"/>
                <a:gd name="connsiteY1" fmla="*/ 635717 h 635717"/>
                <a:gd name="connsiteX2" fmla="*/ 0 w 491974"/>
                <a:gd name="connsiteY2" fmla="*/ 0 h 635717"/>
                <a:gd name="connsiteX3" fmla="*/ 491974 w 491974"/>
                <a:gd name="connsiteY3" fmla="*/ 337712 h 635717"/>
                <a:gd name="connsiteX0" fmla="*/ 491974 w 491974"/>
                <a:gd name="connsiteY0" fmla="*/ 337712 h 641123"/>
                <a:gd name="connsiteX1" fmla="*/ 3690 w 491974"/>
                <a:gd name="connsiteY1" fmla="*/ 641123 h 641123"/>
                <a:gd name="connsiteX2" fmla="*/ 0 w 491974"/>
                <a:gd name="connsiteY2" fmla="*/ 0 h 641123"/>
                <a:gd name="connsiteX3" fmla="*/ 491974 w 491974"/>
                <a:gd name="connsiteY3" fmla="*/ 337712 h 641123"/>
                <a:gd name="connsiteX0" fmla="*/ 491974 w 491974"/>
                <a:gd name="connsiteY0" fmla="*/ 337712 h 635717"/>
                <a:gd name="connsiteX1" fmla="*/ 3690 w 491974"/>
                <a:gd name="connsiteY1" fmla="*/ 635717 h 635717"/>
                <a:gd name="connsiteX2" fmla="*/ 0 w 491974"/>
                <a:gd name="connsiteY2" fmla="*/ 0 h 635717"/>
                <a:gd name="connsiteX3" fmla="*/ 491974 w 491974"/>
                <a:gd name="connsiteY3" fmla="*/ 337712 h 635717"/>
                <a:gd name="connsiteX0" fmla="*/ 491974 w 491974"/>
                <a:gd name="connsiteY0" fmla="*/ 337712 h 635717"/>
                <a:gd name="connsiteX1" fmla="*/ 3690 w 491974"/>
                <a:gd name="connsiteY1" fmla="*/ 635717 h 635717"/>
                <a:gd name="connsiteX2" fmla="*/ 0 w 491974"/>
                <a:gd name="connsiteY2" fmla="*/ 0 h 635717"/>
                <a:gd name="connsiteX3" fmla="*/ 491974 w 491974"/>
                <a:gd name="connsiteY3" fmla="*/ 337712 h 635717"/>
                <a:gd name="connsiteX0" fmla="*/ 491974 w 491974"/>
                <a:gd name="connsiteY0" fmla="*/ 337712 h 635717"/>
                <a:gd name="connsiteX1" fmla="*/ 3690 w 491974"/>
                <a:gd name="connsiteY1" fmla="*/ 635717 h 635717"/>
                <a:gd name="connsiteX2" fmla="*/ 0 w 491974"/>
                <a:gd name="connsiteY2" fmla="*/ 0 h 635717"/>
                <a:gd name="connsiteX3" fmla="*/ 491974 w 491974"/>
                <a:gd name="connsiteY3" fmla="*/ 337712 h 635717"/>
                <a:gd name="connsiteX0" fmla="*/ 491974 w 491974"/>
                <a:gd name="connsiteY0" fmla="*/ 337712 h 641123"/>
                <a:gd name="connsiteX1" fmla="*/ 3690 w 491974"/>
                <a:gd name="connsiteY1" fmla="*/ 641123 h 641123"/>
                <a:gd name="connsiteX2" fmla="*/ 0 w 491974"/>
                <a:gd name="connsiteY2" fmla="*/ 0 h 641123"/>
                <a:gd name="connsiteX3" fmla="*/ 491974 w 491974"/>
                <a:gd name="connsiteY3" fmla="*/ 337712 h 641123"/>
                <a:gd name="connsiteX0" fmla="*/ 494572 w 494572"/>
                <a:gd name="connsiteY0" fmla="*/ 337712 h 651936"/>
                <a:gd name="connsiteX1" fmla="*/ 0 w 494572"/>
                <a:gd name="connsiteY1" fmla="*/ 651936 h 651936"/>
                <a:gd name="connsiteX2" fmla="*/ 2598 w 494572"/>
                <a:gd name="connsiteY2" fmla="*/ 0 h 651936"/>
                <a:gd name="connsiteX3" fmla="*/ 494572 w 494572"/>
                <a:gd name="connsiteY3" fmla="*/ 337712 h 651936"/>
              </a:gdLst>
              <a:ahLst/>
              <a:cxnLst>
                <a:cxn ang="0">
                  <a:pos x="connsiteX0" y="connsiteY0"/>
                </a:cxn>
                <a:cxn ang="0">
                  <a:pos x="connsiteX1" y="connsiteY1"/>
                </a:cxn>
                <a:cxn ang="0">
                  <a:pos x="connsiteX2" y="connsiteY2"/>
                </a:cxn>
                <a:cxn ang="0">
                  <a:pos x="connsiteX3" y="connsiteY3"/>
                </a:cxn>
              </a:cxnLst>
              <a:rect l="l" t="t" r="r" b="b"/>
              <a:pathLst>
                <a:path w="494572" h="651936">
                  <a:moveTo>
                    <a:pt x="494572" y="337712"/>
                  </a:moveTo>
                  <a:cubicBezTo>
                    <a:pt x="342290" y="460476"/>
                    <a:pt x="183718" y="539985"/>
                    <a:pt x="0" y="651936"/>
                  </a:cubicBezTo>
                  <a:cubicBezTo>
                    <a:pt x="610" y="370699"/>
                    <a:pt x="7763" y="323607"/>
                    <a:pt x="2598" y="0"/>
                  </a:cubicBezTo>
                  <a:lnTo>
                    <a:pt x="494572" y="337712"/>
                  </a:lnTo>
                  <a:close/>
                </a:path>
              </a:pathLst>
            </a:custGeom>
            <a:solidFill>
              <a:schemeClr val="bg1">
                <a:lumMod val="75000"/>
                <a:alpha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flipV="1">
              <a:off x="6233102" y="2803551"/>
              <a:ext cx="429730" cy="329182"/>
            </a:xfrm>
            <a:prstGeom prst="straightConnector1">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5" name="Arc 34"/>
            <p:cNvSpPr>
              <a:spLocks noChangeAspect="1"/>
            </p:cNvSpPr>
            <p:nvPr/>
          </p:nvSpPr>
          <p:spPr>
            <a:xfrm rot="13763976" flipH="1" flipV="1">
              <a:off x="7285226" y="4930854"/>
              <a:ext cx="795577" cy="354957"/>
            </a:xfrm>
            <a:prstGeom prst="arc">
              <a:avLst>
                <a:gd name="adj1" fmla="val 18721217"/>
                <a:gd name="adj2" fmla="val 14493182"/>
              </a:avLst>
            </a:prstGeom>
            <a:ln w="50800">
              <a:solidFill>
                <a:schemeClr val="accent6">
                  <a:lumMod val="75000"/>
                </a:schemeClr>
              </a:solidFill>
              <a:prstDash val="solid"/>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Group 51"/>
          <p:cNvGrpSpPr/>
          <p:nvPr/>
        </p:nvGrpSpPr>
        <p:grpSpPr>
          <a:xfrm>
            <a:off x="6186509" y="729463"/>
            <a:ext cx="3872204" cy="2836506"/>
            <a:chOff x="4525349" y="649453"/>
            <a:chExt cx="3872204" cy="2836506"/>
          </a:xfrm>
        </p:grpSpPr>
        <p:sp>
          <p:nvSpPr>
            <p:cNvPr id="42" name="Freeform 41"/>
            <p:cNvSpPr/>
            <p:nvPr/>
          </p:nvSpPr>
          <p:spPr>
            <a:xfrm>
              <a:off x="4525349" y="649453"/>
              <a:ext cx="3872204" cy="2836506"/>
            </a:xfrm>
            <a:custGeom>
              <a:avLst/>
              <a:gdLst>
                <a:gd name="connsiteX0" fmla="*/ 923730 w 3872204"/>
                <a:gd name="connsiteY0" fmla="*/ 0 h 2313992"/>
                <a:gd name="connsiteX1" fmla="*/ 0 w 3872204"/>
                <a:gd name="connsiteY1" fmla="*/ 727788 h 2313992"/>
                <a:gd name="connsiteX2" fmla="*/ 2220685 w 3872204"/>
                <a:gd name="connsiteY2" fmla="*/ 2313992 h 2313992"/>
                <a:gd name="connsiteX3" fmla="*/ 3872204 w 3872204"/>
                <a:gd name="connsiteY3" fmla="*/ 942392 h 2313992"/>
                <a:gd name="connsiteX0" fmla="*/ 1604865 w 3872204"/>
                <a:gd name="connsiteY0" fmla="*/ 0 h 2836506"/>
                <a:gd name="connsiteX1" fmla="*/ 0 w 3872204"/>
                <a:gd name="connsiteY1" fmla="*/ 1250302 h 2836506"/>
                <a:gd name="connsiteX2" fmla="*/ 2220685 w 3872204"/>
                <a:gd name="connsiteY2" fmla="*/ 2836506 h 2836506"/>
                <a:gd name="connsiteX3" fmla="*/ 3872204 w 3872204"/>
                <a:gd name="connsiteY3" fmla="*/ 1464906 h 2836506"/>
              </a:gdLst>
              <a:ahLst/>
              <a:cxnLst>
                <a:cxn ang="0">
                  <a:pos x="connsiteX0" y="connsiteY0"/>
                </a:cxn>
                <a:cxn ang="0">
                  <a:pos x="connsiteX1" y="connsiteY1"/>
                </a:cxn>
                <a:cxn ang="0">
                  <a:pos x="connsiteX2" y="connsiteY2"/>
                </a:cxn>
                <a:cxn ang="0">
                  <a:pos x="connsiteX3" y="connsiteY3"/>
                </a:cxn>
              </a:cxnLst>
              <a:rect l="l" t="t" r="r" b="b"/>
              <a:pathLst>
                <a:path w="3872204" h="2836506">
                  <a:moveTo>
                    <a:pt x="1604865" y="0"/>
                  </a:moveTo>
                  <a:lnTo>
                    <a:pt x="0" y="1250302"/>
                  </a:lnTo>
                  <a:lnTo>
                    <a:pt x="2220685" y="2836506"/>
                  </a:lnTo>
                  <a:lnTo>
                    <a:pt x="3872204" y="1464906"/>
                  </a:lnTo>
                </a:path>
              </a:pathLst>
            </a:custGeom>
            <a:noFill/>
            <a:ln w="50800">
              <a:solidFill>
                <a:schemeClr val="accent6">
                  <a:lumMod val="75000"/>
                  <a:alpha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p:cNvSpPr>
              <a:spLocks noChangeAspect="1"/>
            </p:cNvSpPr>
            <p:nvPr/>
          </p:nvSpPr>
          <p:spPr>
            <a:xfrm rot="2914880" flipV="1">
              <a:off x="7561340" y="2297646"/>
              <a:ext cx="795577" cy="347442"/>
            </a:xfrm>
            <a:prstGeom prst="arc">
              <a:avLst>
                <a:gd name="adj1" fmla="val 18510897"/>
                <a:gd name="adj2" fmla="val 14610382"/>
              </a:avLst>
            </a:prstGeom>
            <a:ln w="5080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a:spLocks noChangeAspect="1"/>
            </p:cNvSpPr>
            <p:nvPr/>
          </p:nvSpPr>
          <p:spPr>
            <a:xfrm rot="3019164" flipH="1" flipV="1">
              <a:off x="5098593" y="951272"/>
              <a:ext cx="795577" cy="343550"/>
            </a:xfrm>
            <a:prstGeom prst="arc">
              <a:avLst>
                <a:gd name="adj1" fmla="val 17999107"/>
                <a:gd name="adj2" fmla="val 13915992"/>
              </a:avLst>
            </a:prstGeom>
            <a:ln w="5080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p:cNvSpPr>
              <a:spLocks noChangeAspect="1"/>
            </p:cNvSpPr>
            <p:nvPr/>
          </p:nvSpPr>
          <p:spPr>
            <a:xfrm rot="7775425">
              <a:off x="4681112" y="2127182"/>
              <a:ext cx="809039" cy="347442"/>
            </a:xfrm>
            <a:prstGeom prst="arc">
              <a:avLst>
                <a:gd name="adj1" fmla="val 17938570"/>
                <a:gd name="adj2" fmla="val 14610382"/>
              </a:avLst>
            </a:prstGeom>
            <a:ln w="50800">
              <a:solidFill>
                <a:schemeClr val="accent1">
                  <a:lumMod val="75000"/>
                </a:schemeClr>
              </a:solid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TextBox 49"/>
          <p:cNvSpPr txBox="1"/>
          <p:nvPr/>
        </p:nvSpPr>
        <p:spPr>
          <a:xfrm>
            <a:off x="2295636" y="4069863"/>
            <a:ext cx="3085368" cy="1384995"/>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r>
              <a:rPr lang="en-US" sz="2400">
                <a:solidFill>
                  <a:schemeClr val="bg1"/>
                </a:solidFill>
              </a:rPr>
              <a:t>Image mutual effects</a:t>
            </a:r>
          </a:p>
          <a:p>
            <a:pPr marL="342900" indent="-342900">
              <a:buFont typeface="Arial" panose="020B0604020202020204" pitchFamily="34" charset="0"/>
              <a:buChar char="•"/>
            </a:pPr>
            <a:r>
              <a:rPr lang="en-US" sz="2000">
                <a:solidFill>
                  <a:schemeClr val="bg1"/>
                </a:solidFill>
              </a:rPr>
              <a:t>Upwash at the wing</a:t>
            </a:r>
          </a:p>
          <a:p>
            <a:pPr marL="342900" indent="-342900">
              <a:lnSpc>
                <a:spcPts val="2400"/>
              </a:lnSpc>
              <a:buFont typeface="Arial" panose="020B0604020202020204" pitchFamily="34" charset="0"/>
              <a:buChar char="•"/>
            </a:pPr>
            <a:r>
              <a:rPr lang="en-US" sz="2000">
                <a:solidFill>
                  <a:schemeClr val="bg1"/>
                </a:solidFill>
              </a:rPr>
              <a:t>Upwash at the tail</a:t>
            </a:r>
          </a:p>
          <a:p>
            <a:pPr marL="342900" indent="-342900">
              <a:buFont typeface="Arial" panose="020B0604020202020204" pitchFamily="34" charset="0"/>
              <a:buChar char="•"/>
            </a:pPr>
            <a:r>
              <a:rPr lang="en-US" sz="2000">
                <a:solidFill>
                  <a:schemeClr val="bg1"/>
                </a:solidFill>
              </a:rPr>
              <a:t>Negative “streamwash”</a:t>
            </a:r>
          </a:p>
        </p:txBody>
      </p:sp>
      <p:grpSp>
        <p:nvGrpSpPr>
          <p:cNvPr id="59" name="Group 58"/>
          <p:cNvGrpSpPr/>
          <p:nvPr/>
        </p:nvGrpSpPr>
        <p:grpSpPr>
          <a:xfrm>
            <a:off x="6908522" y="2553341"/>
            <a:ext cx="1003720" cy="1524176"/>
            <a:chOff x="8661991" y="3453872"/>
            <a:chExt cx="1003720" cy="1524176"/>
          </a:xfrm>
        </p:grpSpPr>
        <p:sp>
          <p:nvSpPr>
            <p:cNvPr id="60" name="Arc 59"/>
            <p:cNvSpPr>
              <a:spLocks noChangeAspect="1"/>
            </p:cNvSpPr>
            <p:nvPr/>
          </p:nvSpPr>
          <p:spPr>
            <a:xfrm rot="13961139" flipV="1">
              <a:off x="8452994" y="4391468"/>
              <a:ext cx="795577" cy="377584"/>
            </a:xfrm>
            <a:prstGeom prst="arc">
              <a:avLst>
                <a:gd name="adj1" fmla="val 19127418"/>
                <a:gd name="adj2" fmla="val 14579334"/>
              </a:avLst>
            </a:prstGeom>
            <a:ln w="50800">
              <a:solidFill>
                <a:schemeClr val="accent6">
                  <a:lumMod val="75000"/>
                </a:schemeClr>
              </a:solidFill>
              <a:prstDash val="solid"/>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flipH="1">
              <a:off x="9421289" y="3453872"/>
              <a:ext cx="212935" cy="601399"/>
            </a:xfrm>
            <a:custGeom>
              <a:avLst/>
              <a:gdLst>
                <a:gd name="connsiteX0" fmla="*/ 382555 w 382555"/>
                <a:gd name="connsiteY0" fmla="*/ 475861 h 783771"/>
                <a:gd name="connsiteX1" fmla="*/ 0 w 382555"/>
                <a:gd name="connsiteY1" fmla="*/ 783771 h 783771"/>
                <a:gd name="connsiteX2" fmla="*/ 18661 w 382555"/>
                <a:gd name="connsiteY2" fmla="*/ 0 h 783771"/>
                <a:gd name="connsiteX3" fmla="*/ 382555 w 382555"/>
                <a:gd name="connsiteY3" fmla="*/ 475861 h 783771"/>
                <a:gd name="connsiteX0" fmla="*/ 525630 w 525630"/>
                <a:gd name="connsiteY0" fmla="*/ 424484 h 783771"/>
                <a:gd name="connsiteX1" fmla="*/ 0 w 525630"/>
                <a:gd name="connsiteY1" fmla="*/ 783771 h 783771"/>
                <a:gd name="connsiteX2" fmla="*/ 18661 w 525630"/>
                <a:gd name="connsiteY2" fmla="*/ 0 h 783771"/>
                <a:gd name="connsiteX3" fmla="*/ 525630 w 525630"/>
                <a:gd name="connsiteY3" fmla="*/ 424484 h 783771"/>
                <a:gd name="connsiteX0" fmla="*/ 565882 w 565882"/>
                <a:gd name="connsiteY0" fmla="*/ 433047 h 792334"/>
                <a:gd name="connsiteX1" fmla="*/ 40252 w 565882"/>
                <a:gd name="connsiteY1" fmla="*/ 792334 h 792334"/>
                <a:gd name="connsiteX2" fmla="*/ 0 w 565882"/>
                <a:gd name="connsiteY2" fmla="*/ 0 h 792334"/>
                <a:gd name="connsiteX3" fmla="*/ 565882 w 565882"/>
                <a:gd name="connsiteY3" fmla="*/ 433047 h 792334"/>
                <a:gd name="connsiteX0" fmla="*/ 565882 w 565882"/>
                <a:gd name="connsiteY0" fmla="*/ 433047 h 818022"/>
                <a:gd name="connsiteX1" fmla="*/ 31835 w 565882"/>
                <a:gd name="connsiteY1" fmla="*/ 818022 h 818022"/>
                <a:gd name="connsiteX2" fmla="*/ 0 w 565882"/>
                <a:gd name="connsiteY2" fmla="*/ 0 h 818022"/>
                <a:gd name="connsiteX3" fmla="*/ 565882 w 565882"/>
                <a:gd name="connsiteY3" fmla="*/ 433047 h 818022"/>
                <a:gd name="connsiteX0" fmla="*/ 565882 w 565882"/>
                <a:gd name="connsiteY0" fmla="*/ 433047 h 835147"/>
                <a:gd name="connsiteX1" fmla="*/ 15003 w 565882"/>
                <a:gd name="connsiteY1" fmla="*/ 835147 h 835147"/>
                <a:gd name="connsiteX2" fmla="*/ 0 w 565882"/>
                <a:gd name="connsiteY2" fmla="*/ 0 h 835147"/>
                <a:gd name="connsiteX3" fmla="*/ 565882 w 565882"/>
                <a:gd name="connsiteY3" fmla="*/ 433047 h 835147"/>
                <a:gd name="connsiteX0" fmla="*/ 567711 w 567711"/>
                <a:gd name="connsiteY0" fmla="*/ 433047 h 843710"/>
                <a:gd name="connsiteX1" fmla="*/ 0 w 567711"/>
                <a:gd name="connsiteY1" fmla="*/ 843710 h 843710"/>
                <a:gd name="connsiteX2" fmla="*/ 1829 w 567711"/>
                <a:gd name="connsiteY2" fmla="*/ 0 h 843710"/>
                <a:gd name="connsiteX3" fmla="*/ 567711 w 567711"/>
                <a:gd name="connsiteY3" fmla="*/ 433047 h 843710"/>
                <a:gd name="connsiteX0" fmla="*/ 567711 w 567711"/>
                <a:gd name="connsiteY0" fmla="*/ 253230 h 663893"/>
                <a:gd name="connsiteX1" fmla="*/ 0 w 567711"/>
                <a:gd name="connsiteY1" fmla="*/ 663893 h 663893"/>
                <a:gd name="connsiteX2" fmla="*/ 102823 w 567711"/>
                <a:gd name="connsiteY2" fmla="*/ 0 h 663893"/>
                <a:gd name="connsiteX3" fmla="*/ 567711 w 567711"/>
                <a:gd name="connsiteY3" fmla="*/ 253230 h 663893"/>
                <a:gd name="connsiteX0" fmla="*/ 567711 w 567711"/>
                <a:gd name="connsiteY0" fmla="*/ 253230 h 663893"/>
                <a:gd name="connsiteX1" fmla="*/ 0 w 567711"/>
                <a:gd name="connsiteY1" fmla="*/ 663893 h 663893"/>
                <a:gd name="connsiteX2" fmla="*/ 102823 w 567711"/>
                <a:gd name="connsiteY2" fmla="*/ 0 h 663893"/>
                <a:gd name="connsiteX3" fmla="*/ 567711 w 567711"/>
                <a:gd name="connsiteY3" fmla="*/ 253230 h 663893"/>
                <a:gd name="connsiteX0" fmla="*/ 247896 w 247896"/>
                <a:gd name="connsiteY0" fmla="*/ 501548 h 663893"/>
                <a:gd name="connsiteX1" fmla="*/ 0 w 247896"/>
                <a:gd name="connsiteY1" fmla="*/ 663893 h 663893"/>
                <a:gd name="connsiteX2" fmla="*/ 102823 w 247896"/>
                <a:gd name="connsiteY2" fmla="*/ 0 h 663893"/>
                <a:gd name="connsiteX3" fmla="*/ 247896 w 247896"/>
                <a:gd name="connsiteY3" fmla="*/ 501548 h 663893"/>
                <a:gd name="connsiteX0" fmla="*/ 247896 w 247896"/>
                <a:gd name="connsiteY0" fmla="*/ 535798 h 698143"/>
                <a:gd name="connsiteX1" fmla="*/ 0 w 247896"/>
                <a:gd name="connsiteY1" fmla="*/ 698143 h 698143"/>
                <a:gd name="connsiteX2" fmla="*/ 212234 w 247896"/>
                <a:gd name="connsiteY2" fmla="*/ 0 h 698143"/>
                <a:gd name="connsiteX3" fmla="*/ 247896 w 247896"/>
                <a:gd name="connsiteY3" fmla="*/ 535798 h 698143"/>
                <a:gd name="connsiteX0" fmla="*/ 247896 w 247896"/>
                <a:gd name="connsiteY0" fmla="*/ 535798 h 698143"/>
                <a:gd name="connsiteX1" fmla="*/ 0 w 247896"/>
                <a:gd name="connsiteY1" fmla="*/ 698143 h 698143"/>
                <a:gd name="connsiteX2" fmla="*/ 212234 w 247896"/>
                <a:gd name="connsiteY2" fmla="*/ 0 h 698143"/>
                <a:gd name="connsiteX3" fmla="*/ 247896 w 247896"/>
                <a:gd name="connsiteY3" fmla="*/ 535798 h 698143"/>
                <a:gd name="connsiteX0" fmla="*/ 273145 w 273145"/>
                <a:gd name="connsiteY0" fmla="*/ 535798 h 689580"/>
                <a:gd name="connsiteX1" fmla="*/ 0 w 273145"/>
                <a:gd name="connsiteY1" fmla="*/ 689580 h 689580"/>
                <a:gd name="connsiteX2" fmla="*/ 237483 w 273145"/>
                <a:gd name="connsiteY2" fmla="*/ 0 h 689580"/>
                <a:gd name="connsiteX3" fmla="*/ 273145 w 273145"/>
                <a:gd name="connsiteY3" fmla="*/ 535798 h 689580"/>
                <a:gd name="connsiteX0" fmla="*/ 273145 w 273145"/>
                <a:gd name="connsiteY0" fmla="*/ 535798 h 689580"/>
                <a:gd name="connsiteX1" fmla="*/ 0 w 273145"/>
                <a:gd name="connsiteY1" fmla="*/ 689580 h 689580"/>
                <a:gd name="connsiteX2" fmla="*/ 237483 w 273145"/>
                <a:gd name="connsiteY2" fmla="*/ 0 h 689580"/>
                <a:gd name="connsiteX3" fmla="*/ 273145 w 273145"/>
                <a:gd name="connsiteY3" fmla="*/ 535798 h 689580"/>
                <a:gd name="connsiteX0" fmla="*/ 231064 w 237483"/>
                <a:gd name="connsiteY0" fmla="*/ 570049 h 689580"/>
                <a:gd name="connsiteX1" fmla="*/ 0 w 237483"/>
                <a:gd name="connsiteY1" fmla="*/ 689580 h 689580"/>
                <a:gd name="connsiteX2" fmla="*/ 237483 w 237483"/>
                <a:gd name="connsiteY2" fmla="*/ 0 h 689580"/>
                <a:gd name="connsiteX3" fmla="*/ 231064 w 237483"/>
                <a:gd name="connsiteY3" fmla="*/ 570049 h 689580"/>
                <a:gd name="connsiteX0" fmla="*/ 231064 w 237483"/>
                <a:gd name="connsiteY0" fmla="*/ 570049 h 689580"/>
                <a:gd name="connsiteX1" fmla="*/ 0 w 237483"/>
                <a:gd name="connsiteY1" fmla="*/ 689580 h 689580"/>
                <a:gd name="connsiteX2" fmla="*/ 237483 w 237483"/>
                <a:gd name="connsiteY2" fmla="*/ 0 h 689580"/>
                <a:gd name="connsiteX3" fmla="*/ 231064 w 237483"/>
                <a:gd name="connsiteY3" fmla="*/ 570049 h 689580"/>
                <a:gd name="connsiteX0" fmla="*/ 281537 w 287956"/>
                <a:gd name="connsiteY0" fmla="*/ 570049 h 733746"/>
                <a:gd name="connsiteX1" fmla="*/ 0 w 287956"/>
                <a:gd name="connsiteY1" fmla="*/ 733746 h 733746"/>
                <a:gd name="connsiteX2" fmla="*/ 287956 w 287956"/>
                <a:gd name="connsiteY2" fmla="*/ 0 h 733746"/>
                <a:gd name="connsiteX3" fmla="*/ 281537 w 287956"/>
                <a:gd name="connsiteY3" fmla="*/ 570049 h 733746"/>
                <a:gd name="connsiteX0" fmla="*/ 281537 w 281826"/>
                <a:gd name="connsiteY0" fmla="*/ 547967 h 711664"/>
                <a:gd name="connsiteX1" fmla="*/ 0 w 281826"/>
                <a:gd name="connsiteY1" fmla="*/ 711664 h 711664"/>
                <a:gd name="connsiteX2" fmla="*/ 275338 w 281826"/>
                <a:gd name="connsiteY2" fmla="*/ 0 h 711664"/>
                <a:gd name="connsiteX3" fmla="*/ 281537 w 281826"/>
                <a:gd name="connsiteY3" fmla="*/ 547967 h 711664"/>
              </a:gdLst>
              <a:ahLst/>
              <a:cxnLst>
                <a:cxn ang="0">
                  <a:pos x="connsiteX0" y="connsiteY0"/>
                </a:cxn>
                <a:cxn ang="0">
                  <a:pos x="connsiteX1" y="connsiteY1"/>
                </a:cxn>
                <a:cxn ang="0">
                  <a:pos x="connsiteX2" y="connsiteY2"/>
                </a:cxn>
                <a:cxn ang="0">
                  <a:pos x="connsiteX3" y="connsiteY3"/>
                </a:cxn>
              </a:cxnLst>
              <a:rect l="l" t="t" r="r" b="b"/>
              <a:pathLst>
                <a:path w="281826" h="711664">
                  <a:moveTo>
                    <a:pt x="281537" y="547967"/>
                  </a:moveTo>
                  <a:cubicBezTo>
                    <a:pt x="196100" y="604936"/>
                    <a:pt x="77021" y="671820"/>
                    <a:pt x="0" y="711664"/>
                  </a:cubicBezTo>
                  <a:cubicBezTo>
                    <a:pt x="93189" y="438989"/>
                    <a:pt x="224231" y="281237"/>
                    <a:pt x="275338" y="0"/>
                  </a:cubicBezTo>
                  <a:cubicBezTo>
                    <a:pt x="273198" y="190016"/>
                    <a:pt x="283677" y="357951"/>
                    <a:pt x="281537" y="547967"/>
                  </a:cubicBezTo>
                  <a:close/>
                </a:path>
              </a:pathLst>
            </a:custGeom>
            <a:solidFill>
              <a:schemeClr val="bg1">
                <a:lumMod val="75000"/>
                <a:alpha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flipH="1" flipV="1">
              <a:off x="9411664" y="3462579"/>
              <a:ext cx="254047" cy="643057"/>
            </a:xfrm>
            <a:prstGeom prst="straightConnector1">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8620915" y="978632"/>
            <a:ext cx="1114504" cy="3447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45714" tIns="18288" rIns="45714" bIns="18288" rtlCol="0">
            <a:spAutoFit/>
          </a:bodyPr>
          <a:lstStyle/>
          <a:p>
            <a:r>
              <a:rPr lang="en-US" sz="2000" i="1">
                <a:solidFill>
                  <a:schemeClr val="tx1">
                    <a:lumMod val="85000"/>
                    <a:lumOff val="15000"/>
                  </a:schemeClr>
                </a:solidFill>
              </a:rPr>
              <a:t>+25% L/D</a:t>
            </a:r>
            <a:endParaRPr lang="en-US" sz="2000" i="1" baseline="-25000">
              <a:solidFill>
                <a:schemeClr val="tx1">
                  <a:lumMod val="85000"/>
                  <a:lumOff val="15000"/>
                </a:schemeClr>
              </a:solidFill>
            </a:endParaRPr>
          </a:p>
        </p:txBody>
      </p:sp>
      <p:sp>
        <p:nvSpPr>
          <p:cNvPr id="3" name="Freeform 2"/>
          <p:cNvSpPr/>
          <p:nvPr/>
        </p:nvSpPr>
        <p:spPr>
          <a:xfrm>
            <a:off x="6186509" y="3364382"/>
            <a:ext cx="3872204" cy="2612572"/>
          </a:xfrm>
          <a:custGeom>
            <a:avLst/>
            <a:gdLst>
              <a:gd name="connsiteX0" fmla="*/ 923730 w 3872204"/>
              <a:gd name="connsiteY0" fmla="*/ 0 h 2313992"/>
              <a:gd name="connsiteX1" fmla="*/ 0 w 3872204"/>
              <a:gd name="connsiteY1" fmla="*/ 727788 h 2313992"/>
              <a:gd name="connsiteX2" fmla="*/ 2220685 w 3872204"/>
              <a:gd name="connsiteY2" fmla="*/ 2313992 h 2313992"/>
              <a:gd name="connsiteX3" fmla="*/ 3872204 w 3872204"/>
              <a:gd name="connsiteY3" fmla="*/ 942392 h 2313992"/>
              <a:gd name="connsiteX0" fmla="*/ 1334277 w 3872204"/>
              <a:gd name="connsiteY0" fmla="*/ 0 h 2631233"/>
              <a:gd name="connsiteX1" fmla="*/ 0 w 3872204"/>
              <a:gd name="connsiteY1" fmla="*/ 1045029 h 2631233"/>
              <a:gd name="connsiteX2" fmla="*/ 2220685 w 3872204"/>
              <a:gd name="connsiteY2" fmla="*/ 2631233 h 2631233"/>
              <a:gd name="connsiteX3" fmla="*/ 3872204 w 3872204"/>
              <a:gd name="connsiteY3" fmla="*/ 1259633 h 2631233"/>
              <a:gd name="connsiteX0" fmla="*/ 979714 w 3872204"/>
              <a:gd name="connsiteY0" fmla="*/ 0 h 2369976"/>
              <a:gd name="connsiteX1" fmla="*/ 0 w 3872204"/>
              <a:gd name="connsiteY1" fmla="*/ 783772 h 2369976"/>
              <a:gd name="connsiteX2" fmla="*/ 2220685 w 3872204"/>
              <a:gd name="connsiteY2" fmla="*/ 2369976 h 2369976"/>
              <a:gd name="connsiteX3" fmla="*/ 3872204 w 3872204"/>
              <a:gd name="connsiteY3" fmla="*/ 998376 h 2369976"/>
              <a:gd name="connsiteX0" fmla="*/ 1315616 w 3872204"/>
              <a:gd name="connsiteY0" fmla="*/ 0 h 2612572"/>
              <a:gd name="connsiteX1" fmla="*/ 0 w 3872204"/>
              <a:gd name="connsiteY1" fmla="*/ 1026368 h 2612572"/>
              <a:gd name="connsiteX2" fmla="*/ 2220685 w 3872204"/>
              <a:gd name="connsiteY2" fmla="*/ 2612572 h 2612572"/>
              <a:gd name="connsiteX3" fmla="*/ 3872204 w 3872204"/>
              <a:gd name="connsiteY3" fmla="*/ 1240972 h 2612572"/>
            </a:gdLst>
            <a:ahLst/>
            <a:cxnLst>
              <a:cxn ang="0">
                <a:pos x="connsiteX0" y="connsiteY0"/>
              </a:cxn>
              <a:cxn ang="0">
                <a:pos x="connsiteX1" y="connsiteY1"/>
              </a:cxn>
              <a:cxn ang="0">
                <a:pos x="connsiteX2" y="connsiteY2"/>
              </a:cxn>
              <a:cxn ang="0">
                <a:pos x="connsiteX3" y="connsiteY3"/>
              </a:cxn>
            </a:cxnLst>
            <a:rect l="l" t="t" r="r" b="b"/>
            <a:pathLst>
              <a:path w="3872204" h="2612572">
                <a:moveTo>
                  <a:pt x="1315616" y="0"/>
                </a:moveTo>
                <a:lnTo>
                  <a:pt x="0" y="1026368"/>
                </a:lnTo>
                <a:lnTo>
                  <a:pt x="2220685" y="2612572"/>
                </a:lnTo>
                <a:lnTo>
                  <a:pt x="3872204" y="1240972"/>
                </a:lnTo>
              </a:path>
            </a:pathLst>
          </a:custGeom>
          <a:noFill/>
          <a:ln w="50800">
            <a:solidFill>
              <a:schemeClr val="tx2">
                <a:lumMod val="40000"/>
                <a:lumOff val="60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
            <a:extLst>
              <a:ext uri="{FF2B5EF4-FFF2-40B4-BE49-F238E27FC236}">
                <a16:creationId xmlns:a16="http://schemas.microsoft.com/office/drawing/2014/main" id="{CF2B26C8-FEAC-46C0-9B69-DF14D9549FDA}"/>
              </a:ext>
            </a:extLst>
          </p:cNvPr>
          <p:cNvGrpSpPr/>
          <p:nvPr/>
        </p:nvGrpSpPr>
        <p:grpSpPr>
          <a:xfrm>
            <a:off x="2250791" y="1565778"/>
            <a:ext cx="1287103" cy="1958356"/>
            <a:chOff x="2250791" y="1565778"/>
            <a:chExt cx="1287103" cy="1958356"/>
          </a:xfrm>
        </p:grpSpPr>
        <p:grpSp>
          <p:nvGrpSpPr>
            <p:cNvPr id="5" name="Group 4"/>
            <p:cNvGrpSpPr>
              <a:grpSpLocks noChangeAspect="1"/>
            </p:cNvGrpSpPr>
            <p:nvPr/>
          </p:nvGrpSpPr>
          <p:grpSpPr>
            <a:xfrm>
              <a:off x="2250791" y="1565778"/>
              <a:ext cx="1227372" cy="1743164"/>
              <a:chOff x="2292368" y="765810"/>
              <a:chExt cx="844237" cy="1199020"/>
            </a:xfrm>
          </p:grpSpPr>
          <p:pic>
            <p:nvPicPr>
              <p:cNvPr id="36" name="Picture 35"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331039" y="765810"/>
                <a:ext cx="759335" cy="1097280"/>
              </a:xfrm>
              <a:prstGeom prst="rect">
                <a:avLst/>
              </a:prstGeom>
            </p:spPr>
          </p:pic>
          <p:sp>
            <p:nvSpPr>
              <p:cNvPr id="37" name="Rectangle 36"/>
              <p:cNvSpPr/>
              <p:nvPr/>
            </p:nvSpPr>
            <p:spPr>
              <a:xfrm>
                <a:off x="2292368" y="1847644"/>
                <a:ext cx="844237" cy="117186"/>
              </a:xfrm>
              <a:prstGeom prst="rect">
                <a:avLst/>
              </a:prstGeom>
            </p:spPr>
            <p:txBody>
              <a:bodyPr wrap="square">
                <a:spAutoFit/>
              </a:bodyPr>
              <a:lstStyle/>
              <a:p>
                <a:pPr algn="r">
                  <a:lnSpc>
                    <a:spcPts val="600"/>
                  </a:lnSpc>
                </a:pPr>
                <a:r>
                  <a:rPr lang="en-US" sz="600"/>
                  <a:t>By permission, GettyImages.com</a:t>
                </a:r>
              </a:p>
            </p:txBody>
          </p:sp>
        </p:grpSp>
        <p:sp>
          <p:nvSpPr>
            <p:cNvPr id="39" name="Rectangle 70"/>
            <p:cNvSpPr>
              <a:spLocks noChangeArrowheads="1"/>
            </p:cNvSpPr>
            <p:nvPr/>
          </p:nvSpPr>
          <p:spPr bwMode="auto">
            <a:xfrm>
              <a:off x="2284534" y="3250213"/>
              <a:ext cx="1253360" cy="273921"/>
            </a:xfrm>
            <a:prstGeom prst="rect">
              <a:avLst/>
            </a:prstGeom>
            <a:noFill/>
            <a:ln w="9525">
              <a:noFill/>
              <a:miter lim="800000"/>
              <a:headEnd/>
              <a:tailEnd/>
            </a:ln>
            <a:effectLst/>
          </p:spPr>
          <p:txBody>
            <a:bodyPr wrap="square" lIns="91440" tIns="0" rIns="91440" bIns="27432">
              <a:spAutoFit/>
            </a:bodyPr>
            <a:lstStyle/>
            <a:p>
              <a:pPr>
                <a:defRPr/>
              </a:pPr>
              <a:r>
                <a:rPr lang="en-US" sz="1600" b="1">
                  <a:solidFill>
                    <a:schemeClr val="tx1">
                      <a:lumMod val="65000"/>
                      <a:lumOff val="35000"/>
                    </a:schemeClr>
                  </a:solidFill>
                </a:rPr>
                <a:t>Albert Betz</a:t>
              </a:r>
            </a:p>
          </p:txBody>
        </p:sp>
      </p:grpSp>
      <p:sp>
        <p:nvSpPr>
          <p:cNvPr id="10" name="Slide Number Placeholder 9"/>
          <p:cNvSpPr>
            <a:spLocks noGrp="1"/>
          </p:cNvSpPr>
          <p:nvPr>
            <p:ph type="sldNum" sz="quarter" idx="12"/>
          </p:nvPr>
        </p:nvSpPr>
        <p:spPr/>
        <p:txBody>
          <a:bodyPr/>
          <a:lstStyle/>
          <a:p>
            <a:fld id="{CF940D91-221F-4C29-9F1E-C41EA479EDFE}" type="slidenum">
              <a:rPr lang="en-US" smtClean="0"/>
              <a:t>19</a:t>
            </a:fld>
            <a:endParaRPr lang="en-US"/>
          </a:p>
        </p:txBody>
      </p:sp>
      <p:pic>
        <p:nvPicPr>
          <p:cNvPr id="6" name="Audio 5">
            <a:hlinkClick r:id="" action="ppaction://media"/>
            <a:extLst>
              <a:ext uri="{FF2B5EF4-FFF2-40B4-BE49-F238E27FC236}">
                <a16:creationId xmlns:a16="http://schemas.microsoft.com/office/drawing/2014/main" id="{C59CFC28-FCC3-4756-B959-80F0DC4400B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264566949"/>
      </p:ext>
    </p:extLst>
  </p:cSld>
  <p:clrMapOvr>
    <a:masterClrMapping/>
  </p:clrMapOvr>
  <mc:AlternateContent xmlns:mc="http://schemas.openxmlformats.org/markup-compatibility/2006" xmlns:p14="http://schemas.microsoft.com/office/powerpoint/2010/main">
    <mc:Choice Requires="p14">
      <p:transition spd="slow" p14:dur="2000" advTm="56384"/>
    </mc:Choice>
    <mc:Fallback xmlns="">
      <p:transition spd="slow" advTm="5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bldLst>
      <p:bldP spid="11" grpId="0" animBg="1"/>
      <p:bldP spid="50" grpId="0" animBg="1"/>
      <p:bldP spid="7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44500" y="-25395"/>
            <a:ext cx="10891628"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endParaRPr lang="en-US" sz="1100" i="1">
              <a:solidFill>
                <a:schemeClr val="tx1">
                  <a:lumMod val="50000"/>
                  <a:lumOff val="50000"/>
                </a:schemeClr>
              </a:solidFill>
            </a:endParaRPr>
          </a:p>
        </p:txBody>
      </p:sp>
      <p:grpSp>
        <p:nvGrpSpPr>
          <p:cNvPr id="11" name="Group 10"/>
          <p:cNvGrpSpPr/>
          <p:nvPr/>
        </p:nvGrpSpPr>
        <p:grpSpPr>
          <a:xfrm>
            <a:off x="4169915" y="734294"/>
            <a:ext cx="3477828" cy="1664435"/>
            <a:chOff x="2798315" y="734294"/>
            <a:chExt cx="3477828" cy="1664435"/>
          </a:xfrm>
        </p:grpSpPr>
        <p:sp>
          <p:nvSpPr>
            <p:cNvPr id="6" name="Text Placeholder 2"/>
            <p:cNvSpPr txBox="1">
              <a:spLocks/>
            </p:cNvSpPr>
            <p:nvPr/>
          </p:nvSpPr>
          <p:spPr>
            <a:xfrm>
              <a:off x="3657745" y="2054699"/>
              <a:ext cx="1537644" cy="34403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Theorists</a:t>
              </a:r>
            </a:p>
          </p:txBody>
        </p:sp>
        <p:pic>
          <p:nvPicPr>
            <p:cNvPr id="134" name="Picture 7" descr="Max Munk_.jpg"/>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12000"/>
                      </a14:imgEffect>
                    </a14:imgLayer>
                  </a14:imgProps>
                </a:ext>
              </a:extLst>
            </a:blip>
            <a:srcRect l="18690" t="3635" r="21695" b="33389"/>
            <a:stretch/>
          </p:blipFill>
          <p:spPr bwMode="auto">
            <a:xfrm>
              <a:off x="4477062" y="734294"/>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2798315" y="8199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402679" y="819993"/>
              <a:ext cx="873464" cy="1097280"/>
            </a:xfrm>
            <a:prstGeom prst="rect">
              <a:avLst/>
            </a:prstGeom>
          </p:spPr>
        </p:pic>
        <p:grpSp>
          <p:nvGrpSpPr>
            <p:cNvPr id="2" name="Group 1"/>
            <p:cNvGrpSpPr/>
            <p:nvPr/>
          </p:nvGrpSpPr>
          <p:grpSpPr>
            <a:xfrm>
              <a:off x="3531870" y="744569"/>
              <a:ext cx="907635" cy="1253033"/>
              <a:chOff x="2411730" y="778859"/>
              <a:chExt cx="907635" cy="1253033"/>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560030" y="778859"/>
                <a:ext cx="759335" cy="1097280"/>
              </a:xfrm>
              <a:prstGeom prst="rect">
                <a:avLst/>
              </a:prstGeom>
            </p:spPr>
          </p:pic>
          <p:sp>
            <p:nvSpPr>
              <p:cNvPr id="36" name="Rectangle 35"/>
              <p:cNvSpPr/>
              <p:nvPr/>
            </p:nvSpPr>
            <p:spPr>
              <a:xfrm>
                <a:off x="2411730" y="1861524"/>
                <a:ext cx="844237" cy="170368"/>
              </a:xfrm>
              <a:prstGeom prst="rect">
                <a:avLst/>
              </a:prstGeom>
            </p:spPr>
            <p:txBody>
              <a:bodyPr wrap="square">
                <a:spAutoFit/>
              </a:bodyPr>
              <a:lstStyle/>
              <a:p>
                <a:pPr algn="r">
                  <a:lnSpc>
                    <a:spcPts val="600"/>
                  </a:lnSpc>
                </a:pPr>
                <a:r>
                  <a:rPr lang="en-US" sz="600"/>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59430" y="1504421"/>
            <a:ext cx="2045704" cy="869668"/>
            <a:chOff x="8055486" y="1324412"/>
            <a:chExt cx="2045704" cy="869668"/>
          </a:xfrm>
        </p:grpSpPr>
        <p:sp>
          <p:nvSpPr>
            <p:cNvPr id="232" name="Text Placeholder 2"/>
            <p:cNvSpPr txBox="1">
              <a:spLocks/>
            </p:cNvSpPr>
            <p:nvPr/>
          </p:nvSpPr>
          <p:spPr>
            <a:xfrm>
              <a:off x="8055486" y="1895330"/>
              <a:ext cx="2043735" cy="29875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5">
              <a:grayscl/>
              <a:lum contrast="-10000"/>
            </a:blip>
            <a:srcRect l="9714" t="9655" r="-1" b="24060"/>
            <a:stretch/>
          </p:blipFill>
          <p:spPr>
            <a:xfrm>
              <a:off x="8055486" y="1324412"/>
              <a:ext cx="2045704" cy="563390"/>
            </a:xfrm>
            <a:prstGeom prst="rect">
              <a:avLst/>
            </a:prstGeom>
          </p:spPr>
        </p:pic>
      </p:grpSp>
      <p:grpSp>
        <p:nvGrpSpPr>
          <p:cNvPr id="3" name="Group 2"/>
          <p:cNvGrpSpPr/>
          <p:nvPr/>
        </p:nvGrpSpPr>
        <p:grpSpPr>
          <a:xfrm>
            <a:off x="1783496" y="1431632"/>
            <a:ext cx="2695919" cy="1261131"/>
            <a:chOff x="1783496" y="1431632"/>
            <a:chExt cx="2695919" cy="1261131"/>
          </a:xfrm>
        </p:grpSpPr>
        <p:sp>
          <p:nvSpPr>
            <p:cNvPr id="238" name="Text Placeholder 2"/>
            <p:cNvSpPr txBox="1">
              <a:spLocks/>
            </p:cNvSpPr>
            <p:nvPr/>
          </p:nvSpPr>
          <p:spPr>
            <a:xfrm>
              <a:off x="1783496" y="1875072"/>
              <a:ext cx="876992" cy="357379"/>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778883" y="1431632"/>
              <a:ext cx="1700532"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Emp. </a:t>
              </a:r>
              <a:r>
                <a:rPr lang="en-US" sz="2200" err="1">
                  <a:solidFill>
                    <a:schemeClr val="bg1"/>
                  </a:solidFill>
                </a:rPr>
                <a:t>L’line</a:t>
              </a:r>
              <a:endParaRPr lang="en-US" sz="2200">
                <a:solidFill>
                  <a:schemeClr val="bg1"/>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8">
              <a:grayscl/>
              <a:lum contrast="-20000"/>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66255"/>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9">
                <a:grayscl/>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20">
                <a:grayscl/>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solidFill>
                </a:rPr>
                <a:t>L. edge thrust</a:t>
              </a:r>
            </a:p>
            <a:p>
              <a:pPr marL="0" indent="0" algn="ctr">
                <a:lnSpc>
                  <a:spcPts val="1800"/>
                </a:lnSpc>
                <a:spcBef>
                  <a:spcPts val="0"/>
                </a:spcBef>
                <a:buNone/>
              </a:pPr>
              <a:r>
                <a:rPr lang="en-US" sz="2200">
                  <a:solidFill>
                    <a:schemeClr val="bg1"/>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1">
              <a:grayscl/>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18807" y="4206176"/>
            <a:ext cx="2127687" cy="1393030"/>
            <a:chOff x="10081874" y="1407557"/>
            <a:chExt cx="2127687" cy="1393030"/>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2">
              <a:grayscl/>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081874" y="2402495"/>
              <a:ext cx="995824" cy="357379"/>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62225"/>
            <a:ext cx="2392272" cy="1400392"/>
            <a:chOff x="10115414" y="3483270"/>
            <a:chExt cx="2392272" cy="140039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3">
              <a:grayscl/>
            </a:blip>
            <a:srcRect t="16678"/>
            <a:stretch/>
          </p:blipFill>
          <p:spPr>
            <a:xfrm>
              <a:off x="10115414" y="3483270"/>
              <a:ext cx="2392272" cy="116743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Wing empirical</a:t>
              </a:r>
            </a:p>
          </p:txBody>
        </p:sp>
        <p:pic>
          <p:nvPicPr>
            <p:cNvPr id="4" name="Picture 3"/>
            <p:cNvPicPr>
              <a:picLocks noChangeAspect="1"/>
            </p:cNvPicPr>
            <p:nvPr/>
          </p:nvPicPr>
          <p:blipFill rotWithShape="1">
            <a:blip r:embed="rId24"/>
            <a:srcRect l="7634" t="11003" r="7088" b="6353"/>
            <a:stretch/>
          </p:blipFill>
          <p:spPr>
            <a:xfrm>
              <a:off x="7058841" y="4606986"/>
              <a:ext cx="1938525" cy="1367640"/>
            </a:xfrm>
            <a:prstGeom prst="rect">
              <a:avLst/>
            </a:prstGeom>
          </p:spPr>
        </p:pic>
      </p:grpSp>
      <p:sp>
        <p:nvSpPr>
          <p:cNvPr id="45" name="Text Placeholder 2"/>
          <p:cNvSpPr txBox="1">
            <a:spLocks/>
          </p:cNvSpPr>
          <p:nvPr/>
        </p:nvSpPr>
        <p:spPr>
          <a:xfrm>
            <a:off x="3936262" y="3048818"/>
            <a:ext cx="3781080" cy="92900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Review and renew of classical principles &amp; prelim. analysis of longitudinal configuration aero</a:t>
            </a:r>
          </a:p>
        </p:txBody>
      </p:sp>
      <p:sp>
        <p:nvSpPr>
          <p:cNvPr id="8" name="Slide Number Placeholder 7"/>
          <p:cNvSpPr>
            <a:spLocks noGrp="1"/>
          </p:cNvSpPr>
          <p:nvPr>
            <p:ph type="sldNum" sz="quarter" idx="12"/>
          </p:nvPr>
        </p:nvSpPr>
        <p:spPr>
          <a:xfrm>
            <a:off x="73800" y="6479917"/>
            <a:ext cx="2743200" cy="365125"/>
          </a:xfrm>
        </p:spPr>
        <p:txBody>
          <a:bodyPr/>
          <a:lstStyle/>
          <a:p>
            <a:pPr algn="l"/>
            <a:fld id="{CF940D91-221F-4C29-9F1E-C41EA479EDFE}" type="slidenum">
              <a:rPr lang="en-US" smtClean="0"/>
              <a:pPr algn="l"/>
              <a:t>2</a:t>
            </a:fld>
            <a:endParaRPr lang="en-US"/>
          </a:p>
        </p:txBody>
      </p:sp>
      <p:pic>
        <p:nvPicPr>
          <p:cNvPr id="16" name="Audio 15">
            <a:hlinkClick r:id="" action="ppaction://media"/>
            <a:extLst>
              <a:ext uri="{FF2B5EF4-FFF2-40B4-BE49-F238E27FC236}">
                <a16:creationId xmlns:a16="http://schemas.microsoft.com/office/drawing/2014/main" id="{821E2493-2189-4240-B8B0-B8F8FF86FC37}"/>
              </a:ext>
            </a:extLst>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72181087"/>
      </p:ext>
    </p:extLst>
  </p:cSld>
  <p:clrMapOvr>
    <a:masterClrMapping/>
  </p:clrMapOvr>
  <mc:AlternateContent xmlns:mc="http://schemas.openxmlformats.org/markup-compatibility/2006" xmlns:p14="http://schemas.microsoft.com/office/powerpoint/2010/main">
    <mc:Choice Requires="p14">
      <p:transition spd="slow" p14:dur="2000" advTm="68307"/>
    </mc:Choice>
    <mc:Fallback xmlns="">
      <p:transition spd="slow" advTm="6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6"/>
                </p:tgtEl>
              </p:cMediaNode>
            </p:audio>
          </p:childTnLst>
        </p:cTn>
      </p:par>
    </p:tnLst>
    <p:bldLst>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5000"/>
                    </a14:imgEffect>
                    <a14:imgEffect>
                      <a14:brightnessContrast bright="18000"/>
                    </a14:imgEffect>
                  </a14:imgLayer>
                </a14:imgProps>
              </a:ext>
              <a:ext uri="{28A0092B-C50C-407E-A947-70E740481C1C}">
                <a14:useLocalDpi xmlns:a14="http://schemas.microsoft.com/office/drawing/2010/main" val="0"/>
              </a:ext>
            </a:extLst>
          </a:blip>
          <a:srcRect l="15889"/>
          <a:stretch/>
        </p:blipFill>
        <p:spPr>
          <a:xfrm>
            <a:off x="1438600" y="0"/>
            <a:ext cx="9229400" cy="6858000"/>
          </a:xfrm>
          <a:prstGeom prst="rect">
            <a:avLst/>
          </a:prstGeom>
        </p:spPr>
      </p:pic>
      <p:sp>
        <p:nvSpPr>
          <p:cNvPr id="5" name="TextBox 4"/>
          <p:cNvSpPr txBox="1"/>
          <p:nvPr/>
        </p:nvSpPr>
        <p:spPr>
          <a:xfrm>
            <a:off x="3643475" y="60385"/>
            <a:ext cx="2452525" cy="523208"/>
          </a:xfrm>
          <a:prstGeom prst="rect">
            <a:avLst/>
          </a:prstGeom>
          <a:noFill/>
        </p:spPr>
        <p:txBody>
          <a:bodyPr wrap="square" lIns="91429" tIns="45714" rIns="91429" bIns="45714" rtlCol="0">
            <a:spAutoFit/>
          </a:bodyPr>
          <a:lstStyle/>
          <a:p>
            <a:r>
              <a:rPr lang="en-US" sz="2800" b="1">
                <a:solidFill>
                  <a:schemeClr val="bg1">
                    <a:lumMod val="85000"/>
                  </a:schemeClr>
                </a:solidFill>
              </a:rPr>
              <a:t>Ground Effect</a:t>
            </a:r>
          </a:p>
        </p:txBody>
      </p:sp>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5000"/>
                    </a14:imgEffect>
                    <a14:imgEffect>
                      <a14:brightnessContrast bright="18000"/>
                    </a14:imgEffect>
                  </a14:imgLayer>
                </a14:imgProps>
              </a:ext>
              <a:ext uri="{28A0092B-C50C-407E-A947-70E740481C1C}">
                <a14:useLocalDpi xmlns:a14="http://schemas.microsoft.com/office/drawing/2010/main" val="0"/>
              </a:ext>
            </a:extLst>
          </a:blip>
          <a:srcRect l="87587"/>
          <a:stretch/>
        </p:blipFill>
        <p:spPr>
          <a:xfrm flipH="1">
            <a:off x="10658474" y="0"/>
            <a:ext cx="1533526" cy="6858000"/>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5000"/>
                    </a14:imgEffect>
                    <a14:imgEffect>
                      <a14:brightnessContrast bright="18000"/>
                    </a14:imgEffect>
                  </a14:imgLayer>
                </a14:imgProps>
              </a:ext>
              <a:ext uri="{28A0092B-C50C-407E-A947-70E740481C1C}">
                <a14:useLocalDpi xmlns:a14="http://schemas.microsoft.com/office/drawing/2010/main" val="0"/>
              </a:ext>
            </a:extLst>
          </a:blip>
          <a:srcRect l="15889" r="71177"/>
          <a:stretch/>
        </p:blipFill>
        <p:spPr>
          <a:xfrm flipH="1">
            <a:off x="0" y="0"/>
            <a:ext cx="1438600" cy="6858000"/>
          </a:xfrm>
          <a:prstGeom prst="rect">
            <a:avLst/>
          </a:prstGeom>
        </p:spPr>
      </p:pic>
      <p:sp>
        <p:nvSpPr>
          <p:cNvPr id="3" name="Slide Number Placeholder 2"/>
          <p:cNvSpPr>
            <a:spLocks noGrp="1"/>
          </p:cNvSpPr>
          <p:nvPr>
            <p:ph type="sldNum" sz="quarter" idx="12"/>
          </p:nvPr>
        </p:nvSpPr>
        <p:spPr/>
        <p:txBody>
          <a:bodyPr/>
          <a:lstStyle/>
          <a:p>
            <a:fld id="{CF940D91-221F-4C29-9F1E-C41EA479EDFE}" type="slidenum">
              <a:rPr lang="en-US" smtClean="0"/>
              <a:t>20</a:t>
            </a:fld>
            <a:endParaRPr lang="en-US"/>
          </a:p>
        </p:txBody>
      </p:sp>
      <p:sp>
        <p:nvSpPr>
          <p:cNvPr id="6" name="TextBox 5"/>
          <p:cNvSpPr txBox="1"/>
          <p:nvPr/>
        </p:nvSpPr>
        <p:spPr>
          <a:xfrm>
            <a:off x="9157713" y="6435304"/>
            <a:ext cx="2955184" cy="369320"/>
          </a:xfrm>
          <a:prstGeom prst="rect">
            <a:avLst/>
          </a:prstGeom>
          <a:noFill/>
        </p:spPr>
        <p:txBody>
          <a:bodyPr wrap="square" lIns="91429" tIns="45714" rIns="91429" bIns="45714" rtlCol="0">
            <a:spAutoFit/>
          </a:bodyPr>
          <a:lstStyle/>
          <a:p>
            <a:r>
              <a:rPr lang="en-US">
                <a:solidFill>
                  <a:schemeClr val="bg1">
                    <a:lumMod val="85000"/>
                  </a:schemeClr>
                </a:solidFill>
              </a:rPr>
              <a:t>Brown Pelican, San Pedro, CA</a:t>
            </a:r>
          </a:p>
        </p:txBody>
      </p:sp>
      <p:pic>
        <p:nvPicPr>
          <p:cNvPr id="4" name="Audio 3">
            <a:hlinkClick r:id="" action="ppaction://media"/>
            <a:extLst>
              <a:ext uri="{FF2B5EF4-FFF2-40B4-BE49-F238E27FC236}">
                <a16:creationId xmlns:a16="http://schemas.microsoft.com/office/drawing/2014/main" id="{464E5E55-415B-4912-ACFA-4AE5B0E82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884184282"/>
      </p:ext>
    </p:extLst>
  </p:cSld>
  <p:clrMapOvr>
    <a:masterClrMapping/>
  </p:clrMapOvr>
  <mc:AlternateContent xmlns:mc="http://schemas.openxmlformats.org/markup-compatibility/2006" xmlns:p14="http://schemas.microsoft.com/office/powerpoint/2010/main">
    <mc:Choice Requires="p14">
      <p:transition spd="slow" p14:dur="2000" advTm="10791"/>
    </mc:Choice>
    <mc:Fallback xmlns="">
      <p:transition spd="slow" advTm="1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39192" y="30435"/>
            <a:ext cx="9161081" cy="398463"/>
          </a:xfrm>
        </p:spPr>
        <p:txBody>
          <a:bodyPr>
            <a:noAutofit/>
          </a:bodyPr>
          <a:lstStyle/>
          <a:p>
            <a:pPr algn="l" eaLnBrk="1" hangingPunct="1">
              <a:defRPr/>
            </a:pPr>
            <a:r>
              <a:rPr lang="en-US" sz="2800" b="1">
                <a:solidFill>
                  <a:schemeClr val="tx1">
                    <a:lumMod val="50000"/>
                    <a:lumOff val="50000"/>
                  </a:schemeClr>
                </a:solidFill>
                <a:latin typeface="+mn-lt"/>
              </a:rPr>
              <a:t>Empirical lifting-line method</a:t>
            </a:r>
          </a:p>
        </p:txBody>
      </p:sp>
      <p:sp>
        <p:nvSpPr>
          <p:cNvPr id="44" name="TextBox 43"/>
          <p:cNvSpPr txBox="1"/>
          <p:nvPr/>
        </p:nvSpPr>
        <p:spPr>
          <a:xfrm>
            <a:off x="1163642" y="3824131"/>
            <a:ext cx="5102622" cy="430875"/>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lIns="45714" tIns="45714" rIns="45714" bIns="45714" rtlCol="0">
            <a:spAutoFit/>
          </a:bodyPr>
          <a:lstStyle/>
          <a:p>
            <a:pPr marL="342900" indent="-342900">
              <a:buFont typeface="Arial" panose="020B0604020202020204" pitchFamily="34" charset="0"/>
              <a:buChar char="•"/>
            </a:pPr>
            <a:r>
              <a:rPr lang="en-US" sz="2200"/>
              <a:t>Bound. cond.:  Equiv.-plate-parallel flow</a:t>
            </a:r>
          </a:p>
        </p:txBody>
      </p:sp>
      <p:sp>
        <p:nvSpPr>
          <p:cNvPr id="13338" name="Freeform 82"/>
          <p:cNvSpPr>
            <a:spLocks/>
          </p:cNvSpPr>
          <p:nvPr/>
        </p:nvSpPr>
        <p:spPr bwMode="auto">
          <a:xfrm>
            <a:off x="6600088" y="1912520"/>
            <a:ext cx="3327564" cy="2072310"/>
          </a:xfrm>
          <a:custGeom>
            <a:avLst/>
            <a:gdLst>
              <a:gd name="T0" fmla="*/ 0 w 806"/>
              <a:gd name="T1" fmla="*/ 2147483647 h 414"/>
              <a:gd name="T2" fmla="*/ 2147483647 w 806"/>
              <a:gd name="T3" fmla="*/ 2147483647 h 414"/>
              <a:gd name="T4" fmla="*/ 2147483647 w 806"/>
              <a:gd name="T5" fmla="*/ 2147483647 h 414"/>
              <a:gd name="T6" fmla="*/ 2147483647 w 806"/>
              <a:gd name="T7" fmla="*/ 0 h 414"/>
              <a:gd name="T8" fmla="*/ 0 60000 65536"/>
              <a:gd name="T9" fmla="*/ 0 60000 65536"/>
              <a:gd name="T10" fmla="*/ 0 60000 65536"/>
              <a:gd name="T11" fmla="*/ 0 60000 65536"/>
              <a:gd name="T12" fmla="*/ 0 w 806"/>
              <a:gd name="T13" fmla="*/ 0 h 414"/>
              <a:gd name="T14" fmla="*/ 806 w 806"/>
              <a:gd name="T15" fmla="*/ 414 h 414"/>
            </a:gdLst>
            <a:ahLst/>
            <a:cxnLst>
              <a:cxn ang="T8">
                <a:pos x="T0" y="T1"/>
              </a:cxn>
              <a:cxn ang="T9">
                <a:pos x="T2" y="T3"/>
              </a:cxn>
              <a:cxn ang="T10">
                <a:pos x="T4" y="T5"/>
              </a:cxn>
              <a:cxn ang="T11">
                <a:pos x="T6" y="T7"/>
              </a:cxn>
            </a:cxnLst>
            <a:rect l="T12" t="T13" r="T14" b="T15"/>
            <a:pathLst>
              <a:path w="806" h="414">
                <a:moveTo>
                  <a:pt x="0" y="102"/>
                </a:moveTo>
                <a:lnTo>
                  <a:pt x="638" y="414"/>
                </a:lnTo>
                <a:lnTo>
                  <a:pt x="806" y="372"/>
                </a:lnTo>
                <a:lnTo>
                  <a:pt x="398" y="0"/>
                </a:lnTo>
              </a:path>
            </a:pathLst>
          </a:custGeom>
          <a:solidFill>
            <a:schemeClr val="accent1">
              <a:lumMod val="60000"/>
              <a:lumOff val="40000"/>
              <a:alpha val="50195"/>
            </a:schemeClr>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39" name="Freeform 78"/>
          <p:cNvSpPr>
            <a:spLocks/>
          </p:cNvSpPr>
          <p:nvPr/>
        </p:nvSpPr>
        <p:spPr bwMode="auto">
          <a:xfrm>
            <a:off x="8887271" y="2993726"/>
            <a:ext cx="2344984" cy="936040"/>
          </a:xfrm>
          <a:custGeom>
            <a:avLst/>
            <a:gdLst>
              <a:gd name="T0" fmla="*/ 2147483647 w 568"/>
              <a:gd name="T1" fmla="*/ 2147483647 h 187"/>
              <a:gd name="T2" fmla="*/ 2147483647 w 568"/>
              <a:gd name="T3" fmla="*/ 2147483647 h 187"/>
              <a:gd name="T4" fmla="*/ 0 w 568"/>
              <a:gd name="T5" fmla="*/ 2147483647 h 187"/>
              <a:gd name="T6" fmla="*/ 2147483647 w 568"/>
              <a:gd name="T7" fmla="*/ 0 h 187"/>
              <a:gd name="T8" fmla="*/ 0 60000 65536"/>
              <a:gd name="T9" fmla="*/ 0 60000 65536"/>
              <a:gd name="T10" fmla="*/ 0 60000 65536"/>
              <a:gd name="T11" fmla="*/ 0 60000 65536"/>
              <a:gd name="T12" fmla="*/ 0 w 568"/>
              <a:gd name="T13" fmla="*/ 0 h 187"/>
              <a:gd name="T14" fmla="*/ 568 w 568"/>
              <a:gd name="T15" fmla="*/ 187 h 187"/>
            </a:gdLst>
            <a:ahLst/>
            <a:cxnLst>
              <a:cxn ang="T8">
                <a:pos x="T0" y="T1"/>
              </a:cxn>
              <a:cxn ang="T9">
                <a:pos x="T2" y="T3"/>
              </a:cxn>
              <a:cxn ang="T10">
                <a:pos x="T4" y="T5"/>
              </a:cxn>
              <a:cxn ang="T11">
                <a:pos x="T6" y="T7"/>
              </a:cxn>
            </a:cxnLst>
            <a:rect l="T12" t="T13" r="T14" b="T15"/>
            <a:pathLst>
              <a:path w="568" h="187">
                <a:moveTo>
                  <a:pt x="568" y="76"/>
                </a:moveTo>
                <a:lnTo>
                  <a:pt x="124" y="187"/>
                </a:lnTo>
                <a:lnTo>
                  <a:pt x="0" y="114"/>
                </a:lnTo>
                <a:lnTo>
                  <a:pt x="456" y="0"/>
                </a:lnTo>
              </a:path>
            </a:pathLst>
          </a:custGeom>
          <a:noFill/>
          <a:ln w="25400" cap="flat" cmpd="sng">
            <a:solidFill>
              <a:srgbClr val="006600"/>
            </a:solidFill>
            <a:prstDash val="solid"/>
            <a:round/>
            <a:headEnd type="none" w="med" len="med"/>
            <a:tailEnd type="triangle" w="med" len="lg"/>
          </a:ln>
        </p:spPr>
        <p:txBody>
          <a:bodyPr wrap="none" anchor="ctr"/>
          <a:lstStyle/>
          <a:p>
            <a:endParaRPr lang="en-US"/>
          </a:p>
        </p:txBody>
      </p:sp>
      <p:sp>
        <p:nvSpPr>
          <p:cNvPr id="13340" name="Freeform 84"/>
          <p:cNvSpPr>
            <a:spLocks/>
          </p:cNvSpPr>
          <p:nvPr/>
        </p:nvSpPr>
        <p:spPr bwMode="auto">
          <a:xfrm>
            <a:off x="8292770" y="2543223"/>
            <a:ext cx="2427554" cy="961070"/>
          </a:xfrm>
          <a:custGeom>
            <a:avLst/>
            <a:gdLst>
              <a:gd name="T0" fmla="*/ 2147483647 w 588"/>
              <a:gd name="T1" fmla="*/ 2147483647 h 192"/>
              <a:gd name="T2" fmla="*/ 2147483647 w 588"/>
              <a:gd name="T3" fmla="*/ 2147483647 h 192"/>
              <a:gd name="T4" fmla="*/ 0 w 588"/>
              <a:gd name="T5" fmla="*/ 2147483647 h 192"/>
              <a:gd name="T6" fmla="*/ 2147483647 w 588"/>
              <a:gd name="T7" fmla="*/ 0 h 192"/>
              <a:gd name="T8" fmla="*/ 0 60000 65536"/>
              <a:gd name="T9" fmla="*/ 0 60000 65536"/>
              <a:gd name="T10" fmla="*/ 0 60000 65536"/>
              <a:gd name="T11" fmla="*/ 0 60000 65536"/>
              <a:gd name="T12" fmla="*/ 0 w 588"/>
              <a:gd name="T13" fmla="*/ 0 h 192"/>
              <a:gd name="T14" fmla="*/ 588 w 588"/>
              <a:gd name="T15" fmla="*/ 192 h 192"/>
            </a:gdLst>
            <a:ahLst/>
            <a:cxnLst>
              <a:cxn ang="T8">
                <a:pos x="T0" y="T1"/>
              </a:cxn>
              <a:cxn ang="T9">
                <a:pos x="T2" y="T3"/>
              </a:cxn>
              <a:cxn ang="T10">
                <a:pos x="T4" y="T5"/>
              </a:cxn>
              <a:cxn ang="T11">
                <a:pos x="T6" y="T7"/>
              </a:cxn>
            </a:cxnLst>
            <a:rect l="T12" t="T13" r="T14" b="T15"/>
            <a:pathLst>
              <a:path w="588" h="192">
                <a:moveTo>
                  <a:pt x="588" y="78"/>
                </a:moveTo>
                <a:lnTo>
                  <a:pt x="128" y="192"/>
                </a:lnTo>
                <a:lnTo>
                  <a:pt x="0" y="118"/>
                </a:lnTo>
                <a:lnTo>
                  <a:pt x="470" y="0"/>
                </a:lnTo>
              </a:path>
            </a:pathLst>
          </a:custGeom>
          <a:noFill/>
          <a:ln w="25400" cap="flat" cmpd="sng">
            <a:solidFill>
              <a:srgbClr val="006600"/>
            </a:solidFill>
            <a:prstDash val="solid"/>
            <a:round/>
            <a:headEnd type="none" w="med" len="med"/>
            <a:tailEnd type="triangle" w="med" len="lg"/>
          </a:ln>
        </p:spPr>
        <p:txBody>
          <a:bodyPr wrap="none" anchor="ctr"/>
          <a:lstStyle/>
          <a:p>
            <a:endParaRPr lang="en-US"/>
          </a:p>
        </p:txBody>
      </p:sp>
      <p:sp>
        <p:nvSpPr>
          <p:cNvPr id="13341" name="Freeform 85"/>
          <p:cNvSpPr>
            <a:spLocks/>
          </p:cNvSpPr>
          <p:nvPr/>
        </p:nvSpPr>
        <p:spPr bwMode="auto">
          <a:xfrm>
            <a:off x="7690009" y="2082710"/>
            <a:ext cx="2485352" cy="991104"/>
          </a:xfrm>
          <a:custGeom>
            <a:avLst/>
            <a:gdLst>
              <a:gd name="T0" fmla="*/ 2147483647 w 602"/>
              <a:gd name="T1" fmla="*/ 2147483647 h 198"/>
              <a:gd name="T2" fmla="*/ 2147483647 w 602"/>
              <a:gd name="T3" fmla="*/ 2147483647 h 198"/>
              <a:gd name="T4" fmla="*/ 0 w 602"/>
              <a:gd name="T5" fmla="*/ 2147483647 h 198"/>
              <a:gd name="T6" fmla="*/ 2147483647 w 602"/>
              <a:gd name="T7" fmla="*/ 0 h 198"/>
              <a:gd name="T8" fmla="*/ 0 60000 65536"/>
              <a:gd name="T9" fmla="*/ 0 60000 65536"/>
              <a:gd name="T10" fmla="*/ 0 60000 65536"/>
              <a:gd name="T11" fmla="*/ 0 60000 65536"/>
              <a:gd name="T12" fmla="*/ 0 w 602"/>
              <a:gd name="T13" fmla="*/ 0 h 198"/>
              <a:gd name="T14" fmla="*/ 602 w 602"/>
              <a:gd name="T15" fmla="*/ 198 h 198"/>
            </a:gdLst>
            <a:ahLst/>
            <a:cxnLst>
              <a:cxn ang="T8">
                <a:pos x="T0" y="T1"/>
              </a:cxn>
              <a:cxn ang="T9">
                <a:pos x="T2" y="T3"/>
              </a:cxn>
              <a:cxn ang="T10">
                <a:pos x="T4" y="T5"/>
              </a:cxn>
              <a:cxn ang="T11">
                <a:pos x="T6" y="T7"/>
              </a:cxn>
            </a:cxnLst>
            <a:rect l="T12" t="T13" r="T14" b="T15"/>
            <a:pathLst>
              <a:path w="602" h="198">
                <a:moveTo>
                  <a:pt x="602" y="80"/>
                </a:moveTo>
                <a:lnTo>
                  <a:pt x="128" y="198"/>
                </a:lnTo>
                <a:lnTo>
                  <a:pt x="0" y="124"/>
                </a:lnTo>
                <a:lnTo>
                  <a:pt x="484" y="0"/>
                </a:lnTo>
              </a:path>
            </a:pathLst>
          </a:custGeom>
          <a:noFill/>
          <a:ln w="25400" cap="flat" cmpd="sng">
            <a:solidFill>
              <a:srgbClr val="006600"/>
            </a:solidFill>
            <a:prstDash val="solid"/>
            <a:round/>
            <a:headEnd type="none" w="med" len="med"/>
            <a:tailEnd type="triangle" w="med" len="lg"/>
          </a:ln>
        </p:spPr>
        <p:txBody>
          <a:bodyPr wrap="none" anchor="ctr"/>
          <a:lstStyle/>
          <a:p>
            <a:endParaRPr lang="en-US"/>
          </a:p>
        </p:txBody>
      </p:sp>
      <p:sp>
        <p:nvSpPr>
          <p:cNvPr id="13342" name="Freeform 86"/>
          <p:cNvSpPr>
            <a:spLocks/>
          </p:cNvSpPr>
          <p:nvPr/>
        </p:nvSpPr>
        <p:spPr bwMode="auto">
          <a:xfrm>
            <a:off x="7087249" y="1632208"/>
            <a:ext cx="2543150" cy="1011127"/>
          </a:xfrm>
          <a:custGeom>
            <a:avLst/>
            <a:gdLst>
              <a:gd name="T0" fmla="*/ 2147483647 w 616"/>
              <a:gd name="T1" fmla="*/ 2147483647 h 202"/>
              <a:gd name="T2" fmla="*/ 2147483647 w 616"/>
              <a:gd name="T3" fmla="*/ 2147483647 h 202"/>
              <a:gd name="T4" fmla="*/ 0 w 616"/>
              <a:gd name="T5" fmla="*/ 2147483647 h 202"/>
              <a:gd name="T6" fmla="*/ 2147483647 w 616"/>
              <a:gd name="T7" fmla="*/ 0 h 202"/>
              <a:gd name="T8" fmla="*/ 0 60000 65536"/>
              <a:gd name="T9" fmla="*/ 0 60000 65536"/>
              <a:gd name="T10" fmla="*/ 0 60000 65536"/>
              <a:gd name="T11" fmla="*/ 0 60000 65536"/>
              <a:gd name="T12" fmla="*/ 0 w 616"/>
              <a:gd name="T13" fmla="*/ 0 h 202"/>
              <a:gd name="T14" fmla="*/ 616 w 616"/>
              <a:gd name="T15" fmla="*/ 202 h 202"/>
            </a:gdLst>
            <a:ahLst/>
            <a:cxnLst>
              <a:cxn ang="T8">
                <a:pos x="T0" y="T1"/>
              </a:cxn>
              <a:cxn ang="T9">
                <a:pos x="T2" y="T3"/>
              </a:cxn>
              <a:cxn ang="T10">
                <a:pos x="T4" y="T5"/>
              </a:cxn>
              <a:cxn ang="T11">
                <a:pos x="T6" y="T7"/>
              </a:cxn>
            </a:cxnLst>
            <a:rect l="T12" t="T13" r="T14" b="T15"/>
            <a:pathLst>
              <a:path w="616" h="202">
                <a:moveTo>
                  <a:pt x="616" y="80"/>
                </a:moveTo>
                <a:lnTo>
                  <a:pt x="128" y="202"/>
                </a:lnTo>
                <a:lnTo>
                  <a:pt x="0" y="128"/>
                </a:lnTo>
                <a:lnTo>
                  <a:pt x="500" y="0"/>
                </a:lnTo>
              </a:path>
            </a:pathLst>
          </a:custGeom>
          <a:noFill/>
          <a:ln w="25400" cap="flat" cmpd="sng">
            <a:solidFill>
              <a:srgbClr val="006600"/>
            </a:solidFill>
            <a:prstDash val="solid"/>
            <a:round/>
            <a:headEnd type="none" w="med" len="med"/>
            <a:tailEnd type="triangle" w="med" len="lg"/>
          </a:ln>
        </p:spPr>
        <p:txBody>
          <a:bodyPr wrap="none" anchor="ctr"/>
          <a:lstStyle/>
          <a:p>
            <a:endParaRPr lang="en-US"/>
          </a:p>
        </p:txBody>
      </p:sp>
      <p:sp>
        <p:nvSpPr>
          <p:cNvPr id="34" name="Rectangle 96"/>
          <p:cNvSpPr>
            <a:spLocks noChangeArrowheads="1"/>
          </p:cNvSpPr>
          <p:nvPr/>
        </p:nvSpPr>
        <p:spPr bwMode="auto">
          <a:xfrm rot="3529">
            <a:off x="9890258" y="1838106"/>
            <a:ext cx="1980919" cy="615553"/>
          </a:xfrm>
          <a:prstGeom prst="rect">
            <a:avLst/>
          </a:prstGeom>
          <a:noFill/>
          <a:ln w="9525">
            <a:noFill/>
            <a:miter lim="800000"/>
            <a:headEnd/>
            <a:tailEnd/>
          </a:ln>
        </p:spPr>
        <p:txBody>
          <a:bodyPr wrap="square" lIns="0" tIns="0" rIns="0" bIns="0">
            <a:spAutoFit/>
          </a:bodyPr>
          <a:lstStyle/>
          <a:p>
            <a:pPr>
              <a:defRPr/>
            </a:pPr>
            <a:r>
              <a:rPr lang="en-US" sz="2000">
                <a:solidFill>
                  <a:schemeClr val="tx1">
                    <a:lumMod val="75000"/>
                    <a:lumOff val="25000"/>
                  </a:schemeClr>
                </a:solidFill>
              </a:rPr>
              <a:t>Horseshoe</a:t>
            </a:r>
          </a:p>
          <a:p>
            <a:pPr>
              <a:defRPr/>
            </a:pPr>
            <a:r>
              <a:rPr lang="en-US" sz="2000">
                <a:solidFill>
                  <a:schemeClr val="tx1">
                    <a:lumMod val="75000"/>
                    <a:lumOff val="25000"/>
                  </a:schemeClr>
                </a:solidFill>
              </a:rPr>
              <a:t>     vortices</a:t>
            </a:r>
            <a:endParaRPr lang="en-US" sz="2000" baseline="-25000">
              <a:solidFill>
                <a:schemeClr val="tx1">
                  <a:lumMod val="75000"/>
                  <a:lumOff val="25000"/>
                </a:schemeClr>
              </a:solidFill>
            </a:endParaRPr>
          </a:p>
        </p:txBody>
      </p:sp>
      <p:sp>
        <p:nvSpPr>
          <p:cNvPr id="13348" name="Oval 35"/>
          <p:cNvSpPr>
            <a:spLocks noChangeAspect="1"/>
          </p:cNvSpPr>
          <p:nvPr/>
        </p:nvSpPr>
        <p:spPr bwMode="auto">
          <a:xfrm>
            <a:off x="8033958" y="2182340"/>
            <a:ext cx="93494" cy="93529"/>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a:p>
        </p:txBody>
      </p:sp>
      <p:sp>
        <p:nvSpPr>
          <p:cNvPr id="13349" name="Oval 39"/>
          <p:cNvSpPr>
            <a:spLocks noChangeAspect="1"/>
          </p:cNvSpPr>
          <p:nvPr/>
        </p:nvSpPr>
        <p:spPr bwMode="auto">
          <a:xfrm>
            <a:off x="8505997" y="2632451"/>
            <a:ext cx="93494" cy="93529"/>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a:p>
        </p:txBody>
      </p:sp>
      <p:sp>
        <p:nvSpPr>
          <p:cNvPr id="13350" name="Oval 40"/>
          <p:cNvSpPr>
            <a:spLocks noChangeAspect="1"/>
          </p:cNvSpPr>
          <p:nvPr/>
        </p:nvSpPr>
        <p:spPr bwMode="auto">
          <a:xfrm>
            <a:off x="8991536" y="3115382"/>
            <a:ext cx="93494" cy="93529"/>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a:p>
        </p:txBody>
      </p:sp>
      <p:grpSp>
        <p:nvGrpSpPr>
          <p:cNvPr id="9" name="Group 8">
            <a:extLst>
              <a:ext uri="{FF2B5EF4-FFF2-40B4-BE49-F238E27FC236}">
                <a16:creationId xmlns:a16="http://schemas.microsoft.com/office/drawing/2014/main" id="{F2D9D74B-974F-4680-83A6-CFB298E04383}"/>
              </a:ext>
            </a:extLst>
          </p:cNvPr>
          <p:cNvGrpSpPr/>
          <p:nvPr/>
        </p:nvGrpSpPr>
        <p:grpSpPr>
          <a:xfrm>
            <a:off x="1984549" y="4681183"/>
            <a:ext cx="8646039" cy="1659646"/>
            <a:chOff x="1832149" y="4327905"/>
            <a:chExt cx="8646039" cy="1659646"/>
          </a:xfrm>
        </p:grpSpPr>
        <p:grpSp>
          <p:nvGrpSpPr>
            <p:cNvPr id="5" name="Group 53"/>
            <p:cNvGrpSpPr>
              <a:grpSpLocks/>
            </p:cNvGrpSpPr>
            <p:nvPr/>
          </p:nvGrpSpPr>
          <p:grpSpPr bwMode="auto">
            <a:xfrm>
              <a:off x="5815944" y="4418192"/>
              <a:ext cx="4662244" cy="1569359"/>
              <a:chOff x="4239468" y="4947573"/>
              <a:chExt cx="4663519" cy="1569800"/>
            </a:xfrm>
          </p:grpSpPr>
          <p:sp>
            <p:nvSpPr>
              <p:cNvPr id="13328" name="AutoShape 135"/>
              <p:cNvSpPr>
                <a:spLocks noChangeArrowheads="1"/>
              </p:cNvSpPr>
              <p:nvPr/>
            </p:nvSpPr>
            <p:spPr bwMode="auto">
              <a:xfrm>
                <a:off x="4239468" y="5682830"/>
                <a:ext cx="548994" cy="274500"/>
              </a:xfrm>
              <a:prstGeom prst="rightArrow">
                <a:avLst>
                  <a:gd name="adj1" fmla="val 50000"/>
                  <a:gd name="adj2" fmla="val 50000"/>
                </a:avLst>
              </a:prstGeom>
              <a:solidFill>
                <a:srgbClr val="BFBFBF"/>
              </a:solidFill>
              <a:ln w="12700">
                <a:noFill/>
                <a:miter lim="800000"/>
                <a:headEnd/>
                <a:tailEnd/>
              </a:ln>
            </p:spPr>
            <p:txBody>
              <a:bodyPr wrap="none" anchor="ctr"/>
              <a:lstStyle/>
              <a:p>
                <a:endParaRPr lang="en-US"/>
              </a:p>
            </p:txBody>
          </p:sp>
          <p:grpSp>
            <p:nvGrpSpPr>
              <p:cNvPr id="13329" name="Group 50"/>
              <p:cNvGrpSpPr>
                <a:grpSpLocks noChangeAspect="1"/>
              </p:cNvGrpSpPr>
              <p:nvPr/>
            </p:nvGrpSpPr>
            <p:grpSpPr bwMode="auto">
              <a:xfrm>
                <a:off x="5023828" y="4947573"/>
                <a:ext cx="3879159" cy="1569800"/>
                <a:chOff x="6644998" y="4538587"/>
                <a:chExt cx="2988368" cy="1193308"/>
              </a:xfrm>
            </p:grpSpPr>
            <p:grpSp>
              <p:nvGrpSpPr>
                <p:cNvPr id="13330" name="Group 130"/>
                <p:cNvGrpSpPr>
                  <a:grpSpLocks/>
                </p:cNvGrpSpPr>
                <p:nvPr/>
              </p:nvGrpSpPr>
              <p:grpSpPr bwMode="auto">
                <a:xfrm rot="-788668">
                  <a:off x="7061375" y="4538587"/>
                  <a:ext cx="1734681" cy="1193308"/>
                  <a:chOff x="1965" y="753"/>
                  <a:chExt cx="910" cy="626"/>
                </a:xfrm>
              </p:grpSpPr>
              <p:sp>
                <p:nvSpPr>
                  <p:cNvPr id="13336" name="Freeform 131"/>
                  <p:cNvSpPr>
                    <a:spLocks/>
                  </p:cNvSpPr>
                  <p:nvPr/>
                </p:nvSpPr>
                <p:spPr bwMode="auto">
                  <a:xfrm rot="4967037">
                    <a:off x="2108" y="610"/>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4"/>
                      <a:gd name="T88" fmla="*/ 0 h 909"/>
                      <a:gd name="T89" fmla="*/ 624 w 624"/>
                      <a:gd name="T90" fmla="*/ 909 h 9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chemeClr val="accent1">
                      <a:lumMod val="60000"/>
                      <a:lumOff val="40000"/>
                      <a:alpha val="50195"/>
                    </a:schemeClr>
                  </a:solidFill>
                  <a:ln w="6350" cmpd="sng">
                    <a:solidFill>
                      <a:srgbClr val="000000"/>
                    </a:solidFill>
                    <a:round/>
                    <a:headEnd/>
                    <a:tailEnd/>
                  </a:ln>
                </p:spPr>
                <p:txBody>
                  <a:bodyPr/>
                  <a:lstStyle/>
                  <a:p>
                    <a:endParaRPr lang="en-US"/>
                  </a:p>
                </p:txBody>
              </p:sp>
              <p:sp>
                <p:nvSpPr>
                  <p:cNvPr id="13337" name="Freeform 133"/>
                  <p:cNvSpPr>
                    <a:spLocks/>
                  </p:cNvSpPr>
                  <p:nvPr/>
                </p:nvSpPr>
                <p:spPr bwMode="auto">
                  <a:xfrm rot="4967037">
                    <a:off x="2108" y="613"/>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3"/>
                      <a:gd name="T91" fmla="*/ 0 h 910"/>
                      <a:gd name="T92" fmla="*/ 623 w 623"/>
                      <a:gd name="T93" fmla="*/ 910 h 9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chemeClr val="accent1">
                      <a:lumMod val="60000"/>
                      <a:lumOff val="40000"/>
                      <a:alpha val="50195"/>
                    </a:schemeClr>
                  </a:solidFill>
                  <a:ln w="6350" cmpd="sng">
                    <a:solidFill>
                      <a:srgbClr val="000000"/>
                    </a:solidFill>
                    <a:round/>
                    <a:headEnd/>
                    <a:tailEnd/>
                  </a:ln>
                </p:spPr>
                <p:txBody>
                  <a:bodyPr/>
                  <a:lstStyle/>
                  <a:p>
                    <a:endParaRPr lang="en-US"/>
                  </a:p>
                </p:txBody>
              </p:sp>
            </p:grpSp>
            <p:sp>
              <p:nvSpPr>
                <p:cNvPr id="13331" name="Line 136"/>
                <p:cNvSpPr>
                  <a:spLocks noChangeShapeType="1"/>
                </p:cNvSpPr>
                <p:nvPr/>
              </p:nvSpPr>
              <p:spPr bwMode="auto">
                <a:xfrm rot="465462" flipH="1">
                  <a:off x="6676118" y="5252460"/>
                  <a:ext cx="2235534" cy="300521"/>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Rectangle 140"/>
                <p:cNvSpPr>
                  <a:spLocks noChangeArrowheads="1"/>
                </p:cNvSpPr>
                <p:nvPr/>
              </p:nvSpPr>
              <p:spPr bwMode="auto">
                <a:xfrm>
                  <a:off x="7269734" y="4735082"/>
                  <a:ext cx="2363632" cy="421248"/>
                </a:xfrm>
                <a:prstGeom prst="rect">
                  <a:avLst/>
                </a:prstGeom>
                <a:noFill/>
                <a:ln w="9525">
                  <a:noFill/>
                  <a:miter lim="800000"/>
                  <a:headEnd/>
                  <a:tailEnd/>
                </a:ln>
              </p:spPr>
              <p:txBody>
                <a:bodyPr wrap="square" lIns="0" tIns="0" rIns="0" bIns="0">
                  <a:spAutoFit/>
                </a:bodyPr>
                <a:lstStyle/>
                <a:p>
                  <a:pPr algn="r">
                    <a:defRPr/>
                  </a:pPr>
                  <a:r>
                    <a:rPr lang="en-US" b="1">
                      <a:solidFill>
                        <a:schemeClr val="tx1">
                          <a:lumMod val="75000"/>
                          <a:lumOff val="25000"/>
                        </a:schemeClr>
                      </a:solidFill>
                    </a:rPr>
                    <a:t>Lifting-equivalent</a:t>
                  </a:r>
                </a:p>
                <a:p>
                  <a:pPr algn="r">
                    <a:defRPr/>
                  </a:pPr>
                  <a:r>
                    <a:rPr lang="en-US">
                      <a:solidFill>
                        <a:schemeClr val="tx1">
                          <a:lumMod val="75000"/>
                          <a:lumOff val="25000"/>
                        </a:schemeClr>
                      </a:solidFill>
                    </a:rPr>
                    <a:t>Thin, flat airfoil</a:t>
                  </a:r>
                  <a:endParaRPr lang="en-US" baseline="-25000">
                    <a:solidFill>
                      <a:schemeClr val="tx1">
                        <a:lumMod val="75000"/>
                        <a:lumOff val="25000"/>
                      </a:schemeClr>
                    </a:solidFill>
                  </a:endParaRPr>
                </a:p>
              </p:txBody>
            </p:sp>
            <p:sp>
              <p:nvSpPr>
                <p:cNvPr id="13333" name="Freeform 144"/>
                <p:cNvSpPr>
                  <a:spLocks/>
                </p:cNvSpPr>
                <p:nvPr/>
              </p:nvSpPr>
              <p:spPr bwMode="auto">
                <a:xfrm>
                  <a:off x="6921361" y="4924941"/>
                  <a:ext cx="150197" cy="456409"/>
                </a:xfrm>
                <a:custGeom>
                  <a:avLst/>
                  <a:gdLst>
                    <a:gd name="T0" fmla="*/ 0 w 123"/>
                    <a:gd name="T1" fmla="*/ 2147483647 h 322"/>
                    <a:gd name="T2" fmla="*/ 2147483647 w 123"/>
                    <a:gd name="T3" fmla="*/ 0 h 322"/>
                    <a:gd name="T4" fmla="*/ 0 60000 65536"/>
                    <a:gd name="T5" fmla="*/ 0 60000 65536"/>
                    <a:gd name="T6" fmla="*/ 0 w 123"/>
                    <a:gd name="T7" fmla="*/ 0 h 322"/>
                    <a:gd name="T8" fmla="*/ 123 w 123"/>
                    <a:gd name="T9" fmla="*/ 322 h 322"/>
                  </a:gdLst>
                  <a:ahLst/>
                  <a:cxnLst>
                    <a:cxn ang="T4">
                      <a:pos x="T0" y="T1"/>
                    </a:cxn>
                    <a:cxn ang="T5">
                      <a:pos x="T2" y="T3"/>
                    </a:cxn>
                  </a:cxnLst>
                  <a:rect l="T6" t="T7" r="T8" b="T9"/>
                  <a:pathLst>
                    <a:path w="123" h="322">
                      <a:moveTo>
                        <a:pt x="0" y="322"/>
                      </a:moveTo>
                      <a:cubicBezTo>
                        <a:pt x="2" y="159"/>
                        <a:pt x="98" y="67"/>
                        <a:pt x="123" y="0"/>
                      </a:cubicBezTo>
                    </a:path>
                  </a:pathLst>
                </a:custGeom>
                <a:noFill/>
                <a:ln w="12700" cap="flat" cmpd="sng">
                  <a:solidFill>
                    <a:srgbClr val="993300"/>
                  </a:solidFill>
                  <a:prstDash val="solid"/>
                  <a:round/>
                  <a:headEnd type="none" w="med" len="me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Rectangle 145"/>
                <p:cNvSpPr>
                  <a:spLocks noChangeArrowheads="1"/>
                </p:cNvSpPr>
                <p:nvPr/>
              </p:nvSpPr>
              <p:spPr bwMode="auto">
                <a:xfrm>
                  <a:off x="6937815" y="5181546"/>
                  <a:ext cx="790133" cy="187221"/>
                </a:xfrm>
                <a:prstGeom prst="rect">
                  <a:avLst/>
                </a:prstGeom>
                <a:noFill/>
                <a:ln w="9525">
                  <a:noFill/>
                  <a:miter lim="800000"/>
                  <a:headEnd/>
                  <a:tailEnd/>
                </a:ln>
              </p:spPr>
              <p:txBody>
                <a:bodyPr wrap="square" lIns="0" tIns="0" rIns="0" bIns="0">
                  <a:spAutoFit/>
                </a:bodyPr>
                <a:lstStyle/>
                <a:p>
                  <a:pPr>
                    <a:lnSpc>
                      <a:spcPct val="80000"/>
                    </a:lnSpc>
                    <a:defRPr/>
                  </a:pPr>
                  <a:r>
                    <a:rPr lang="en-US" sz="1400" b="1" i="1">
                      <a:solidFill>
                        <a:schemeClr val="tx1">
                          <a:lumMod val="75000"/>
                          <a:lumOff val="25000"/>
                        </a:schemeClr>
                      </a:solidFill>
                      <a:latin typeface="Symbol" pitchFamily="18" charset="2"/>
                    </a:rPr>
                    <a:t> </a:t>
                  </a:r>
                  <a:r>
                    <a:rPr lang="en-US" sz="2000" b="1" i="1">
                      <a:solidFill>
                        <a:schemeClr val="tx1">
                          <a:lumMod val="75000"/>
                          <a:lumOff val="25000"/>
                        </a:schemeClr>
                      </a:solidFill>
                      <a:latin typeface="Symbol" pitchFamily="18" charset="2"/>
                    </a:rPr>
                    <a:t>n</a:t>
                  </a:r>
                  <a:r>
                    <a:rPr lang="en-US" sz="1600" b="1" i="1">
                      <a:solidFill>
                        <a:schemeClr val="tx1">
                          <a:lumMod val="75000"/>
                          <a:lumOff val="25000"/>
                        </a:schemeClr>
                      </a:solidFill>
                      <a:latin typeface="Symbol" pitchFamily="18" charset="2"/>
                    </a:rPr>
                    <a:t>  </a:t>
                  </a:r>
                  <a:r>
                    <a:rPr lang="en-US" sz="1600" b="1" i="1">
                      <a:solidFill>
                        <a:schemeClr val="tx1">
                          <a:lumMod val="75000"/>
                          <a:lumOff val="25000"/>
                        </a:schemeClr>
                      </a:solidFill>
                      <a:latin typeface="Calibri" panose="020F0502020204030204" pitchFamily="34" charset="0"/>
                    </a:rPr>
                    <a:t>≡ </a:t>
                  </a:r>
                  <a:r>
                    <a:rPr lang="en-US" sz="2000" b="1" i="1">
                      <a:solidFill>
                        <a:schemeClr val="tx1">
                          <a:lumMod val="75000"/>
                          <a:lumOff val="25000"/>
                        </a:schemeClr>
                      </a:solidFill>
                      <a:latin typeface="Symbol" pitchFamily="18" charset="2"/>
                    </a:rPr>
                    <a:t>a + </a:t>
                  </a:r>
                  <a:r>
                    <a:rPr lang="en-US" b="1" i="1">
                      <a:solidFill>
                        <a:schemeClr val="tx1">
                          <a:lumMod val="75000"/>
                          <a:lumOff val="25000"/>
                        </a:schemeClr>
                      </a:solidFill>
                      <a:latin typeface="Symbol" pitchFamily="18" charset="2"/>
                    </a:rPr>
                    <a:t>z</a:t>
                  </a:r>
                  <a:endParaRPr lang="en-US" sz="1600" baseline="-25000">
                    <a:solidFill>
                      <a:schemeClr val="tx1">
                        <a:lumMod val="75000"/>
                        <a:lumOff val="25000"/>
                      </a:schemeClr>
                    </a:solidFill>
                    <a:latin typeface="Symbol" pitchFamily="18" charset="2"/>
                  </a:endParaRPr>
                </a:p>
              </p:txBody>
            </p:sp>
            <p:sp>
              <p:nvSpPr>
                <p:cNvPr id="13335" name="Line 128"/>
                <p:cNvSpPr>
                  <a:spLocks noChangeShapeType="1"/>
                </p:cNvSpPr>
                <p:nvPr/>
              </p:nvSpPr>
              <p:spPr bwMode="auto">
                <a:xfrm rot="465462" flipH="1" flipV="1">
                  <a:off x="6644998" y="4978319"/>
                  <a:ext cx="2308352" cy="253028"/>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52"/>
            <p:cNvGrpSpPr>
              <a:grpSpLocks/>
            </p:cNvGrpSpPr>
            <p:nvPr/>
          </p:nvGrpSpPr>
          <p:grpSpPr bwMode="auto">
            <a:xfrm>
              <a:off x="1832149" y="4327905"/>
              <a:ext cx="3762250" cy="1431666"/>
              <a:chOff x="5664842" y="3420219"/>
              <a:chExt cx="3761572" cy="1431894"/>
            </a:xfrm>
          </p:grpSpPr>
          <p:sp>
            <p:nvSpPr>
              <p:cNvPr id="13319" name="Freeform 125"/>
              <p:cNvSpPr>
                <a:spLocks/>
              </p:cNvSpPr>
              <p:nvPr/>
            </p:nvSpPr>
            <p:spPr bwMode="auto">
              <a:xfrm rot="465462">
                <a:off x="6083237" y="3826410"/>
                <a:ext cx="2628708" cy="634779"/>
              </a:xfrm>
              <a:custGeom>
                <a:avLst/>
                <a:gdLst>
                  <a:gd name="T0" fmla="*/ 0 w 1379"/>
                  <a:gd name="T1" fmla="*/ 2147483647 h 333"/>
                  <a:gd name="T2" fmla="*/ 2147483647 w 1379"/>
                  <a:gd name="T3" fmla="*/ 2147483647 h 333"/>
                  <a:gd name="T4" fmla="*/ 0 60000 65536"/>
                  <a:gd name="T5" fmla="*/ 0 60000 65536"/>
                  <a:gd name="T6" fmla="*/ 0 w 1379"/>
                  <a:gd name="T7" fmla="*/ 0 h 333"/>
                  <a:gd name="T8" fmla="*/ 1379 w 1379"/>
                  <a:gd name="T9" fmla="*/ 333 h 333"/>
                </a:gdLst>
                <a:ahLst/>
                <a:cxnLst>
                  <a:cxn ang="T4">
                    <a:pos x="T0" y="T1"/>
                  </a:cxn>
                  <a:cxn ang="T5">
                    <a:pos x="T2" y="T3"/>
                  </a:cxn>
                </a:cxnLst>
                <a:rect l="T6" t="T7" r="T8" b="T9"/>
                <a:pathLst>
                  <a:path w="1379" h="333">
                    <a:moveTo>
                      <a:pt x="0" y="333"/>
                    </a:moveTo>
                    <a:cubicBezTo>
                      <a:pt x="0" y="0"/>
                      <a:pt x="1139" y="273"/>
                      <a:pt x="1379" y="333"/>
                    </a:cubicBezTo>
                  </a:path>
                </a:pathLst>
              </a:custGeom>
              <a:solidFill>
                <a:schemeClr val="accent1">
                  <a:lumMod val="60000"/>
                  <a:lumOff val="40000"/>
                  <a:alpha val="50195"/>
                </a:schemeClr>
              </a:solidFill>
              <a:ln w="6350" cap="flat" cmpd="sng">
                <a:solidFill>
                  <a:schemeClr val="accent2"/>
                </a:solidFill>
                <a:prstDash val="solid"/>
                <a:round/>
                <a:headEnd type="none" w="med" len="med"/>
                <a:tailEnd type="none" w="med" len="med"/>
              </a:ln>
            </p:spPr>
            <p:txBody>
              <a:bodyPr wrap="none" anchor="ctr"/>
              <a:lstStyle/>
              <a:p>
                <a:endParaRPr lang="en-US"/>
              </a:p>
            </p:txBody>
          </p:sp>
          <p:sp>
            <p:nvSpPr>
              <p:cNvPr id="13320" name="Freeform 127"/>
              <p:cNvSpPr>
                <a:spLocks/>
              </p:cNvSpPr>
              <p:nvPr/>
            </p:nvSpPr>
            <p:spPr bwMode="auto">
              <a:xfrm rot="465462" flipV="1">
                <a:off x="6022237" y="4463096"/>
                <a:ext cx="2628708" cy="274498"/>
              </a:xfrm>
              <a:custGeom>
                <a:avLst/>
                <a:gdLst>
                  <a:gd name="T0" fmla="*/ 0 w 1379"/>
                  <a:gd name="T1" fmla="*/ 2147483647 h 333"/>
                  <a:gd name="T2" fmla="*/ 2147483647 w 1379"/>
                  <a:gd name="T3" fmla="*/ 2147483647 h 333"/>
                  <a:gd name="T4" fmla="*/ 0 60000 65536"/>
                  <a:gd name="T5" fmla="*/ 0 60000 65536"/>
                  <a:gd name="T6" fmla="*/ 0 w 1379"/>
                  <a:gd name="T7" fmla="*/ 0 h 333"/>
                  <a:gd name="T8" fmla="*/ 1379 w 1379"/>
                  <a:gd name="T9" fmla="*/ 333 h 333"/>
                </a:gdLst>
                <a:ahLst/>
                <a:cxnLst>
                  <a:cxn ang="T4">
                    <a:pos x="T0" y="T1"/>
                  </a:cxn>
                  <a:cxn ang="T5">
                    <a:pos x="T2" y="T3"/>
                  </a:cxn>
                </a:cxnLst>
                <a:rect l="T6" t="T7" r="T8" b="T9"/>
                <a:pathLst>
                  <a:path w="1379" h="333">
                    <a:moveTo>
                      <a:pt x="0" y="333"/>
                    </a:moveTo>
                    <a:cubicBezTo>
                      <a:pt x="0" y="0"/>
                      <a:pt x="1139" y="273"/>
                      <a:pt x="1379" y="333"/>
                    </a:cubicBezTo>
                  </a:path>
                </a:pathLst>
              </a:custGeom>
              <a:solidFill>
                <a:schemeClr val="accent1">
                  <a:lumMod val="60000"/>
                  <a:lumOff val="40000"/>
                  <a:alpha val="50195"/>
                </a:schemeClr>
              </a:solidFill>
              <a:ln w="6350" cap="flat" cmpd="sng">
                <a:solidFill>
                  <a:schemeClr val="accent2"/>
                </a:solidFill>
                <a:prstDash val="solid"/>
                <a:round/>
                <a:headEnd type="none" w="med" len="med"/>
                <a:tailEnd type="none" w="med" len="med"/>
              </a:ln>
            </p:spPr>
            <p:txBody>
              <a:bodyPr wrap="none" anchor="ctr"/>
              <a:lstStyle/>
              <a:p>
                <a:endParaRPr lang="en-US"/>
              </a:p>
            </p:txBody>
          </p:sp>
          <p:sp>
            <p:nvSpPr>
              <p:cNvPr id="13321" name="Line 126"/>
              <p:cNvSpPr>
                <a:spLocks noChangeShapeType="1"/>
              </p:cNvSpPr>
              <p:nvPr/>
            </p:nvSpPr>
            <p:spPr bwMode="auto">
              <a:xfrm rot="465462" flipH="1" flipV="1">
                <a:off x="5865925" y="4445940"/>
                <a:ext cx="2796458" cy="3812"/>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2" name="Line 128"/>
              <p:cNvSpPr>
                <a:spLocks noChangeShapeType="1"/>
              </p:cNvSpPr>
              <p:nvPr/>
            </p:nvSpPr>
            <p:spPr bwMode="auto">
              <a:xfrm rot="465462" flipH="1" flipV="1">
                <a:off x="5740770" y="4125339"/>
                <a:ext cx="2935270" cy="313693"/>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139"/>
              <p:cNvSpPr>
                <a:spLocks noChangeArrowheads="1"/>
              </p:cNvSpPr>
              <p:nvPr/>
            </p:nvSpPr>
            <p:spPr bwMode="auto">
              <a:xfrm>
                <a:off x="7445569" y="3420219"/>
                <a:ext cx="1980845" cy="831130"/>
              </a:xfrm>
              <a:prstGeom prst="rect">
                <a:avLst/>
              </a:prstGeom>
              <a:noFill/>
              <a:ln w="9525">
                <a:noFill/>
                <a:miter lim="800000"/>
                <a:headEnd/>
                <a:tailEnd/>
              </a:ln>
            </p:spPr>
            <p:txBody>
              <a:bodyPr lIns="0" tIns="0" rIns="0" bIns="0">
                <a:spAutoFit/>
              </a:bodyPr>
              <a:lstStyle/>
              <a:p>
                <a:pPr algn="r">
                  <a:defRPr/>
                </a:pPr>
                <a:r>
                  <a:rPr lang="en-US" b="1">
                    <a:solidFill>
                      <a:schemeClr val="tx1">
                        <a:lumMod val="75000"/>
                        <a:lumOff val="25000"/>
                      </a:schemeClr>
                    </a:solidFill>
                  </a:rPr>
                  <a:t>Cambered airfoil</a:t>
                </a:r>
              </a:p>
              <a:p>
                <a:pPr algn="r">
                  <a:defRPr/>
                </a:pPr>
                <a:r>
                  <a:rPr lang="en-US">
                    <a:solidFill>
                      <a:schemeClr val="tx1">
                        <a:lumMod val="75000"/>
                        <a:lumOff val="25000"/>
                      </a:schemeClr>
                    </a:solidFill>
                  </a:rPr>
                  <a:t>chord line and</a:t>
                </a:r>
              </a:p>
              <a:p>
                <a:pPr algn="r">
                  <a:defRPr/>
                </a:pPr>
                <a:r>
                  <a:rPr lang="en-US">
                    <a:solidFill>
                      <a:schemeClr val="tx1">
                        <a:lumMod val="75000"/>
                        <a:lumOff val="25000"/>
                      </a:schemeClr>
                    </a:solidFill>
                  </a:rPr>
                  <a:t>zero-lift incline. </a:t>
                </a:r>
                <a:endParaRPr lang="en-US" baseline="-25000">
                  <a:solidFill>
                    <a:schemeClr val="tx1">
                      <a:lumMod val="75000"/>
                      <a:lumOff val="25000"/>
                    </a:schemeClr>
                  </a:solidFill>
                </a:endParaRPr>
              </a:p>
            </p:txBody>
          </p:sp>
          <p:sp>
            <p:nvSpPr>
              <p:cNvPr id="20" name="Rectangle 141"/>
              <p:cNvSpPr>
                <a:spLocks noChangeArrowheads="1"/>
              </p:cNvSpPr>
              <p:nvPr/>
            </p:nvSpPr>
            <p:spPr bwMode="auto">
              <a:xfrm>
                <a:off x="5693495" y="4051321"/>
                <a:ext cx="293634" cy="549021"/>
              </a:xfrm>
              <a:prstGeom prst="rect">
                <a:avLst/>
              </a:prstGeom>
              <a:noFill/>
              <a:ln w="9525">
                <a:noFill/>
                <a:miter lim="800000"/>
                <a:headEnd/>
                <a:tailEnd/>
              </a:ln>
            </p:spPr>
            <p:txBody>
              <a:bodyPr lIns="0" tIns="0" rIns="0" bIns="0">
                <a:spAutoFit/>
              </a:bodyPr>
              <a:lstStyle/>
              <a:p>
                <a:pPr>
                  <a:lnSpc>
                    <a:spcPts val="1400"/>
                  </a:lnSpc>
                  <a:defRPr/>
                </a:pPr>
                <a:r>
                  <a:rPr lang="en-US" sz="1600" b="1" i="1">
                    <a:solidFill>
                      <a:schemeClr val="tx1">
                        <a:lumMod val="75000"/>
                        <a:lumOff val="25000"/>
                      </a:schemeClr>
                    </a:solidFill>
                  </a:rPr>
                  <a:t> </a:t>
                </a:r>
                <a:r>
                  <a:rPr lang="en-US" b="1" i="1">
                    <a:solidFill>
                      <a:schemeClr val="tx1">
                        <a:lumMod val="75000"/>
                        <a:lumOff val="25000"/>
                      </a:schemeClr>
                    </a:solidFill>
                    <a:latin typeface="Symbol" pitchFamily="18" charset="2"/>
                  </a:rPr>
                  <a:t>z</a:t>
                </a:r>
                <a:endParaRPr lang="en-US" sz="2000" b="1" i="1">
                  <a:solidFill>
                    <a:schemeClr val="tx1">
                      <a:lumMod val="75000"/>
                      <a:lumOff val="25000"/>
                    </a:schemeClr>
                  </a:solidFill>
                  <a:latin typeface="Symbol" pitchFamily="18" charset="2"/>
                </a:endParaRPr>
              </a:p>
              <a:p>
                <a:pPr>
                  <a:lnSpc>
                    <a:spcPts val="1400"/>
                  </a:lnSpc>
                  <a:defRPr/>
                </a:pPr>
                <a:endParaRPr lang="en-US" sz="2000" b="1" i="1">
                  <a:solidFill>
                    <a:schemeClr val="tx1">
                      <a:lumMod val="75000"/>
                      <a:lumOff val="25000"/>
                    </a:schemeClr>
                  </a:solidFill>
                  <a:latin typeface="Symbol" pitchFamily="18" charset="2"/>
                </a:endParaRPr>
              </a:p>
              <a:p>
                <a:pPr>
                  <a:lnSpc>
                    <a:spcPts val="1400"/>
                  </a:lnSpc>
                  <a:defRPr/>
                </a:pPr>
                <a:r>
                  <a:rPr lang="en-US" sz="2000" b="1" i="1">
                    <a:solidFill>
                      <a:schemeClr val="tx1">
                        <a:lumMod val="75000"/>
                        <a:lumOff val="25000"/>
                      </a:schemeClr>
                    </a:solidFill>
                    <a:latin typeface="Symbol" pitchFamily="18" charset="2"/>
                  </a:rPr>
                  <a:t> a</a:t>
                </a:r>
                <a:endParaRPr lang="en-US" sz="2000" baseline="-25000">
                  <a:solidFill>
                    <a:schemeClr val="tx1">
                      <a:lumMod val="75000"/>
                      <a:lumOff val="25000"/>
                    </a:schemeClr>
                  </a:solidFill>
                  <a:latin typeface="Symbol" pitchFamily="18" charset="2"/>
                </a:endParaRPr>
              </a:p>
            </p:txBody>
          </p:sp>
          <p:sp>
            <p:nvSpPr>
              <p:cNvPr id="13325" name="Line 142"/>
              <p:cNvSpPr>
                <a:spLocks noChangeShapeType="1"/>
              </p:cNvSpPr>
              <p:nvPr/>
            </p:nvSpPr>
            <p:spPr bwMode="auto">
              <a:xfrm flipV="1">
                <a:off x="6226731" y="4299159"/>
                <a:ext cx="22875" cy="350749"/>
              </a:xfrm>
              <a:prstGeom prst="line">
                <a:avLst/>
              </a:prstGeom>
              <a:noFill/>
              <a:ln w="12700">
                <a:solidFill>
                  <a:srgbClr val="9933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43"/>
              <p:cNvSpPr>
                <a:spLocks noChangeShapeType="1"/>
              </p:cNvSpPr>
              <p:nvPr/>
            </p:nvSpPr>
            <p:spPr bwMode="auto">
              <a:xfrm flipV="1">
                <a:off x="6250417" y="4081361"/>
                <a:ext cx="53965" cy="244514"/>
              </a:xfrm>
              <a:prstGeom prst="line">
                <a:avLst/>
              </a:prstGeom>
              <a:noFill/>
              <a:ln w="12700">
                <a:solidFill>
                  <a:srgbClr val="993300"/>
                </a:solidFill>
                <a:round/>
                <a:headEnd/>
                <a:tailEnd type="triangle" w="sm" len="lg"/>
              </a:ln>
            </p:spPr>
            <p:txBody>
              <a:bodyPr wrap="none" anchor="ctr"/>
              <a:lstStyle/>
              <a:p>
                <a:pPr>
                  <a:defRPr/>
                </a:pPr>
                <a:endParaRPr lang="en-US">
                  <a:solidFill>
                    <a:schemeClr val="tx1">
                      <a:lumMod val="75000"/>
                      <a:lumOff val="25000"/>
                    </a:schemeClr>
                  </a:solidFill>
                </a:endParaRPr>
              </a:p>
            </p:txBody>
          </p:sp>
          <p:sp>
            <p:nvSpPr>
              <p:cNvPr id="13327" name="Line 136"/>
              <p:cNvSpPr>
                <a:spLocks noChangeShapeType="1"/>
              </p:cNvSpPr>
              <p:nvPr/>
            </p:nvSpPr>
            <p:spPr bwMode="auto">
              <a:xfrm rot="465462" flipH="1">
                <a:off x="5664842" y="4445348"/>
                <a:ext cx="2984848" cy="406765"/>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3351" name="Oval 41"/>
          <p:cNvSpPr>
            <a:spLocks noChangeAspect="1"/>
          </p:cNvSpPr>
          <p:nvPr/>
        </p:nvSpPr>
        <p:spPr bwMode="auto">
          <a:xfrm>
            <a:off x="9454075" y="3584247"/>
            <a:ext cx="93494" cy="93529"/>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a:p>
        </p:txBody>
      </p:sp>
      <p:cxnSp>
        <p:nvCxnSpPr>
          <p:cNvPr id="6" name="Straight Connector 5"/>
          <p:cNvCxnSpPr/>
          <p:nvPr/>
        </p:nvCxnSpPr>
        <p:spPr bwMode="auto">
          <a:xfrm>
            <a:off x="7083717" y="2270016"/>
            <a:ext cx="2326300" cy="1673509"/>
          </a:xfrm>
          <a:prstGeom prst="line">
            <a:avLst/>
          </a:prstGeom>
          <a:solidFill>
            <a:schemeClr val="accent1"/>
          </a:solidFill>
          <a:ln w="101600" cap="flat" cmpd="sng" algn="ctr">
            <a:solidFill>
              <a:srgbClr val="548235">
                <a:alpha val="30000"/>
              </a:srgbClr>
            </a:solidFill>
            <a:prstDash val="solid"/>
            <a:round/>
            <a:headEnd type="none" w="med" len="med"/>
            <a:tailEnd type="none" w="sm" len="lg"/>
          </a:ln>
          <a:effectLst/>
        </p:spPr>
      </p:cxnSp>
      <p:cxnSp>
        <p:nvCxnSpPr>
          <p:cNvPr id="49" name="Straight Connector 48"/>
          <p:cNvCxnSpPr>
            <a:stCxn id="13348" idx="1"/>
            <a:endCxn id="13351" idx="5"/>
          </p:cNvCxnSpPr>
          <p:nvPr/>
        </p:nvCxnSpPr>
        <p:spPr bwMode="auto">
          <a:xfrm>
            <a:off x="8047650" y="2196037"/>
            <a:ext cx="1486227" cy="1468042"/>
          </a:xfrm>
          <a:prstGeom prst="line">
            <a:avLst/>
          </a:prstGeom>
          <a:solidFill>
            <a:schemeClr val="accent1"/>
          </a:solidFill>
          <a:ln w="57150" cap="flat" cmpd="sng" algn="ctr">
            <a:solidFill>
              <a:schemeClr val="accent2">
                <a:lumMod val="75000"/>
                <a:alpha val="50196"/>
              </a:schemeClr>
            </a:solidFill>
            <a:prstDash val="solid"/>
            <a:round/>
            <a:headEnd type="none" w="med" len="med"/>
            <a:tailEnd type="none" w="sm" len="lg"/>
          </a:ln>
          <a:effectLst/>
        </p:spPr>
      </p:cxnSp>
      <p:sp>
        <p:nvSpPr>
          <p:cNvPr id="43" name="Rectangle 96">
            <a:extLst>
              <a:ext uri="{FF2B5EF4-FFF2-40B4-BE49-F238E27FC236}">
                <a16:creationId xmlns:a16="http://schemas.microsoft.com/office/drawing/2014/main" id="{5B85FE50-CF4D-40B3-A9BB-66D3ED22EE8F}"/>
              </a:ext>
            </a:extLst>
          </p:cNvPr>
          <p:cNvSpPr>
            <a:spLocks noChangeArrowheads="1"/>
          </p:cNvSpPr>
          <p:nvPr/>
        </p:nvSpPr>
        <p:spPr bwMode="auto">
          <a:xfrm rot="20571216">
            <a:off x="6947593" y="1238843"/>
            <a:ext cx="1262382" cy="773032"/>
          </a:xfrm>
          <a:prstGeom prst="rect">
            <a:avLst/>
          </a:prstGeom>
          <a:noFill/>
          <a:ln w="9525">
            <a:noFill/>
            <a:miter lim="800000"/>
            <a:headEnd/>
            <a:tailEnd/>
          </a:ln>
        </p:spPr>
        <p:txBody>
          <a:bodyPr wrap="square" lIns="0" tIns="0" rIns="0" bIns="0">
            <a:spAutoFit/>
          </a:bodyPr>
          <a:lstStyle/>
          <a:p>
            <a:pPr>
              <a:lnSpc>
                <a:spcPts val="2000"/>
              </a:lnSpc>
              <a:defRPr/>
            </a:pPr>
            <a:r>
              <a:rPr lang="en-US" sz="2000">
                <a:solidFill>
                  <a:schemeClr val="tx1">
                    <a:lumMod val="75000"/>
                    <a:lumOff val="25000"/>
                  </a:schemeClr>
                </a:solidFill>
              </a:rPr>
              <a:t>Planar or</a:t>
            </a:r>
          </a:p>
          <a:p>
            <a:pPr>
              <a:lnSpc>
                <a:spcPts val="2000"/>
              </a:lnSpc>
              <a:defRPr/>
            </a:pPr>
            <a:r>
              <a:rPr lang="en-US" sz="2000">
                <a:solidFill>
                  <a:schemeClr val="tx1">
                    <a:lumMod val="75000"/>
                    <a:lumOff val="25000"/>
                  </a:schemeClr>
                </a:solidFill>
              </a:rPr>
              <a:t>non-planar</a:t>
            </a:r>
          </a:p>
          <a:p>
            <a:pPr>
              <a:lnSpc>
                <a:spcPts val="2000"/>
              </a:lnSpc>
              <a:defRPr/>
            </a:pPr>
            <a:r>
              <a:rPr lang="en-US" sz="2000">
                <a:solidFill>
                  <a:schemeClr val="tx1">
                    <a:lumMod val="75000"/>
                    <a:lumOff val="25000"/>
                  </a:schemeClr>
                </a:solidFill>
              </a:rPr>
              <a:t>Half wing</a:t>
            </a:r>
            <a:endParaRPr lang="en-US" sz="2000" baseline="-25000">
              <a:solidFill>
                <a:schemeClr val="tx1">
                  <a:lumMod val="75000"/>
                  <a:lumOff val="25000"/>
                </a:schemeClr>
              </a:solidFill>
            </a:endParaRPr>
          </a:p>
        </p:txBody>
      </p:sp>
      <p:grpSp>
        <p:nvGrpSpPr>
          <p:cNvPr id="3" name="Group 2">
            <a:extLst>
              <a:ext uri="{FF2B5EF4-FFF2-40B4-BE49-F238E27FC236}">
                <a16:creationId xmlns:a16="http://schemas.microsoft.com/office/drawing/2014/main" id="{6D6F0FD2-E486-48D9-8B9B-9E83FC6F6C0B}"/>
              </a:ext>
            </a:extLst>
          </p:cNvPr>
          <p:cNvGrpSpPr/>
          <p:nvPr/>
        </p:nvGrpSpPr>
        <p:grpSpPr>
          <a:xfrm>
            <a:off x="8238440" y="1265574"/>
            <a:ext cx="2061757" cy="1072632"/>
            <a:chOff x="8238440" y="1113174"/>
            <a:chExt cx="2061757" cy="1072632"/>
          </a:xfrm>
        </p:grpSpPr>
        <p:sp>
          <p:nvSpPr>
            <p:cNvPr id="45" name="Rectangle 98"/>
            <p:cNvSpPr>
              <a:spLocks noChangeArrowheads="1"/>
            </p:cNvSpPr>
            <p:nvPr/>
          </p:nvSpPr>
          <p:spPr bwMode="auto">
            <a:xfrm>
              <a:off x="8505997" y="1113174"/>
              <a:ext cx="1794200" cy="221599"/>
            </a:xfrm>
            <a:prstGeom prst="rect">
              <a:avLst/>
            </a:prstGeom>
            <a:noFill/>
            <a:ln w="9525">
              <a:noFill/>
              <a:miter lim="800000"/>
              <a:headEnd/>
              <a:tailEnd/>
            </a:ln>
          </p:spPr>
          <p:txBody>
            <a:bodyPr wrap="square" lIns="0" tIns="0" rIns="0" bIns="0">
              <a:spAutoFit/>
            </a:bodyPr>
            <a:lstStyle/>
            <a:p>
              <a:pPr algn="ctr">
                <a:lnSpc>
                  <a:spcPts val="1600"/>
                </a:lnSpc>
                <a:defRPr/>
              </a:pPr>
              <a:r>
                <a:rPr lang="en-US">
                  <a:solidFill>
                    <a:schemeClr val="tx1">
                      <a:lumMod val="75000"/>
                      <a:lumOff val="25000"/>
                    </a:schemeClr>
                  </a:solidFill>
                </a:rPr>
                <a:t> </a:t>
              </a:r>
              <a:r>
                <a:rPr lang="en-US" sz="2000" b="1">
                  <a:solidFill>
                    <a:schemeClr val="tx1">
                      <a:lumMod val="75000"/>
                      <a:lumOff val="25000"/>
                    </a:schemeClr>
                  </a:solidFill>
                </a:rPr>
                <a:t>Downwash line</a:t>
              </a:r>
              <a:endParaRPr lang="en-US" b="1" baseline="-25000">
                <a:solidFill>
                  <a:schemeClr val="tx1">
                    <a:lumMod val="75000"/>
                    <a:lumOff val="25000"/>
                  </a:schemeClr>
                </a:solidFill>
              </a:endParaRPr>
            </a:p>
          </p:txBody>
        </p:sp>
        <p:cxnSp>
          <p:nvCxnSpPr>
            <p:cNvPr id="4" name="Straight Connector 3">
              <a:extLst>
                <a:ext uri="{FF2B5EF4-FFF2-40B4-BE49-F238E27FC236}">
                  <a16:creationId xmlns:a16="http://schemas.microsoft.com/office/drawing/2014/main" id="{AE8BA806-3F1B-4C27-A824-9D5754F1E97B}"/>
                </a:ext>
              </a:extLst>
            </p:cNvPr>
            <p:cNvCxnSpPr>
              <a:cxnSpLocks/>
            </p:cNvCxnSpPr>
            <p:nvPr/>
          </p:nvCxnSpPr>
          <p:spPr>
            <a:xfrm flipH="1">
              <a:off x="8238440" y="1382670"/>
              <a:ext cx="670158" cy="803136"/>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6C0C101-EFF8-4120-B5E0-26F2906CB896}"/>
              </a:ext>
            </a:extLst>
          </p:cNvPr>
          <p:cNvGrpSpPr/>
          <p:nvPr/>
        </p:nvGrpSpPr>
        <p:grpSpPr>
          <a:xfrm>
            <a:off x="6733991" y="2695117"/>
            <a:ext cx="1299968" cy="753033"/>
            <a:chOff x="6733991" y="2542717"/>
            <a:chExt cx="1299968" cy="753033"/>
          </a:xfrm>
        </p:grpSpPr>
        <p:sp>
          <p:nvSpPr>
            <p:cNvPr id="35" name="Rectangle 98"/>
            <p:cNvSpPr>
              <a:spLocks noChangeArrowheads="1"/>
            </p:cNvSpPr>
            <p:nvPr/>
          </p:nvSpPr>
          <p:spPr bwMode="auto">
            <a:xfrm>
              <a:off x="6733991" y="3074151"/>
              <a:ext cx="1299968" cy="221599"/>
            </a:xfrm>
            <a:prstGeom prst="rect">
              <a:avLst/>
            </a:prstGeom>
            <a:noFill/>
            <a:ln w="9525">
              <a:noFill/>
              <a:miter lim="800000"/>
              <a:headEnd/>
              <a:tailEnd/>
            </a:ln>
          </p:spPr>
          <p:txBody>
            <a:bodyPr wrap="square" lIns="0" tIns="0" rIns="0" bIns="0">
              <a:spAutoFit/>
            </a:bodyPr>
            <a:lstStyle/>
            <a:p>
              <a:pPr algn="ctr">
                <a:lnSpc>
                  <a:spcPts val="1600"/>
                </a:lnSpc>
                <a:defRPr/>
              </a:pPr>
              <a:r>
                <a:rPr lang="en-US" sz="2000" b="1">
                  <a:solidFill>
                    <a:schemeClr val="tx1">
                      <a:lumMod val="75000"/>
                      <a:lumOff val="25000"/>
                    </a:schemeClr>
                  </a:solidFill>
                </a:rPr>
                <a:t>Lifting line</a:t>
              </a:r>
              <a:endParaRPr lang="en-US" sz="2000" b="1" baseline="-25000">
                <a:solidFill>
                  <a:schemeClr val="tx1">
                    <a:lumMod val="75000"/>
                    <a:lumOff val="25000"/>
                  </a:schemeClr>
                </a:solidFill>
              </a:endParaRPr>
            </a:p>
          </p:txBody>
        </p:sp>
        <p:cxnSp>
          <p:nvCxnSpPr>
            <p:cNvPr id="46" name="Straight Connector 45">
              <a:extLst>
                <a:ext uri="{FF2B5EF4-FFF2-40B4-BE49-F238E27FC236}">
                  <a16:creationId xmlns:a16="http://schemas.microsoft.com/office/drawing/2014/main" id="{8717DC78-4C17-4CF1-8468-68445DCA3E8D}"/>
                </a:ext>
              </a:extLst>
            </p:cNvPr>
            <p:cNvCxnSpPr>
              <a:cxnSpLocks/>
            </p:cNvCxnSpPr>
            <p:nvPr/>
          </p:nvCxnSpPr>
          <p:spPr>
            <a:xfrm flipH="1">
              <a:off x="7201394" y="2542717"/>
              <a:ext cx="412104" cy="44907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7" name="Right Arrow 49">
            <a:extLst>
              <a:ext uri="{FF2B5EF4-FFF2-40B4-BE49-F238E27FC236}">
                <a16:creationId xmlns:a16="http://schemas.microsoft.com/office/drawing/2014/main" id="{DFADCD59-9899-4468-BC18-00799A8E7BE9}"/>
              </a:ext>
            </a:extLst>
          </p:cNvPr>
          <p:cNvSpPr/>
          <p:nvPr/>
        </p:nvSpPr>
        <p:spPr>
          <a:xfrm rot="20594763">
            <a:off x="9162844" y="2845485"/>
            <a:ext cx="702876" cy="341965"/>
          </a:xfrm>
          <a:prstGeom prst="rightArrow">
            <a:avLst/>
          </a:prstGeom>
          <a:solidFill>
            <a:schemeClr val="accent2">
              <a:lumMod val="60000"/>
              <a:lumOff val="40000"/>
              <a:alpha val="50196"/>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9">
            <a:extLst>
              <a:ext uri="{FF2B5EF4-FFF2-40B4-BE49-F238E27FC236}">
                <a16:creationId xmlns:a16="http://schemas.microsoft.com/office/drawing/2014/main" id="{F184F6A2-74E9-4237-ADF6-FF43DFC63866}"/>
              </a:ext>
            </a:extLst>
          </p:cNvPr>
          <p:cNvSpPr/>
          <p:nvPr/>
        </p:nvSpPr>
        <p:spPr>
          <a:xfrm rot="20594763">
            <a:off x="8815174" y="3457725"/>
            <a:ext cx="1306406" cy="361745"/>
          </a:xfrm>
          <a:prstGeom prst="rightArrow">
            <a:avLst/>
          </a:prstGeom>
          <a:solidFill>
            <a:schemeClr val="accent2">
              <a:lumMod val="60000"/>
              <a:lumOff val="40000"/>
              <a:alpha val="50196"/>
            </a:schemeClr>
          </a:solidFill>
          <a:ln>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9DA084F-0239-41D3-AA1A-114C422D8769}"/>
              </a:ext>
            </a:extLst>
          </p:cNvPr>
          <p:cNvSpPr txBox="1"/>
          <p:nvPr/>
        </p:nvSpPr>
        <p:spPr>
          <a:xfrm>
            <a:off x="1163642" y="1353207"/>
            <a:ext cx="5102622" cy="430875"/>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lIns="45714" tIns="45714" rIns="45714" bIns="45714" rtlCol="0">
            <a:spAutoFit/>
          </a:bodyPr>
          <a:lstStyle/>
          <a:p>
            <a:pPr marL="342900" indent="-342900">
              <a:buFont typeface="Arial" panose="020B0604020202020204" pitchFamily="34" charset="0"/>
              <a:buChar char="•"/>
            </a:pPr>
            <a:r>
              <a:rPr lang="en-US" sz="2200"/>
              <a:t>Shift both L’line &amp; d’line aft if transonic</a:t>
            </a:r>
          </a:p>
        </p:txBody>
      </p:sp>
      <p:sp>
        <p:nvSpPr>
          <p:cNvPr id="51" name="TextBox 50">
            <a:extLst>
              <a:ext uri="{FF2B5EF4-FFF2-40B4-BE49-F238E27FC236}">
                <a16:creationId xmlns:a16="http://schemas.microsoft.com/office/drawing/2014/main" id="{6F778960-7488-49D2-97D3-C2F3C5978961}"/>
              </a:ext>
            </a:extLst>
          </p:cNvPr>
          <p:cNvSpPr txBox="1"/>
          <p:nvPr/>
        </p:nvSpPr>
        <p:spPr>
          <a:xfrm>
            <a:off x="1163642" y="2041822"/>
            <a:ext cx="5102622" cy="430875"/>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lIns="45714" tIns="45714" rIns="45714" bIns="45714" rtlCol="0">
            <a:spAutoFit/>
          </a:bodyPr>
          <a:lstStyle/>
          <a:p>
            <a:pPr marL="342900" indent="-342900">
              <a:buFont typeface="Arial" panose="020B0604020202020204" pitchFamily="34" charset="0"/>
              <a:buChar char="•"/>
            </a:pPr>
            <a:r>
              <a:rPr lang="en-US" sz="2200"/>
              <a:t>Stretch L’line_to_d’line gap if transonic</a:t>
            </a:r>
          </a:p>
        </p:txBody>
      </p:sp>
      <p:sp>
        <p:nvSpPr>
          <p:cNvPr id="52" name="TextBox 51">
            <a:extLst>
              <a:ext uri="{FF2B5EF4-FFF2-40B4-BE49-F238E27FC236}">
                <a16:creationId xmlns:a16="http://schemas.microsoft.com/office/drawing/2014/main" id="{164073E1-046D-408D-A70D-7AAD5BA6D403}"/>
              </a:ext>
            </a:extLst>
          </p:cNvPr>
          <p:cNvSpPr txBox="1"/>
          <p:nvPr/>
        </p:nvSpPr>
        <p:spPr>
          <a:xfrm>
            <a:off x="1163642" y="2761619"/>
            <a:ext cx="5102622" cy="769429"/>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lIns="45714" tIns="45714" rIns="45714" bIns="45714" rtlCol="0">
            <a:spAutoFit/>
          </a:bodyPr>
          <a:lstStyle/>
          <a:p>
            <a:pPr marL="342900" indent="-342900">
              <a:buFont typeface="Arial" panose="020B0604020202020204" pitchFamily="34" charset="0"/>
              <a:buChar char="•"/>
            </a:pPr>
            <a:r>
              <a:rPr lang="en-US" sz="2200"/>
              <a:t>All inputs and outputs are streamwise</a:t>
            </a:r>
          </a:p>
          <a:p>
            <a:pPr marL="342900" indent="-342900">
              <a:buFont typeface="Arial" panose="020B0604020202020204" pitchFamily="34" charset="0"/>
              <a:buChar char="•"/>
            </a:pPr>
            <a:r>
              <a:rPr lang="en-US" sz="2200"/>
              <a:t>Solve linear system for vortex strengths</a:t>
            </a:r>
          </a:p>
        </p:txBody>
      </p:sp>
      <p:pic>
        <p:nvPicPr>
          <p:cNvPr id="7" name="Audio 6">
            <a:hlinkClick r:id="" action="ppaction://media"/>
            <a:extLst>
              <a:ext uri="{FF2B5EF4-FFF2-40B4-BE49-F238E27FC236}">
                <a16:creationId xmlns:a16="http://schemas.microsoft.com/office/drawing/2014/main" id="{42BD03B9-5995-42F6-A9A5-13CEDF42A1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145636992"/>
      </p:ext>
    </p:extLst>
  </p:cSld>
  <p:clrMapOvr>
    <a:masterClrMapping/>
  </p:clrMapOvr>
  <p:transition advTm="44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44" grpId="0" animBg="1"/>
      <p:bldP spid="47" grpId="0" animBg="1"/>
      <p:bldP spid="48" grpId="0" animBg="1"/>
      <p:bldP spid="50" grpId="0" animBg="1"/>
      <p:bldP spid="51"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9655" r="4880"/>
          <a:stretch/>
        </p:blipFill>
        <p:spPr>
          <a:xfrm>
            <a:off x="365760" y="548640"/>
            <a:ext cx="11439781" cy="5760720"/>
          </a:xfrm>
          <a:prstGeom prst="rect">
            <a:avLst/>
          </a:prstGeom>
        </p:spPr>
      </p:pic>
      <p:sp>
        <p:nvSpPr>
          <p:cNvPr id="2" name="Title 1"/>
          <p:cNvSpPr>
            <a:spLocks noGrp="1"/>
          </p:cNvSpPr>
          <p:nvPr>
            <p:ph type="title"/>
          </p:nvPr>
        </p:nvSpPr>
        <p:spPr>
          <a:xfrm>
            <a:off x="0" y="13105"/>
            <a:ext cx="10561834" cy="476250"/>
          </a:xfrm>
        </p:spPr>
        <p:txBody>
          <a:bodyPr>
            <a:noAutofit/>
          </a:bodyPr>
          <a:lstStyle/>
          <a:p>
            <a:pPr algn="l" eaLnBrk="1" hangingPunct="1">
              <a:defRPr/>
            </a:pPr>
            <a:r>
              <a:rPr lang="en-US" sz="2600" b="1">
                <a:solidFill>
                  <a:schemeClr val="bg1">
                    <a:lumMod val="50000"/>
                  </a:schemeClr>
                </a:solidFill>
                <a:latin typeface="+mn-lt"/>
              </a:rPr>
              <a:t>Empirical lifting-line validation:  Wing &amp; forebody lift distributions</a:t>
            </a:r>
          </a:p>
        </p:txBody>
      </p:sp>
      <p:sp>
        <p:nvSpPr>
          <p:cNvPr id="11" name="Right Arrow 46">
            <a:extLst>
              <a:ext uri="{FF2B5EF4-FFF2-40B4-BE49-F238E27FC236}">
                <a16:creationId xmlns:a16="http://schemas.microsoft.com/office/drawing/2014/main" id="{6E8DAE1A-76F3-4FA2-B9BC-5DA017515B6C}"/>
              </a:ext>
            </a:extLst>
          </p:cNvPr>
          <p:cNvSpPr/>
          <p:nvPr/>
        </p:nvSpPr>
        <p:spPr>
          <a:xfrm rot="8858840">
            <a:off x="1486558" y="639036"/>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46">
            <a:extLst>
              <a:ext uri="{FF2B5EF4-FFF2-40B4-BE49-F238E27FC236}">
                <a16:creationId xmlns:a16="http://schemas.microsoft.com/office/drawing/2014/main" id="{7353A8DD-AC63-4438-8979-41598C2CC281}"/>
              </a:ext>
            </a:extLst>
          </p:cNvPr>
          <p:cNvSpPr/>
          <p:nvPr/>
        </p:nvSpPr>
        <p:spPr>
          <a:xfrm>
            <a:off x="7223370" y="2991455"/>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46">
            <a:extLst>
              <a:ext uri="{FF2B5EF4-FFF2-40B4-BE49-F238E27FC236}">
                <a16:creationId xmlns:a16="http://schemas.microsoft.com/office/drawing/2014/main" id="{AA81C519-3EAB-4C80-B3B7-1FB12639645E}"/>
              </a:ext>
            </a:extLst>
          </p:cNvPr>
          <p:cNvSpPr/>
          <p:nvPr/>
        </p:nvSpPr>
        <p:spPr>
          <a:xfrm rot="8698475">
            <a:off x="8656415" y="809575"/>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46">
            <a:extLst>
              <a:ext uri="{FF2B5EF4-FFF2-40B4-BE49-F238E27FC236}">
                <a16:creationId xmlns:a16="http://schemas.microsoft.com/office/drawing/2014/main" id="{94563CFC-900E-4A0A-BEC4-854C225C16C4}"/>
              </a:ext>
            </a:extLst>
          </p:cNvPr>
          <p:cNvSpPr/>
          <p:nvPr/>
        </p:nvSpPr>
        <p:spPr>
          <a:xfrm>
            <a:off x="7376780" y="4452561"/>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46">
            <a:extLst>
              <a:ext uri="{FF2B5EF4-FFF2-40B4-BE49-F238E27FC236}">
                <a16:creationId xmlns:a16="http://schemas.microsoft.com/office/drawing/2014/main" id="{DC8111CB-1026-40A3-BAAD-E59B4FF92890}"/>
              </a:ext>
            </a:extLst>
          </p:cNvPr>
          <p:cNvSpPr/>
          <p:nvPr/>
        </p:nvSpPr>
        <p:spPr>
          <a:xfrm rot="2371130">
            <a:off x="7275501" y="1338820"/>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89ADDC-3F19-4E22-93A0-8C54BC9E13FA}"/>
              </a:ext>
            </a:extLst>
          </p:cNvPr>
          <p:cNvSpPr txBox="1"/>
          <p:nvPr/>
        </p:nvSpPr>
        <p:spPr>
          <a:xfrm>
            <a:off x="9986566" y="1157818"/>
            <a:ext cx="1015573" cy="281103"/>
          </a:xfrm>
          <a:prstGeom prst="rect">
            <a:avLst/>
          </a:prstGeom>
          <a:noFill/>
        </p:spPr>
        <p:txBody>
          <a:bodyPr wrap="square" rtlCol="0">
            <a:spAutoFit/>
          </a:bodyPr>
          <a:lstStyle/>
          <a:p>
            <a:pPr>
              <a:lnSpc>
                <a:spcPts val="1400"/>
              </a:lnSpc>
            </a:pPr>
            <a:r>
              <a:rPr lang="en-US" sz="1600"/>
              <a:t>body taps</a:t>
            </a:r>
          </a:p>
        </p:txBody>
      </p:sp>
      <p:sp>
        <p:nvSpPr>
          <p:cNvPr id="30" name="Right Arrow 46">
            <a:extLst>
              <a:ext uri="{FF2B5EF4-FFF2-40B4-BE49-F238E27FC236}">
                <a16:creationId xmlns:a16="http://schemas.microsoft.com/office/drawing/2014/main" id="{5AB365A4-FBD2-452F-BFE6-028EBE97ADA9}"/>
              </a:ext>
            </a:extLst>
          </p:cNvPr>
          <p:cNvSpPr/>
          <p:nvPr/>
        </p:nvSpPr>
        <p:spPr>
          <a:xfrm rot="2415900">
            <a:off x="10963515" y="5748821"/>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46">
            <a:extLst>
              <a:ext uri="{FF2B5EF4-FFF2-40B4-BE49-F238E27FC236}">
                <a16:creationId xmlns:a16="http://schemas.microsoft.com/office/drawing/2014/main" id="{AB5DBB4C-354E-4540-A7B7-50DADB4D947C}"/>
              </a:ext>
            </a:extLst>
          </p:cNvPr>
          <p:cNvSpPr/>
          <p:nvPr/>
        </p:nvSpPr>
        <p:spPr>
          <a:xfrm rot="2004839">
            <a:off x="3655324" y="5555813"/>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0FCC892C-C037-46FF-BA9E-54A04BB5B8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672533957"/>
      </p:ext>
    </p:extLst>
  </p:cSld>
  <p:clrMapOvr>
    <a:masterClrMapping/>
  </p:clrMapOvr>
  <p:transition advTm="780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2"/>
                </p:tgtEl>
              </p:cMediaNode>
            </p:audio>
          </p:childTnLst>
        </p:cTn>
      </p:par>
    </p:tnLst>
    <p:bldLst>
      <p:bldP spid="11" grpId="0" animBg="1"/>
      <p:bldP spid="16" grpId="0" animBg="1"/>
      <p:bldP spid="19" grpId="0" animBg="1"/>
      <p:bldP spid="23" grpId="0" animBg="1"/>
      <p:bldP spid="29" grpId="0" animBg="1"/>
      <p:bldP spid="4" grpId="0"/>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16"/>
            <a:ext cx="9144000" cy="6854769"/>
          </a:xfrm>
          <a:prstGeom prst="rect">
            <a:avLst/>
          </a:prstGeom>
        </p:spPr>
      </p:pic>
      <p:sp>
        <p:nvSpPr>
          <p:cNvPr id="4" name="TextBox 3"/>
          <p:cNvSpPr txBox="1"/>
          <p:nvPr/>
        </p:nvSpPr>
        <p:spPr>
          <a:xfrm>
            <a:off x="1643825" y="85161"/>
            <a:ext cx="4379750" cy="523208"/>
          </a:xfrm>
          <a:prstGeom prst="rect">
            <a:avLst/>
          </a:prstGeom>
          <a:noFill/>
        </p:spPr>
        <p:txBody>
          <a:bodyPr wrap="square" lIns="91429" tIns="45714" rIns="91429" bIns="45714" rtlCol="0">
            <a:spAutoFit/>
          </a:bodyPr>
          <a:lstStyle/>
          <a:p>
            <a:r>
              <a:rPr lang="en-US" sz="2800" b="1">
                <a:solidFill>
                  <a:schemeClr val="bg1">
                    <a:lumMod val="85000"/>
                  </a:schemeClr>
                </a:solidFill>
              </a:rPr>
              <a:t>Saab Viggen (Thunderbolt)</a:t>
            </a:r>
          </a:p>
        </p:txBody>
      </p:sp>
      <p:sp>
        <p:nvSpPr>
          <p:cNvPr id="5" name="TextBox 4"/>
          <p:cNvSpPr txBox="1"/>
          <p:nvPr/>
        </p:nvSpPr>
        <p:spPr>
          <a:xfrm>
            <a:off x="1464849" y="6487052"/>
            <a:ext cx="1681038" cy="369332"/>
          </a:xfrm>
          <a:prstGeom prst="rect">
            <a:avLst/>
          </a:prstGeom>
          <a:noFill/>
        </p:spPr>
        <p:txBody>
          <a:bodyPr wrap="none" rtlCol="0">
            <a:spAutoFit/>
          </a:bodyPr>
          <a:lstStyle/>
          <a:p>
            <a:r>
              <a:rPr lang="en-US">
                <a:solidFill>
                  <a:schemeClr val="bg1">
                    <a:lumMod val="75000"/>
                  </a:schemeClr>
                </a:solidFill>
              </a:rPr>
              <a:t>SaabGroup.com</a:t>
            </a:r>
          </a:p>
        </p:txBody>
      </p:sp>
      <p:sp>
        <p:nvSpPr>
          <p:cNvPr id="2" name="Slide Number Placeholder 1"/>
          <p:cNvSpPr>
            <a:spLocks noGrp="1"/>
          </p:cNvSpPr>
          <p:nvPr>
            <p:ph type="sldNum" sz="quarter" idx="12"/>
          </p:nvPr>
        </p:nvSpPr>
        <p:spPr>
          <a:xfrm>
            <a:off x="8586110" y="6541407"/>
            <a:ext cx="2057400" cy="365125"/>
          </a:xfrm>
        </p:spPr>
        <p:txBody>
          <a:bodyPr/>
          <a:lstStyle/>
          <a:p>
            <a:fld id="{01E2073A-A629-45A2-8404-EF7185EE7B65}" type="slidenum">
              <a:rPr lang="en-US" smtClean="0"/>
              <a:pPr/>
              <a:t>23</a:t>
            </a:fld>
            <a:endParaRPr lang="en-US"/>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8958"/>
          <a:stretch/>
        </p:blipFill>
        <p:spPr>
          <a:xfrm flipH="1">
            <a:off x="10668000" y="1617"/>
            <a:ext cx="1524000" cy="686429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83229"/>
          <a:stretch/>
        </p:blipFill>
        <p:spPr>
          <a:xfrm flipH="1">
            <a:off x="1" y="1616"/>
            <a:ext cx="1533524" cy="6854769"/>
          </a:xfrm>
          <a:prstGeom prst="rect">
            <a:avLst/>
          </a:prstGeom>
        </p:spPr>
      </p:pic>
      <p:sp>
        <p:nvSpPr>
          <p:cNvPr id="8" name="Slide Number Placeholder 1">
            <a:extLst>
              <a:ext uri="{FF2B5EF4-FFF2-40B4-BE49-F238E27FC236}">
                <a16:creationId xmlns:a16="http://schemas.microsoft.com/office/drawing/2014/main" id="{BC4B958D-CCB6-4BC0-9D89-F8863E76DA7E}"/>
              </a:ext>
            </a:extLst>
          </p:cNvPr>
          <p:cNvSpPr txBox="1">
            <a:spLocks/>
          </p:cNvSpPr>
          <p:nvPr/>
        </p:nvSpPr>
        <p:spPr>
          <a:xfrm>
            <a:off x="139429" y="6425720"/>
            <a:ext cx="36415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75000"/>
                  </a:schemeClr>
                </a:solidFill>
              </a:rPr>
              <a:t>23</a:t>
            </a:r>
          </a:p>
        </p:txBody>
      </p:sp>
      <p:pic>
        <p:nvPicPr>
          <p:cNvPr id="9" name="Audio 8">
            <a:hlinkClick r:id="" action="ppaction://media"/>
            <a:extLst>
              <a:ext uri="{FF2B5EF4-FFF2-40B4-BE49-F238E27FC236}">
                <a16:creationId xmlns:a16="http://schemas.microsoft.com/office/drawing/2014/main" id="{5173E95D-5733-4777-8DB6-4BFCD4BEA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265128501"/>
      </p:ext>
    </p:extLst>
  </p:cSld>
  <p:clrMapOvr>
    <a:masterClrMapping/>
  </p:clrMapOvr>
  <mc:AlternateContent xmlns:mc="http://schemas.openxmlformats.org/markup-compatibility/2006" xmlns:p14="http://schemas.microsoft.com/office/powerpoint/2010/main">
    <mc:Choice Requires="p14">
      <p:transition spd="slow" p14:dur="2000" advTm="19952"/>
    </mc:Choice>
    <mc:Fallback xmlns="">
      <p:transition spd="slow" advTm="1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9490" r="4952"/>
          <a:stretch/>
        </p:blipFill>
        <p:spPr>
          <a:xfrm>
            <a:off x="326000" y="732530"/>
            <a:ext cx="11561361" cy="5474473"/>
          </a:xfrm>
          <a:prstGeom prst="rect">
            <a:avLst/>
          </a:prstGeom>
        </p:spPr>
      </p:pic>
      <p:sp>
        <p:nvSpPr>
          <p:cNvPr id="6" name="TextBox 5"/>
          <p:cNvSpPr txBox="1"/>
          <p:nvPr/>
        </p:nvSpPr>
        <p:spPr>
          <a:xfrm>
            <a:off x="121920" y="0"/>
            <a:ext cx="8893872"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Lifting-line Model of Saab JA37 Viggen (Thunderbolt)</a:t>
            </a:r>
          </a:p>
        </p:txBody>
      </p:sp>
      <p:sp>
        <p:nvSpPr>
          <p:cNvPr id="4" name="Slide Number Placeholder 3"/>
          <p:cNvSpPr>
            <a:spLocks noGrp="1"/>
          </p:cNvSpPr>
          <p:nvPr>
            <p:ph type="sldNum" sz="quarter" idx="12"/>
          </p:nvPr>
        </p:nvSpPr>
        <p:spPr>
          <a:xfrm>
            <a:off x="0" y="6468727"/>
            <a:ext cx="658368" cy="389273"/>
          </a:xfrm>
        </p:spPr>
        <p:txBody>
          <a:bodyPr/>
          <a:lstStyle/>
          <a:p>
            <a:fld id="{01E2073A-A629-45A2-8404-EF7185EE7B65}" type="slidenum">
              <a:rPr lang="en-US" smtClean="0"/>
              <a:pPr/>
              <a:t>24</a:t>
            </a:fld>
            <a:endParaRPr lang="en-US"/>
          </a:p>
        </p:txBody>
      </p:sp>
      <p:sp>
        <p:nvSpPr>
          <p:cNvPr id="14" name="Right Arrow 46">
            <a:extLst>
              <a:ext uri="{FF2B5EF4-FFF2-40B4-BE49-F238E27FC236}">
                <a16:creationId xmlns:a16="http://schemas.microsoft.com/office/drawing/2014/main" id="{181B4566-352A-40EC-8A57-BAFA4B3E1A4A}"/>
              </a:ext>
            </a:extLst>
          </p:cNvPr>
          <p:cNvSpPr/>
          <p:nvPr/>
        </p:nvSpPr>
        <p:spPr>
          <a:xfrm rot="9043275">
            <a:off x="1395267" y="836641"/>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46">
            <a:extLst>
              <a:ext uri="{FF2B5EF4-FFF2-40B4-BE49-F238E27FC236}">
                <a16:creationId xmlns:a16="http://schemas.microsoft.com/office/drawing/2014/main" id="{72BA4142-3227-4C1E-ADAF-BB00C5305244}"/>
              </a:ext>
            </a:extLst>
          </p:cNvPr>
          <p:cNvSpPr/>
          <p:nvPr/>
        </p:nvSpPr>
        <p:spPr>
          <a:xfrm>
            <a:off x="7445984" y="3511566"/>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46">
            <a:extLst>
              <a:ext uri="{FF2B5EF4-FFF2-40B4-BE49-F238E27FC236}">
                <a16:creationId xmlns:a16="http://schemas.microsoft.com/office/drawing/2014/main" id="{C500013D-9324-4101-AC4D-2020895803ED}"/>
              </a:ext>
            </a:extLst>
          </p:cNvPr>
          <p:cNvSpPr/>
          <p:nvPr/>
        </p:nvSpPr>
        <p:spPr>
          <a:xfrm rot="13509500">
            <a:off x="1686995" y="341146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46">
            <a:extLst>
              <a:ext uri="{FF2B5EF4-FFF2-40B4-BE49-F238E27FC236}">
                <a16:creationId xmlns:a16="http://schemas.microsoft.com/office/drawing/2014/main" id="{AB1B37E5-4839-45F3-9557-5EBCB03C9625}"/>
              </a:ext>
            </a:extLst>
          </p:cNvPr>
          <p:cNvSpPr/>
          <p:nvPr/>
        </p:nvSpPr>
        <p:spPr>
          <a:xfrm rot="8167127">
            <a:off x="3871104" y="5402243"/>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46">
            <a:extLst>
              <a:ext uri="{FF2B5EF4-FFF2-40B4-BE49-F238E27FC236}">
                <a16:creationId xmlns:a16="http://schemas.microsoft.com/office/drawing/2014/main" id="{6BE5F028-F235-4DA5-B94B-4CE76847D1DB}"/>
              </a:ext>
            </a:extLst>
          </p:cNvPr>
          <p:cNvSpPr/>
          <p:nvPr/>
        </p:nvSpPr>
        <p:spPr>
          <a:xfrm rot="13509500">
            <a:off x="5260994" y="403325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46">
            <a:extLst>
              <a:ext uri="{FF2B5EF4-FFF2-40B4-BE49-F238E27FC236}">
                <a16:creationId xmlns:a16="http://schemas.microsoft.com/office/drawing/2014/main" id="{602426B5-5AC7-4F76-9D52-3E767C04CDEE}"/>
              </a:ext>
            </a:extLst>
          </p:cNvPr>
          <p:cNvSpPr/>
          <p:nvPr/>
        </p:nvSpPr>
        <p:spPr>
          <a:xfrm rot="16200000">
            <a:off x="7232347" y="1305097"/>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46">
            <a:extLst>
              <a:ext uri="{FF2B5EF4-FFF2-40B4-BE49-F238E27FC236}">
                <a16:creationId xmlns:a16="http://schemas.microsoft.com/office/drawing/2014/main" id="{F106523E-DE40-444C-8DCC-2AAD96EB32E9}"/>
              </a:ext>
            </a:extLst>
          </p:cNvPr>
          <p:cNvSpPr/>
          <p:nvPr/>
        </p:nvSpPr>
        <p:spPr>
          <a:xfrm rot="8256358">
            <a:off x="10453682" y="2572109"/>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8315E5A0-E15E-4757-A039-312B35100B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72660110"/>
      </p:ext>
    </p:extLst>
  </p:cSld>
  <p:clrMapOvr>
    <a:masterClrMapping/>
  </p:clrMapOvr>
  <p:transition advTm="55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4" grpId="0" animBg="1"/>
      <p:bldP spid="17"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1"/>
            <a:ext cx="9144000" cy="6867525"/>
          </a:xfrm>
          <a:prstGeom prst="rect">
            <a:avLst/>
          </a:prstGeom>
        </p:spPr>
      </p:pic>
      <p:sp>
        <p:nvSpPr>
          <p:cNvPr id="8" name="TextBox 7"/>
          <p:cNvSpPr txBox="1"/>
          <p:nvPr/>
        </p:nvSpPr>
        <p:spPr>
          <a:xfrm>
            <a:off x="3877260" y="6421525"/>
            <a:ext cx="5347703" cy="369320"/>
          </a:xfrm>
          <a:prstGeom prst="rect">
            <a:avLst/>
          </a:prstGeom>
          <a:noFill/>
        </p:spPr>
        <p:txBody>
          <a:bodyPr wrap="square" lIns="91429" tIns="45714" rIns="91429" bIns="45714" rtlCol="0">
            <a:spAutoFit/>
          </a:bodyPr>
          <a:lstStyle/>
          <a:p>
            <a:r>
              <a:rPr lang="en-US">
                <a:solidFill>
                  <a:schemeClr val="bg1">
                    <a:lumMod val="95000"/>
                  </a:schemeClr>
                </a:solidFill>
              </a:rPr>
              <a:t>C-17 over San Pedro, CA     4th of July, 2011</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167"/>
          <a:stretch/>
        </p:blipFill>
        <p:spPr>
          <a:xfrm flipH="1">
            <a:off x="10668000" y="0"/>
            <a:ext cx="1524000" cy="686752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96563"/>
          <a:stretch/>
        </p:blipFill>
        <p:spPr>
          <a:xfrm flipH="1">
            <a:off x="-1" y="-1"/>
            <a:ext cx="1523999" cy="6867525"/>
          </a:xfrm>
          <a:prstGeom prst="rect">
            <a:avLst/>
          </a:prstGeom>
        </p:spPr>
      </p:pic>
      <p:sp>
        <p:nvSpPr>
          <p:cNvPr id="6" name="Slide Number Placeholder 1"/>
          <p:cNvSpPr>
            <a:spLocks noGrp="1"/>
          </p:cNvSpPr>
          <p:nvPr>
            <p:ph type="sldNum" sz="quarter" idx="12"/>
          </p:nvPr>
        </p:nvSpPr>
        <p:spPr>
          <a:xfrm>
            <a:off x="139429" y="6425720"/>
            <a:ext cx="364154" cy="365125"/>
          </a:xfrm>
        </p:spPr>
        <p:txBody>
          <a:bodyPr/>
          <a:lstStyle/>
          <a:p>
            <a:r>
              <a:rPr lang="en-US">
                <a:solidFill>
                  <a:schemeClr val="accent5">
                    <a:lumMod val="75000"/>
                  </a:schemeClr>
                </a:solidFill>
              </a:rPr>
              <a:t>25</a:t>
            </a:r>
          </a:p>
        </p:txBody>
      </p:sp>
      <p:sp>
        <p:nvSpPr>
          <p:cNvPr id="5" name="TextBox 4"/>
          <p:cNvSpPr txBox="1"/>
          <p:nvPr/>
        </p:nvSpPr>
        <p:spPr>
          <a:xfrm>
            <a:off x="79721" y="-2"/>
            <a:ext cx="2452525" cy="523208"/>
          </a:xfrm>
          <a:prstGeom prst="rect">
            <a:avLst/>
          </a:prstGeom>
          <a:noFill/>
        </p:spPr>
        <p:txBody>
          <a:bodyPr wrap="square" lIns="91429" tIns="45714" rIns="91429" bIns="45714" rtlCol="0">
            <a:spAutoFit/>
          </a:bodyPr>
          <a:lstStyle/>
          <a:p>
            <a:r>
              <a:rPr lang="en-US" sz="2800" b="1">
                <a:solidFill>
                  <a:schemeClr val="bg1">
                    <a:lumMod val="95000"/>
                  </a:schemeClr>
                </a:solidFill>
              </a:rPr>
              <a:t>Winglets</a:t>
            </a:r>
          </a:p>
        </p:txBody>
      </p:sp>
      <p:pic>
        <p:nvPicPr>
          <p:cNvPr id="2" name="Audio 1">
            <a:hlinkClick r:id="" action="ppaction://media"/>
            <a:extLst>
              <a:ext uri="{FF2B5EF4-FFF2-40B4-BE49-F238E27FC236}">
                <a16:creationId xmlns:a16="http://schemas.microsoft.com/office/drawing/2014/main" id="{7267DBCA-1FC3-45AF-8CF3-607755B921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60474282"/>
      </p:ext>
    </p:extLst>
  </p:cSld>
  <p:clrMapOvr>
    <a:masterClrMapping/>
  </p:clrMapOvr>
  <mc:AlternateContent xmlns:mc="http://schemas.openxmlformats.org/markup-compatibility/2006" xmlns:p14="http://schemas.microsoft.com/office/powerpoint/2010/main">
    <mc:Choice Requires="p14">
      <p:transition spd="slow" p14:dur="2000" advTm="16195"/>
    </mc:Choice>
    <mc:Fallback xmlns="">
      <p:transition spd="slow" advTm="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8"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9544" r="5273"/>
          <a:stretch/>
        </p:blipFill>
        <p:spPr>
          <a:xfrm>
            <a:off x="362373" y="536970"/>
            <a:ext cx="11473542" cy="5784056"/>
          </a:xfrm>
          <a:prstGeom prst="rect">
            <a:avLst/>
          </a:prstGeom>
        </p:spPr>
      </p:pic>
      <p:sp>
        <p:nvSpPr>
          <p:cNvPr id="2" name="Slide Number Placeholder 1"/>
          <p:cNvSpPr>
            <a:spLocks noGrp="1"/>
          </p:cNvSpPr>
          <p:nvPr>
            <p:ph type="sldNum" sz="quarter" idx="12"/>
          </p:nvPr>
        </p:nvSpPr>
        <p:spPr/>
        <p:txBody>
          <a:bodyPr/>
          <a:lstStyle/>
          <a:p>
            <a:fld id="{01E2073A-A629-45A2-8404-EF7185EE7B65}" type="slidenum">
              <a:rPr lang="en-US" smtClean="0"/>
              <a:pPr/>
              <a:t>26</a:t>
            </a:fld>
            <a:endParaRPr lang="en-US"/>
          </a:p>
        </p:txBody>
      </p:sp>
      <p:sp>
        <p:nvSpPr>
          <p:cNvPr id="7" name="TextBox 6">
            <a:extLst>
              <a:ext uri="{FF2B5EF4-FFF2-40B4-BE49-F238E27FC236}">
                <a16:creationId xmlns:a16="http://schemas.microsoft.com/office/drawing/2014/main" id="{F9C607B4-18C3-448D-9314-2FBE9E52930B}"/>
              </a:ext>
            </a:extLst>
          </p:cNvPr>
          <p:cNvSpPr txBox="1"/>
          <p:nvPr/>
        </p:nvSpPr>
        <p:spPr>
          <a:xfrm>
            <a:off x="183901" y="-22910"/>
            <a:ext cx="9144000"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Winglet Study: NASA TN D-8474</a:t>
            </a:r>
          </a:p>
        </p:txBody>
      </p:sp>
      <p:sp>
        <p:nvSpPr>
          <p:cNvPr id="5" name="Right Arrow 46">
            <a:extLst>
              <a:ext uri="{FF2B5EF4-FFF2-40B4-BE49-F238E27FC236}">
                <a16:creationId xmlns:a16="http://schemas.microsoft.com/office/drawing/2014/main" id="{38084C41-BF72-46F3-ABA6-57E161D3B499}"/>
              </a:ext>
            </a:extLst>
          </p:cNvPr>
          <p:cNvSpPr/>
          <p:nvPr/>
        </p:nvSpPr>
        <p:spPr>
          <a:xfrm rot="8908185">
            <a:off x="1457971" y="66386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46">
            <a:extLst>
              <a:ext uri="{FF2B5EF4-FFF2-40B4-BE49-F238E27FC236}">
                <a16:creationId xmlns:a16="http://schemas.microsoft.com/office/drawing/2014/main" id="{91E74A77-F2C9-474A-8FBE-4C32FE2A2951}"/>
              </a:ext>
            </a:extLst>
          </p:cNvPr>
          <p:cNvSpPr/>
          <p:nvPr/>
        </p:nvSpPr>
        <p:spPr>
          <a:xfrm rot="2161638">
            <a:off x="7503462" y="3406935"/>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46">
            <a:extLst>
              <a:ext uri="{FF2B5EF4-FFF2-40B4-BE49-F238E27FC236}">
                <a16:creationId xmlns:a16="http://schemas.microsoft.com/office/drawing/2014/main" id="{C293649E-CB54-4EED-9AC6-EA4D2AD101D8}"/>
              </a:ext>
            </a:extLst>
          </p:cNvPr>
          <p:cNvSpPr/>
          <p:nvPr/>
        </p:nvSpPr>
        <p:spPr>
          <a:xfrm rot="2161638">
            <a:off x="4814382" y="547870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46">
            <a:extLst>
              <a:ext uri="{FF2B5EF4-FFF2-40B4-BE49-F238E27FC236}">
                <a16:creationId xmlns:a16="http://schemas.microsoft.com/office/drawing/2014/main" id="{FC7C522F-8DFF-42E7-93C2-7CB6BF04A410}"/>
              </a:ext>
            </a:extLst>
          </p:cNvPr>
          <p:cNvSpPr/>
          <p:nvPr/>
        </p:nvSpPr>
        <p:spPr>
          <a:xfrm rot="8414252">
            <a:off x="6927388" y="1428202"/>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46">
            <a:extLst>
              <a:ext uri="{FF2B5EF4-FFF2-40B4-BE49-F238E27FC236}">
                <a16:creationId xmlns:a16="http://schemas.microsoft.com/office/drawing/2014/main" id="{8CFED93C-F572-4FB9-A90F-BFE556FE5C4B}"/>
              </a:ext>
            </a:extLst>
          </p:cNvPr>
          <p:cNvSpPr/>
          <p:nvPr/>
        </p:nvSpPr>
        <p:spPr>
          <a:xfrm rot="12875724">
            <a:off x="9886126" y="1233403"/>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46">
            <a:extLst>
              <a:ext uri="{FF2B5EF4-FFF2-40B4-BE49-F238E27FC236}">
                <a16:creationId xmlns:a16="http://schemas.microsoft.com/office/drawing/2014/main" id="{875D8DB0-9800-4104-8D9A-E10EDBA7463B}"/>
              </a:ext>
            </a:extLst>
          </p:cNvPr>
          <p:cNvSpPr/>
          <p:nvPr/>
        </p:nvSpPr>
        <p:spPr>
          <a:xfrm rot="10800000">
            <a:off x="9713696" y="4143808"/>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46">
            <a:extLst>
              <a:ext uri="{FF2B5EF4-FFF2-40B4-BE49-F238E27FC236}">
                <a16:creationId xmlns:a16="http://schemas.microsoft.com/office/drawing/2014/main" id="{EA785365-F690-4B33-AA7A-FCEB82888F05}"/>
              </a:ext>
            </a:extLst>
          </p:cNvPr>
          <p:cNvSpPr/>
          <p:nvPr/>
        </p:nvSpPr>
        <p:spPr>
          <a:xfrm rot="10800000">
            <a:off x="9713696" y="5232417"/>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54EC2812-9E32-419B-B444-AAEC9158A9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812636028"/>
      </p:ext>
    </p:extLst>
  </p:cSld>
  <p:clrMapOvr>
    <a:masterClrMapping/>
  </p:clrMapOvr>
  <mc:AlternateContent xmlns:mc="http://schemas.openxmlformats.org/markup-compatibility/2006" xmlns:p14="http://schemas.microsoft.com/office/powerpoint/2010/main">
    <mc:Choice Requires="p14">
      <p:transition spd="slow" p14:dur="2000" advTm="85827"/>
    </mc:Choice>
    <mc:Fallback xmlns="">
      <p:transition spd="slow" advTm="8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tx1">
                      <a:lumMod val="50000"/>
                      <a:lumOff val="50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51" name="Right Arrow 50"/>
          <p:cNvSpPr/>
          <p:nvPr/>
        </p:nvSpPr>
        <p:spPr>
          <a:xfrm rot="9427832">
            <a:off x="3291426" y="4370356"/>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27</a:t>
            </a:fld>
            <a:endParaRPr lang="en-US"/>
          </a:p>
        </p:txBody>
      </p:sp>
      <p:pic>
        <p:nvPicPr>
          <p:cNvPr id="8" name="Audio 7">
            <a:hlinkClick r:id="" action="ppaction://media"/>
            <a:extLst>
              <a:ext uri="{FF2B5EF4-FFF2-40B4-BE49-F238E27FC236}">
                <a16:creationId xmlns:a16="http://schemas.microsoft.com/office/drawing/2014/main" id="{C6BFCE0F-7C89-461A-9F82-6536DAC6B8B6}"/>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607939504"/>
      </p:ext>
    </p:extLst>
  </p:cSld>
  <p:clrMapOvr>
    <a:masterClrMapping/>
  </p:clrMapOvr>
  <mc:AlternateContent xmlns:mc="http://schemas.openxmlformats.org/markup-compatibility/2006" xmlns:p14="http://schemas.microsoft.com/office/powerpoint/2010/main">
    <mc:Choice Requires="p14">
      <p:transition spd="slow" p14:dur="2000" advTm="6385"/>
    </mc:Choice>
    <mc:Fallback xmlns="">
      <p:transition spd="slow" advTm="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99">
            <a:extLst>
              <a:ext uri="{FF2B5EF4-FFF2-40B4-BE49-F238E27FC236}">
                <a16:creationId xmlns:a16="http://schemas.microsoft.com/office/drawing/2014/main" id="{FECDE545-687E-487B-AD60-E132A46E13C8}"/>
              </a:ext>
            </a:extLst>
          </p:cNvPr>
          <p:cNvSpPr/>
          <p:nvPr/>
        </p:nvSpPr>
        <p:spPr>
          <a:xfrm>
            <a:off x="2363305" y="4826296"/>
            <a:ext cx="438810" cy="5661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99">
            <a:extLst>
              <a:ext uri="{FF2B5EF4-FFF2-40B4-BE49-F238E27FC236}">
                <a16:creationId xmlns:a16="http://schemas.microsoft.com/office/drawing/2014/main" id="{56AE2A11-A433-4F3A-9A7B-FB3F1781C4E9}"/>
              </a:ext>
            </a:extLst>
          </p:cNvPr>
          <p:cNvSpPr/>
          <p:nvPr/>
        </p:nvSpPr>
        <p:spPr>
          <a:xfrm>
            <a:off x="2368845" y="3572244"/>
            <a:ext cx="438810" cy="41366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99">
            <a:extLst>
              <a:ext uri="{FF2B5EF4-FFF2-40B4-BE49-F238E27FC236}">
                <a16:creationId xmlns:a16="http://schemas.microsoft.com/office/drawing/2014/main" id="{350EAF56-58BE-4707-B5BB-D467A0283FC6}"/>
              </a:ext>
            </a:extLst>
          </p:cNvPr>
          <p:cNvSpPr/>
          <p:nvPr/>
        </p:nvSpPr>
        <p:spPr>
          <a:xfrm>
            <a:off x="2373886" y="967128"/>
            <a:ext cx="485846" cy="41366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6234077" y="5611786"/>
            <a:ext cx="1774376" cy="353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p:txBody>
      </p:sp>
      <p:sp>
        <p:nvSpPr>
          <p:cNvPr id="49" name="Rounded Rectangle 48"/>
          <p:cNvSpPr/>
          <p:nvPr/>
        </p:nvSpPr>
        <p:spPr>
          <a:xfrm>
            <a:off x="5615702" y="4310704"/>
            <a:ext cx="1295400" cy="34947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2751103" y="2776702"/>
            <a:ext cx="1231026" cy="41366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12"/>
          <p:cNvGrpSpPr>
            <a:grpSpLocks/>
          </p:cNvGrpSpPr>
          <p:nvPr/>
        </p:nvGrpSpPr>
        <p:grpSpPr bwMode="auto">
          <a:xfrm rot="5400000">
            <a:off x="5519589" y="1611967"/>
            <a:ext cx="1428750" cy="286155"/>
            <a:chOff x="5996007" y="3102531"/>
            <a:chExt cx="1935189" cy="1529250"/>
          </a:xfrm>
        </p:grpSpPr>
        <p:sp>
          <p:nvSpPr>
            <p:cNvPr id="74" name="Freeform 73"/>
            <p:cNvSpPr/>
            <p:nvPr/>
          </p:nvSpPr>
          <p:spPr bwMode="auto">
            <a:xfrm>
              <a:off x="5996007" y="3102531"/>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a:p>
          </p:txBody>
        </p:sp>
        <p:sp>
          <p:nvSpPr>
            <p:cNvPr id="75" name="Freeform 74"/>
            <p:cNvSpPr/>
            <p:nvPr/>
          </p:nvSpPr>
          <p:spPr bwMode="auto">
            <a:xfrm flipV="1">
              <a:off x="5996007" y="3867156"/>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a:p>
          </p:txBody>
        </p:sp>
      </p:grpSp>
      <p:sp>
        <p:nvSpPr>
          <p:cNvPr id="144" name="Freeform 143"/>
          <p:cNvSpPr/>
          <p:nvPr/>
        </p:nvSpPr>
        <p:spPr bwMode="auto">
          <a:xfrm>
            <a:off x="6569161" y="1405437"/>
            <a:ext cx="2553451" cy="2378341"/>
          </a:xfrm>
          <a:custGeom>
            <a:avLst/>
            <a:gdLst>
              <a:gd name="connsiteX0" fmla="*/ 651641 w 3384331"/>
              <a:gd name="connsiteY0" fmla="*/ 0 h 2596055"/>
              <a:gd name="connsiteX1" fmla="*/ 3384331 w 3384331"/>
              <a:gd name="connsiteY1" fmla="*/ 1566041 h 2596055"/>
              <a:gd name="connsiteX2" fmla="*/ 2963917 w 3384331"/>
              <a:gd name="connsiteY2" fmla="*/ 1723697 h 2596055"/>
              <a:gd name="connsiteX3" fmla="*/ 3079531 w 3384331"/>
              <a:gd name="connsiteY3" fmla="*/ 2259724 h 2596055"/>
              <a:gd name="connsiteX4" fmla="*/ 2743200 w 3384331"/>
              <a:gd name="connsiteY4" fmla="*/ 2343807 h 2596055"/>
              <a:gd name="connsiteX5" fmla="*/ 2743200 w 3384331"/>
              <a:gd name="connsiteY5" fmla="*/ 2596055 h 2596055"/>
              <a:gd name="connsiteX6" fmla="*/ 52551 w 3384331"/>
              <a:gd name="connsiteY6" fmla="*/ 1051035 h 2596055"/>
              <a:gd name="connsiteX7" fmla="*/ 0 w 3384331"/>
              <a:gd name="connsiteY7" fmla="*/ 630621 h 2596055"/>
              <a:gd name="connsiteX8" fmla="*/ 451944 w 3384331"/>
              <a:gd name="connsiteY8" fmla="*/ 451945 h 2596055"/>
              <a:gd name="connsiteX9" fmla="*/ 409903 w 3384331"/>
              <a:gd name="connsiteY9" fmla="*/ 178676 h 2596055"/>
              <a:gd name="connsiteX10" fmla="*/ 620110 w 3384331"/>
              <a:gd name="connsiteY10" fmla="*/ 115614 h 2596055"/>
              <a:gd name="connsiteX11" fmla="*/ 651641 w 3384331"/>
              <a:gd name="connsiteY11" fmla="*/ 0 h 2596055"/>
              <a:gd name="connsiteX0" fmla="*/ 651641 w 3406102"/>
              <a:gd name="connsiteY0" fmla="*/ 0 h 2596055"/>
              <a:gd name="connsiteX1" fmla="*/ 3406102 w 3406102"/>
              <a:gd name="connsiteY1" fmla="*/ 1544270 h 2596055"/>
              <a:gd name="connsiteX2" fmla="*/ 2963917 w 3406102"/>
              <a:gd name="connsiteY2" fmla="*/ 1723697 h 2596055"/>
              <a:gd name="connsiteX3" fmla="*/ 3079531 w 3406102"/>
              <a:gd name="connsiteY3" fmla="*/ 2259724 h 2596055"/>
              <a:gd name="connsiteX4" fmla="*/ 2743200 w 3406102"/>
              <a:gd name="connsiteY4" fmla="*/ 2343807 h 2596055"/>
              <a:gd name="connsiteX5" fmla="*/ 2743200 w 3406102"/>
              <a:gd name="connsiteY5" fmla="*/ 2596055 h 2596055"/>
              <a:gd name="connsiteX6" fmla="*/ 52551 w 3406102"/>
              <a:gd name="connsiteY6" fmla="*/ 1051035 h 2596055"/>
              <a:gd name="connsiteX7" fmla="*/ 0 w 3406102"/>
              <a:gd name="connsiteY7" fmla="*/ 630621 h 2596055"/>
              <a:gd name="connsiteX8" fmla="*/ 451944 w 3406102"/>
              <a:gd name="connsiteY8" fmla="*/ 451945 h 2596055"/>
              <a:gd name="connsiteX9" fmla="*/ 409903 w 3406102"/>
              <a:gd name="connsiteY9" fmla="*/ 178676 h 2596055"/>
              <a:gd name="connsiteX10" fmla="*/ 620110 w 3406102"/>
              <a:gd name="connsiteY10" fmla="*/ 115614 h 2596055"/>
              <a:gd name="connsiteX11" fmla="*/ 651641 w 3406102"/>
              <a:gd name="connsiteY11" fmla="*/ 0 h 2596055"/>
              <a:gd name="connsiteX0" fmla="*/ 651641 w 3406102"/>
              <a:gd name="connsiteY0" fmla="*/ 0 h 2606941"/>
              <a:gd name="connsiteX1" fmla="*/ 3406102 w 3406102"/>
              <a:gd name="connsiteY1" fmla="*/ 1555156 h 2606941"/>
              <a:gd name="connsiteX2" fmla="*/ 2963917 w 3406102"/>
              <a:gd name="connsiteY2" fmla="*/ 1734583 h 2606941"/>
              <a:gd name="connsiteX3" fmla="*/ 3079531 w 3406102"/>
              <a:gd name="connsiteY3" fmla="*/ 2270610 h 2606941"/>
              <a:gd name="connsiteX4" fmla="*/ 2743200 w 3406102"/>
              <a:gd name="connsiteY4" fmla="*/ 2354693 h 2606941"/>
              <a:gd name="connsiteX5" fmla="*/ 2743200 w 3406102"/>
              <a:gd name="connsiteY5" fmla="*/ 2606941 h 2606941"/>
              <a:gd name="connsiteX6" fmla="*/ 52551 w 3406102"/>
              <a:gd name="connsiteY6" fmla="*/ 1061921 h 2606941"/>
              <a:gd name="connsiteX7" fmla="*/ 0 w 3406102"/>
              <a:gd name="connsiteY7" fmla="*/ 641507 h 2606941"/>
              <a:gd name="connsiteX8" fmla="*/ 451944 w 3406102"/>
              <a:gd name="connsiteY8" fmla="*/ 462831 h 2606941"/>
              <a:gd name="connsiteX9" fmla="*/ 409903 w 3406102"/>
              <a:gd name="connsiteY9" fmla="*/ 189562 h 2606941"/>
              <a:gd name="connsiteX10" fmla="*/ 620110 w 3406102"/>
              <a:gd name="connsiteY10" fmla="*/ 126500 h 2606941"/>
              <a:gd name="connsiteX11" fmla="*/ 651641 w 3406102"/>
              <a:gd name="connsiteY11" fmla="*/ 0 h 2606941"/>
              <a:gd name="connsiteX0" fmla="*/ 651641 w 3384331"/>
              <a:gd name="connsiteY0" fmla="*/ 0 h 2606941"/>
              <a:gd name="connsiteX1" fmla="*/ 3384331 w 3384331"/>
              <a:gd name="connsiteY1" fmla="*/ 1544271 h 2606941"/>
              <a:gd name="connsiteX2" fmla="*/ 2963917 w 3384331"/>
              <a:gd name="connsiteY2" fmla="*/ 1734583 h 2606941"/>
              <a:gd name="connsiteX3" fmla="*/ 3079531 w 3384331"/>
              <a:gd name="connsiteY3" fmla="*/ 2270610 h 2606941"/>
              <a:gd name="connsiteX4" fmla="*/ 2743200 w 3384331"/>
              <a:gd name="connsiteY4" fmla="*/ 2354693 h 2606941"/>
              <a:gd name="connsiteX5" fmla="*/ 2743200 w 3384331"/>
              <a:gd name="connsiteY5" fmla="*/ 2606941 h 2606941"/>
              <a:gd name="connsiteX6" fmla="*/ 52551 w 3384331"/>
              <a:gd name="connsiteY6" fmla="*/ 1061921 h 2606941"/>
              <a:gd name="connsiteX7" fmla="*/ 0 w 3384331"/>
              <a:gd name="connsiteY7" fmla="*/ 641507 h 2606941"/>
              <a:gd name="connsiteX8" fmla="*/ 451944 w 3384331"/>
              <a:gd name="connsiteY8" fmla="*/ 462831 h 2606941"/>
              <a:gd name="connsiteX9" fmla="*/ 409903 w 3384331"/>
              <a:gd name="connsiteY9" fmla="*/ 189562 h 2606941"/>
              <a:gd name="connsiteX10" fmla="*/ 620110 w 3384331"/>
              <a:gd name="connsiteY10" fmla="*/ 126500 h 2606941"/>
              <a:gd name="connsiteX11" fmla="*/ 651641 w 3384331"/>
              <a:gd name="connsiteY11" fmla="*/ 0 h 2606941"/>
              <a:gd name="connsiteX0" fmla="*/ 651641 w 3395217"/>
              <a:gd name="connsiteY0" fmla="*/ 0 h 2606941"/>
              <a:gd name="connsiteX1" fmla="*/ 3395217 w 3395217"/>
              <a:gd name="connsiteY1" fmla="*/ 1555156 h 2606941"/>
              <a:gd name="connsiteX2" fmla="*/ 2963917 w 3395217"/>
              <a:gd name="connsiteY2" fmla="*/ 1734583 h 2606941"/>
              <a:gd name="connsiteX3" fmla="*/ 3079531 w 3395217"/>
              <a:gd name="connsiteY3" fmla="*/ 2270610 h 2606941"/>
              <a:gd name="connsiteX4" fmla="*/ 2743200 w 3395217"/>
              <a:gd name="connsiteY4" fmla="*/ 2354693 h 2606941"/>
              <a:gd name="connsiteX5" fmla="*/ 2743200 w 3395217"/>
              <a:gd name="connsiteY5" fmla="*/ 2606941 h 2606941"/>
              <a:gd name="connsiteX6" fmla="*/ 52551 w 3395217"/>
              <a:gd name="connsiteY6" fmla="*/ 1061921 h 2606941"/>
              <a:gd name="connsiteX7" fmla="*/ 0 w 3395217"/>
              <a:gd name="connsiteY7" fmla="*/ 641507 h 2606941"/>
              <a:gd name="connsiteX8" fmla="*/ 451944 w 3395217"/>
              <a:gd name="connsiteY8" fmla="*/ 462831 h 2606941"/>
              <a:gd name="connsiteX9" fmla="*/ 409903 w 3395217"/>
              <a:gd name="connsiteY9" fmla="*/ 189562 h 2606941"/>
              <a:gd name="connsiteX10" fmla="*/ 620110 w 3395217"/>
              <a:gd name="connsiteY10" fmla="*/ 126500 h 2606941"/>
              <a:gd name="connsiteX11" fmla="*/ 651641 w 3395217"/>
              <a:gd name="connsiteY11" fmla="*/ 0 h 2606941"/>
              <a:gd name="connsiteX0" fmla="*/ 651641 w 3226404"/>
              <a:gd name="connsiteY0" fmla="*/ 0 h 2606941"/>
              <a:gd name="connsiteX1" fmla="*/ 3226404 w 3226404"/>
              <a:gd name="connsiteY1" fmla="*/ 1456682 h 2606941"/>
              <a:gd name="connsiteX2" fmla="*/ 2963917 w 3226404"/>
              <a:gd name="connsiteY2" fmla="*/ 1734583 h 2606941"/>
              <a:gd name="connsiteX3" fmla="*/ 3079531 w 3226404"/>
              <a:gd name="connsiteY3" fmla="*/ 2270610 h 2606941"/>
              <a:gd name="connsiteX4" fmla="*/ 2743200 w 3226404"/>
              <a:gd name="connsiteY4" fmla="*/ 2354693 h 2606941"/>
              <a:gd name="connsiteX5" fmla="*/ 2743200 w 3226404"/>
              <a:gd name="connsiteY5" fmla="*/ 2606941 h 2606941"/>
              <a:gd name="connsiteX6" fmla="*/ 52551 w 3226404"/>
              <a:gd name="connsiteY6" fmla="*/ 1061921 h 2606941"/>
              <a:gd name="connsiteX7" fmla="*/ 0 w 3226404"/>
              <a:gd name="connsiteY7" fmla="*/ 641507 h 2606941"/>
              <a:gd name="connsiteX8" fmla="*/ 451944 w 3226404"/>
              <a:gd name="connsiteY8" fmla="*/ 462831 h 2606941"/>
              <a:gd name="connsiteX9" fmla="*/ 409903 w 3226404"/>
              <a:gd name="connsiteY9" fmla="*/ 189562 h 2606941"/>
              <a:gd name="connsiteX10" fmla="*/ 620110 w 3226404"/>
              <a:gd name="connsiteY10" fmla="*/ 126500 h 2606941"/>
              <a:gd name="connsiteX11" fmla="*/ 651641 w 3226404"/>
              <a:gd name="connsiteY11" fmla="*/ 0 h 2606941"/>
              <a:gd name="connsiteX0" fmla="*/ 599090 w 3173853"/>
              <a:gd name="connsiteY0" fmla="*/ 0 h 2606941"/>
              <a:gd name="connsiteX1" fmla="*/ 3173853 w 3173853"/>
              <a:gd name="connsiteY1" fmla="*/ 1456682 h 2606941"/>
              <a:gd name="connsiteX2" fmla="*/ 2911366 w 3173853"/>
              <a:gd name="connsiteY2" fmla="*/ 1734583 h 2606941"/>
              <a:gd name="connsiteX3" fmla="*/ 3026980 w 3173853"/>
              <a:gd name="connsiteY3" fmla="*/ 2270610 h 2606941"/>
              <a:gd name="connsiteX4" fmla="*/ 2690649 w 3173853"/>
              <a:gd name="connsiteY4" fmla="*/ 2354693 h 2606941"/>
              <a:gd name="connsiteX5" fmla="*/ 2690649 w 3173853"/>
              <a:gd name="connsiteY5" fmla="*/ 2606941 h 2606941"/>
              <a:gd name="connsiteX6" fmla="*/ 0 w 3173853"/>
              <a:gd name="connsiteY6" fmla="*/ 1061921 h 2606941"/>
              <a:gd name="connsiteX7" fmla="*/ 600592 w 3173853"/>
              <a:gd name="connsiteY7" fmla="*/ 674164 h 2606941"/>
              <a:gd name="connsiteX8" fmla="*/ 399393 w 3173853"/>
              <a:gd name="connsiteY8" fmla="*/ 462831 h 2606941"/>
              <a:gd name="connsiteX9" fmla="*/ 357352 w 3173853"/>
              <a:gd name="connsiteY9" fmla="*/ 189562 h 2606941"/>
              <a:gd name="connsiteX10" fmla="*/ 567559 w 3173853"/>
              <a:gd name="connsiteY10" fmla="*/ 126500 h 2606941"/>
              <a:gd name="connsiteX11" fmla="*/ 599090 w 3173853"/>
              <a:gd name="connsiteY11" fmla="*/ 0 h 2606941"/>
              <a:gd name="connsiteX0" fmla="*/ 241738 w 2816501"/>
              <a:gd name="connsiteY0" fmla="*/ 0 h 2606941"/>
              <a:gd name="connsiteX1" fmla="*/ 2816501 w 2816501"/>
              <a:gd name="connsiteY1" fmla="*/ 1456682 h 2606941"/>
              <a:gd name="connsiteX2" fmla="*/ 2554014 w 2816501"/>
              <a:gd name="connsiteY2" fmla="*/ 1734583 h 2606941"/>
              <a:gd name="connsiteX3" fmla="*/ 2669628 w 2816501"/>
              <a:gd name="connsiteY3" fmla="*/ 2270610 h 2606941"/>
              <a:gd name="connsiteX4" fmla="*/ 2333297 w 2816501"/>
              <a:gd name="connsiteY4" fmla="*/ 2354693 h 2606941"/>
              <a:gd name="connsiteX5" fmla="*/ 2333297 w 2816501"/>
              <a:gd name="connsiteY5" fmla="*/ 2606941 h 2606941"/>
              <a:gd name="connsiteX6" fmla="*/ 50863 w 2816501"/>
              <a:gd name="connsiteY6" fmla="*/ 1290521 h 2606941"/>
              <a:gd name="connsiteX7" fmla="*/ 243240 w 2816501"/>
              <a:gd name="connsiteY7" fmla="*/ 674164 h 2606941"/>
              <a:gd name="connsiteX8" fmla="*/ 42041 w 2816501"/>
              <a:gd name="connsiteY8" fmla="*/ 462831 h 2606941"/>
              <a:gd name="connsiteX9" fmla="*/ 0 w 2816501"/>
              <a:gd name="connsiteY9" fmla="*/ 189562 h 2606941"/>
              <a:gd name="connsiteX10" fmla="*/ 210207 w 2816501"/>
              <a:gd name="connsiteY10" fmla="*/ 126500 h 2606941"/>
              <a:gd name="connsiteX11" fmla="*/ 241738 w 2816501"/>
              <a:gd name="connsiteY11" fmla="*/ 0 h 2606941"/>
              <a:gd name="connsiteX0" fmla="*/ 199697 w 2774460"/>
              <a:gd name="connsiteY0" fmla="*/ 0 h 2606941"/>
              <a:gd name="connsiteX1" fmla="*/ 2774460 w 2774460"/>
              <a:gd name="connsiteY1" fmla="*/ 1456682 h 2606941"/>
              <a:gd name="connsiteX2" fmla="*/ 2511973 w 2774460"/>
              <a:gd name="connsiteY2" fmla="*/ 1734583 h 2606941"/>
              <a:gd name="connsiteX3" fmla="*/ 2627587 w 2774460"/>
              <a:gd name="connsiteY3" fmla="*/ 2270610 h 2606941"/>
              <a:gd name="connsiteX4" fmla="*/ 2291256 w 2774460"/>
              <a:gd name="connsiteY4" fmla="*/ 2354693 h 2606941"/>
              <a:gd name="connsiteX5" fmla="*/ 2291256 w 2774460"/>
              <a:gd name="connsiteY5" fmla="*/ 2606941 h 2606941"/>
              <a:gd name="connsiteX6" fmla="*/ 8822 w 2774460"/>
              <a:gd name="connsiteY6" fmla="*/ 1290521 h 2606941"/>
              <a:gd name="connsiteX7" fmla="*/ 201199 w 2774460"/>
              <a:gd name="connsiteY7" fmla="*/ 674164 h 2606941"/>
              <a:gd name="connsiteX8" fmla="*/ 0 w 2774460"/>
              <a:gd name="connsiteY8" fmla="*/ 462831 h 2606941"/>
              <a:gd name="connsiteX9" fmla="*/ 194723 w 2774460"/>
              <a:gd name="connsiteY9" fmla="*/ 279369 h 2606941"/>
              <a:gd name="connsiteX10" fmla="*/ 168166 w 2774460"/>
              <a:gd name="connsiteY10" fmla="*/ 126500 h 2606941"/>
              <a:gd name="connsiteX11" fmla="*/ 199697 w 2774460"/>
              <a:gd name="connsiteY11" fmla="*/ 0 h 2606941"/>
              <a:gd name="connsiteX0" fmla="*/ 199697 w 2774460"/>
              <a:gd name="connsiteY0" fmla="*/ 0 h 2606941"/>
              <a:gd name="connsiteX1" fmla="*/ 2774460 w 2774460"/>
              <a:gd name="connsiteY1" fmla="*/ 1456682 h 2606941"/>
              <a:gd name="connsiteX2" fmla="*/ 2511973 w 2774460"/>
              <a:gd name="connsiteY2" fmla="*/ 1734583 h 2606941"/>
              <a:gd name="connsiteX3" fmla="*/ 2619423 w 2774460"/>
              <a:gd name="connsiteY3" fmla="*/ 2107325 h 2606941"/>
              <a:gd name="connsiteX4" fmla="*/ 2291256 w 2774460"/>
              <a:gd name="connsiteY4" fmla="*/ 2354693 h 2606941"/>
              <a:gd name="connsiteX5" fmla="*/ 2291256 w 2774460"/>
              <a:gd name="connsiteY5" fmla="*/ 2606941 h 2606941"/>
              <a:gd name="connsiteX6" fmla="*/ 8822 w 2774460"/>
              <a:gd name="connsiteY6" fmla="*/ 1290521 h 2606941"/>
              <a:gd name="connsiteX7" fmla="*/ 201199 w 2774460"/>
              <a:gd name="connsiteY7" fmla="*/ 674164 h 2606941"/>
              <a:gd name="connsiteX8" fmla="*/ 0 w 2774460"/>
              <a:gd name="connsiteY8" fmla="*/ 462831 h 2606941"/>
              <a:gd name="connsiteX9" fmla="*/ 194723 w 2774460"/>
              <a:gd name="connsiteY9" fmla="*/ 279369 h 2606941"/>
              <a:gd name="connsiteX10" fmla="*/ 168166 w 2774460"/>
              <a:gd name="connsiteY10" fmla="*/ 126500 h 2606941"/>
              <a:gd name="connsiteX11" fmla="*/ 199697 w 2774460"/>
              <a:gd name="connsiteY11" fmla="*/ 0 h 2606941"/>
              <a:gd name="connsiteX0" fmla="*/ 607911 w 2774460"/>
              <a:gd name="connsiteY0" fmla="*/ 102100 h 2480441"/>
              <a:gd name="connsiteX1" fmla="*/ 2774460 w 2774460"/>
              <a:gd name="connsiteY1" fmla="*/ 1330182 h 2480441"/>
              <a:gd name="connsiteX2" fmla="*/ 2511973 w 2774460"/>
              <a:gd name="connsiteY2" fmla="*/ 1608083 h 2480441"/>
              <a:gd name="connsiteX3" fmla="*/ 2619423 w 2774460"/>
              <a:gd name="connsiteY3" fmla="*/ 1980825 h 2480441"/>
              <a:gd name="connsiteX4" fmla="*/ 2291256 w 2774460"/>
              <a:gd name="connsiteY4" fmla="*/ 2228193 h 2480441"/>
              <a:gd name="connsiteX5" fmla="*/ 2291256 w 2774460"/>
              <a:gd name="connsiteY5" fmla="*/ 2480441 h 2480441"/>
              <a:gd name="connsiteX6" fmla="*/ 8822 w 2774460"/>
              <a:gd name="connsiteY6" fmla="*/ 1164021 h 2480441"/>
              <a:gd name="connsiteX7" fmla="*/ 201199 w 2774460"/>
              <a:gd name="connsiteY7" fmla="*/ 547664 h 2480441"/>
              <a:gd name="connsiteX8" fmla="*/ 0 w 2774460"/>
              <a:gd name="connsiteY8" fmla="*/ 336331 h 2480441"/>
              <a:gd name="connsiteX9" fmla="*/ 194723 w 2774460"/>
              <a:gd name="connsiteY9" fmla="*/ 152869 h 2480441"/>
              <a:gd name="connsiteX10" fmla="*/ 168166 w 2774460"/>
              <a:gd name="connsiteY10" fmla="*/ 0 h 2480441"/>
              <a:gd name="connsiteX11" fmla="*/ 607911 w 2774460"/>
              <a:gd name="connsiteY11" fmla="*/ 102100 h 2480441"/>
              <a:gd name="connsiteX0" fmla="*/ 607911 w 2774460"/>
              <a:gd name="connsiteY0" fmla="*/ 0 h 2378341"/>
              <a:gd name="connsiteX1" fmla="*/ 2774460 w 2774460"/>
              <a:gd name="connsiteY1" fmla="*/ 1228082 h 2378341"/>
              <a:gd name="connsiteX2" fmla="*/ 2511973 w 2774460"/>
              <a:gd name="connsiteY2" fmla="*/ 1505983 h 2378341"/>
              <a:gd name="connsiteX3" fmla="*/ 2619423 w 2774460"/>
              <a:gd name="connsiteY3" fmla="*/ 1878725 h 2378341"/>
              <a:gd name="connsiteX4" fmla="*/ 2291256 w 2774460"/>
              <a:gd name="connsiteY4" fmla="*/ 2126093 h 2378341"/>
              <a:gd name="connsiteX5" fmla="*/ 2291256 w 2774460"/>
              <a:gd name="connsiteY5" fmla="*/ 2378341 h 2378341"/>
              <a:gd name="connsiteX6" fmla="*/ 8822 w 2774460"/>
              <a:gd name="connsiteY6" fmla="*/ 1061921 h 2378341"/>
              <a:gd name="connsiteX7" fmla="*/ 201199 w 2774460"/>
              <a:gd name="connsiteY7" fmla="*/ 445564 h 2378341"/>
              <a:gd name="connsiteX8" fmla="*/ 0 w 2774460"/>
              <a:gd name="connsiteY8" fmla="*/ 234231 h 2378341"/>
              <a:gd name="connsiteX9" fmla="*/ 194723 w 2774460"/>
              <a:gd name="connsiteY9" fmla="*/ 50769 h 2378341"/>
              <a:gd name="connsiteX10" fmla="*/ 478409 w 2774460"/>
              <a:gd name="connsiteY10" fmla="*/ 167321 h 2378341"/>
              <a:gd name="connsiteX11" fmla="*/ 607911 w 2774460"/>
              <a:gd name="connsiteY11" fmla="*/ 0 h 2378341"/>
              <a:gd name="connsiteX0" fmla="*/ 599089 w 2765638"/>
              <a:gd name="connsiteY0" fmla="*/ 0 h 2378341"/>
              <a:gd name="connsiteX1" fmla="*/ 2765638 w 2765638"/>
              <a:gd name="connsiteY1" fmla="*/ 1228082 h 2378341"/>
              <a:gd name="connsiteX2" fmla="*/ 2503151 w 2765638"/>
              <a:gd name="connsiteY2" fmla="*/ 1505983 h 2378341"/>
              <a:gd name="connsiteX3" fmla="*/ 2610601 w 2765638"/>
              <a:gd name="connsiteY3" fmla="*/ 1878725 h 2378341"/>
              <a:gd name="connsiteX4" fmla="*/ 2282434 w 2765638"/>
              <a:gd name="connsiteY4" fmla="*/ 2126093 h 2378341"/>
              <a:gd name="connsiteX5" fmla="*/ 2282434 w 2765638"/>
              <a:gd name="connsiteY5" fmla="*/ 2378341 h 2378341"/>
              <a:gd name="connsiteX6" fmla="*/ 0 w 2765638"/>
              <a:gd name="connsiteY6" fmla="*/ 1061921 h 2378341"/>
              <a:gd name="connsiteX7" fmla="*/ 192377 w 2765638"/>
              <a:gd name="connsiteY7" fmla="*/ 445564 h 2378341"/>
              <a:gd name="connsiteX8" fmla="*/ 309585 w 2765638"/>
              <a:gd name="connsiteY8" fmla="*/ 307710 h 2378341"/>
              <a:gd name="connsiteX9" fmla="*/ 185901 w 2765638"/>
              <a:gd name="connsiteY9" fmla="*/ 50769 h 2378341"/>
              <a:gd name="connsiteX10" fmla="*/ 469587 w 2765638"/>
              <a:gd name="connsiteY10" fmla="*/ 167321 h 2378341"/>
              <a:gd name="connsiteX11" fmla="*/ 599089 w 2765638"/>
              <a:gd name="connsiteY11" fmla="*/ 0 h 2378341"/>
              <a:gd name="connsiteX0" fmla="*/ 599089 w 2765638"/>
              <a:gd name="connsiteY0" fmla="*/ 0 h 2378341"/>
              <a:gd name="connsiteX1" fmla="*/ 2765638 w 2765638"/>
              <a:gd name="connsiteY1" fmla="*/ 1228082 h 2378341"/>
              <a:gd name="connsiteX2" fmla="*/ 2503151 w 2765638"/>
              <a:gd name="connsiteY2" fmla="*/ 1505983 h 2378341"/>
              <a:gd name="connsiteX3" fmla="*/ 2610601 w 2765638"/>
              <a:gd name="connsiteY3" fmla="*/ 1878725 h 2378341"/>
              <a:gd name="connsiteX4" fmla="*/ 2282434 w 2765638"/>
              <a:gd name="connsiteY4" fmla="*/ 2126093 h 2378341"/>
              <a:gd name="connsiteX5" fmla="*/ 2282434 w 2765638"/>
              <a:gd name="connsiteY5" fmla="*/ 2378341 h 2378341"/>
              <a:gd name="connsiteX6" fmla="*/ 0 w 2765638"/>
              <a:gd name="connsiteY6" fmla="*/ 1061921 h 2378341"/>
              <a:gd name="connsiteX7" fmla="*/ 53584 w 2765638"/>
              <a:gd name="connsiteY7" fmla="*/ 559864 h 2378341"/>
              <a:gd name="connsiteX8" fmla="*/ 309585 w 2765638"/>
              <a:gd name="connsiteY8" fmla="*/ 307710 h 2378341"/>
              <a:gd name="connsiteX9" fmla="*/ 185901 w 2765638"/>
              <a:gd name="connsiteY9" fmla="*/ 50769 h 2378341"/>
              <a:gd name="connsiteX10" fmla="*/ 469587 w 2765638"/>
              <a:gd name="connsiteY10" fmla="*/ 167321 h 2378341"/>
              <a:gd name="connsiteX11" fmla="*/ 599089 w 2765638"/>
              <a:gd name="connsiteY11" fmla="*/ 0 h 2378341"/>
              <a:gd name="connsiteX0" fmla="*/ 599089 w 2765638"/>
              <a:gd name="connsiteY0" fmla="*/ 0 h 2378341"/>
              <a:gd name="connsiteX1" fmla="*/ 2765638 w 2765638"/>
              <a:gd name="connsiteY1" fmla="*/ 1228082 h 2378341"/>
              <a:gd name="connsiteX2" fmla="*/ 2503151 w 2765638"/>
              <a:gd name="connsiteY2" fmla="*/ 1505983 h 2378341"/>
              <a:gd name="connsiteX3" fmla="*/ 2610601 w 2765638"/>
              <a:gd name="connsiteY3" fmla="*/ 1878725 h 2378341"/>
              <a:gd name="connsiteX4" fmla="*/ 2282434 w 2765638"/>
              <a:gd name="connsiteY4" fmla="*/ 2126093 h 2378341"/>
              <a:gd name="connsiteX5" fmla="*/ 2282434 w 2765638"/>
              <a:gd name="connsiteY5" fmla="*/ 2378341 h 2378341"/>
              <a:gd name="connsiteX6" fmla="*/ 0 w 2765638"/>
              <a:gd name="connsiteY6" fmla="*/ 1061921 h 2378341"/>
              <a:gd name="connsiteX7" fmla="*/ 53584 w 2765638"/>
              <a:gd name="connsiteY7" fmla="*/ 559864 h 2378341"/>
              <a:gd name="connsiteX8" fmla="*/ 309585 w 2765638"/>
              <a:gd name="connsiteY8" fmla="*/ 307710 h 2378341"/>
              <a:gd name="connsiteX9" fmla="*/ 267544 w 2765638"/>
              <a:gd name="connsiteY9" fmla="*/ 99755 h 2378341"/>
              <a:gd name="connsiteX10" fmla="*/ 469587 w 2765638"/>
              <a:gd name="connsiteY10" fmla="*/ 167321 h 2378341"/>
              <a:gd name="connsiteX11" fmla="*/ 599089 w 2765638"/>
              <a:gd name="connsiteY11" fmla="*/ 0 h 2378341"/>
              <a:gd name="connsiteX0" fmla="*/ 599089 w 2610601"/>
              <a:gd name="connsiteY0" fmla="*/ 0 h 2378341"/>
              <a:gd name="connsiteX1" fmla="*/ 2471723 w 2610601"/>
              <a:gd name="connsiteY1" fmla="*/ 1056632 h 2378341"/>
              <a:gd name="connsiteX2" fmla="*/ 2503151 w 2610601"/>
              <a:gd name="connsiteY2" fmla="*/ 1505983 h 2378341"/>
              <a:gd name="connsiteX3" fmla="*/ 2610601 w 2610601"/>
              <a:gd name="connsiteY3" fmla="*/ 1878725 h 2378341"/>
              <a:gd name="connsiteX4" fmla="*/ 2282434 w 2610601"/>
              <a:gd name="connsiteY4" fmla="*/ 2126093 h 2378341"/>
              <a:gd name="connsiteX5" fmla="*/ 2282434 w 2610601"/>
              <a:gd name="connsiteY5" fmla="*/ 2378341 h 2378341"/>
              <a:gd name="connsiteX6" fmla="*/ 0 w 2610601"/>
              <a:gd name="connsiteY6" fmla="*/ 1061921 h 2378341"/>
              <a:gd name="connsiteX7" fmla="*/ 53584 w 2610601"/>
              <a:gd name="connsiteY7" fmla="*/ 559864 h 2378341"/>
              <a:gd name="connsiteX8" fmla="*/ 309585 w 2610601"/>
              <a:gd name="connsiteY8" fmla="*/ 307710 h 2378341"/>
              <a:gd name="connsiteX9" fmla="*/ 267544 w 2610601"/>
              <a:gd name="connsiteY9" fmla="*/ 99755 h 2378341"/>
              <a:gd name="connsiteX10" fmla="*/ 469587 w 2610601"/>
              <a:gd name="connsiteY10" fmla="*/ 167321 h 2378341"/>
              <a:gd name="connsiteX11" fmla="*/ 599089 w 2610601"/>
              <a:gd name="connsiteY11" fmla="*/ 0 h 2378341"/>
              <a:gd name="connsiteX0" fmla="*/ 599089 w 2610601"/>
              <a:gd name="connsiteY0" fmla="*/ 0 h 2378341"/>
              <a:gd name="connsiteX1" fmla="*/ 2471723 w 2610601"/>
              <a:gd name="connsiteY1" fmla="*/ 1056632 h 2378341"/>
              <a:gd name="connsiteX2" fmla="*/ 2356194 w 2610601"/>
              <a:gd name="connsiteY2" fmla="*/ 1310040 h 2378341"/>
              <a:gd name="connsiteX3" fmla="*/ 2610601 w 2610601"/>
              <a:gd name="connsiteY3" fmla="*/ 1878725 h 2378341"/>
              <a:gd name="connsiteX4" fmla="*/ 2282434 w 2610601"/>
              <a:gd name="connsiteY4" fmla="*/ 2126093 h 2378341"/>
              <a:gd name="connsiteX5" fmla="*/ 2282434 w 2610601"/>
              <a:gd name="connsiteY5" fmla="*/ 2378341 h 2378341"/>
              <a:gd name="connsiteX6" fmla="*/ 0 w 2610601"/>
              <a:gd name="connsiteY6" fmla="*/ 1061921 h 2378341"/>
              <a:gd name="connsiteX7" fmla="*/ 53584 w 2610601"/>
              <a:gd name="connsiteY7" fmla="*/ 559864 h 2378341"/>
              <a:gd name="connsiteX8" fmla="*/ 309585 w 2610601"/>
              <a:gd name="connsiteY8" fmla="*/ 307710 h 2378341"/>
              <a:gd name="connsiteX9" fmla="*/ 267544 w 2610601"/>
              <a:gd name="connsiteY9" fmla="*/ 99755 h 2378341"/>
              <a:gd name="connsiteX10" fmla="*/ 469587 w 2610601"/>
              <a:gd name="connsiteY10" fmla="*/ 167321 h 2378341"/>
              <a:gd name="connsiteX11" fmla="*/ 599089 w 2610601"/>
              <a:gd name="connsiteY11" fmla="*/ 0 h 2378341"/>
              <a:gd name="connsiteX0" fmla="*/ 599089 w 2610601"/>
              <a:gd name="connsiteY0" fmla="*/ 0 h 2378341"/>
              <a:gd name="connsiteX1" fmla="*/ 2398245 w 2610601"/>
              <a:gd name="connsiteY1" fmla="*/ 1007646 h 2378341"/>
              <a:gd name="connsiteX2" fmla="*/ 2356194 w 2610601"/>
              <a:gd name="connsiteY2" fmla="*/ 1310040 h 2378341"/>
              <a:gd name="connsiteX3" fmla="*/ 2610601 w 2610601"/>
              <a:gd name="connsiteY3" fmla="*/ 1878725 h 2378341"/>
              <a:gd name="connsiteX4" fmla="*/ 2282434 w 2610601"/>
              <a:gd name="connsiteY4" fmla="*/ 2126093 h 2378341"/>
              <a:gd name="connsiteX5" fmla="*/ 2282434 w 2610601"/>
              <a:gd name="connsiteY5" fmla="*/ 2378341 h 2378341"/>
              <a:gd name="connsiteX6" fmla="*/ 0 w 2610601"/>
              <a:gd name="connsiteY6" fmla="*/ 1061921 h 2378341"/>
              <a:gd name="connsiteX7" fmla="*/ 53584 w 2610601"/>
              <a:gd name="connsiteY7" fmla="*/ 559864 h 2378341"/>
              <a:gd name="connsiteX8" fmla="*/ 309585 w 2610601"/>
              <a:gd name="connsiteY8" fmla="*/ 307710 h 2378341"/>
              <a:gd name="connsiteX9" fmla="*/ 267544 w 2610601"/>
              <a:gd name="connsiteY9" fmla="*/ 99755 h 2378341"/>
              <a:gd name="connsiteX10" fmla="*/ 469587 w 2610601"/>
              <a:gd name="connsiteY10" fmla="*/ 167321 h 2378341"/>
              <a:gd name="connsiteX11" fmla="*/ 599089 w 2610601"/>
              <a:gd name="connsiteY11" fmla="*/ 0 h 2378341"/>
              <a:gd name="connsiteX0" fmla="*/ 599089 w 2553451"/>
              <a:gd name="connsiteY0" fmla="*/ 0 h 2378341"/>
              <a:gd name="connsiteX1" fmla="*/ 2398245 w 2553451"/>
              <a:gd name="connsiteY1" fmla="*/ 1007646 h 2378341"/>
              <a:gd name="connsiteX2" fmla="*/ 2356194 w 2553451"/>
              <a:gd name="connsiteY2" fmla="*/ 1310040 h 2378341"/>
              <a:gd name="connsiteX3" fmla="*/ 2553451 w 2553451"/>
              <a:gd name="connsiteY3" fmla="*/ 1772589 h 2378341"/>
              <a:gd name="connsiteX4" fmla="*/ 2282434 w 2553451"/>
              <a:gd name="connsiteY4" fmla="*/ 2126093 h 2378341"/>
              <a:gd name="connsiteX5" fmla="*/ 2282434 w 2553451"/>
              <a:gd name="connsiteY5" fmla="*/ 2378341 h 2378341"/>
              <a:gd name="connsiteX6" fmla="*/ 0 w 2553451"/>
              <a:gd name="connsiteY6" fmla="*/ 1061921 h 2378341"/>
              <a:gd name="connsiteX7" fmla="*/ 53584 w 2553451"/>
              <a:gd name="connsiteY7" fmla="*/ 559864 h 2378341"/>
              <a:gd name="connsiteX8" fmla="*/ 309585 w 2553451"/>
              <a:gd name="connsiteY8" fmla="*/ 307710 h 2378341"/>
              <a:gd name="connsiteX9" fmla="*/ 267544 w 2553451"/>
              <a:gd name="connsiteY9" fmla="*/ 99755 h 2378341"/>
              <a:gd name="connsiteX10" fmla="*/ 469587 w 2553451"/>
              <a:gd name="connsiteY10" fmla="*/ 167321 h 2378341"/>
              <a:gd name="connsiteX11" fmla="*/ 599089 w 2553451"/>
              <a:gd name="connsiteY11" fmla="*/ 0 h 2378341"/>
              <a:gd name="connsiteX0" fmla="*/ 599089 w 2553451"/>
              <a:gd name="connsiteY0" fmla="*/ 0 h 2378341"/>
              <a:gd name="connsiteX1" fmla="*/ 2422738 w 2553451"/>
              <a:gd name="connsiteY1" fmla="*/ 1023975 h 2378341"/>
              <a:gd name="connsiteX2" fmla="*/ 2356194 w 2553451"/>
              <a:gd name="connsiteY2" fmla="*/ 1310040 h 2378341"/>
              <a:gd name="connsiteX3" fmla="*/ 2553451 w 2553451"/>
              <a:gd name="connsiteY3" fmla="*/ 1772589 h 2378341"/>
              <a:gd name="connsiteX4" fmla="*/ 2282434 w 2553451"/>
              <a:gd name="connsiteY4" fmla="*/ 2126093 h 2378341"/>
              <a:gd name="connsiteX5" fmla="*/ 2282434 w 2553451"/>
              <a:gd name="connsiteY5" fmla="*/ 2378341 h 2378341"/>
              <a:gd name="connsiteX6" fmla="*/ 0 w 2553451"/>
              <a:gd name="connsiteY6" fmla="*/ 1061921 h 2378341"/>
              <a:gd name="connsiteX7" fmla="*/ 53584 w 2553451"/>
              <a:gd name="connsiteY7" fmla="*/ 559864 h 2378341"/>
              <a:gd name="connsiteX8" fmla="*/ 309585 w 2553451"/>
              <a:gd name="connsiteY8" fmla="*/ 307710 h 2378341"/>
              <a:gd name="connsiteX9" fmla="*/ 267544 w 2553451"/>
              <a:gd name="connsiteY9" fmla="*/ 99755 h 2378341"/>
              <a:gd name="connsiteX10" fmla="*/ 469587 w 2553451"/>
              <a:gd name="connsiteY10" fmla="*/ 167321 h 2378341"/>
              <a:gd name="connsiteX11" fmla="*/ 599089 w 2553451"/>
              <a:gd name="connsiteY11" fmla="*/ 0 h 2378341"/>
              <a:gd name="connsiteX0" fmla="*/ 599089 w 2553451"/>
              <a:gd name="connsiteY0" fmla="*/ 0 h 2378341"/>
              <a:gd name="connsiteX1" fmla="*/ 2447231 w 2553451"/>
              <a:gd name="connsiteY1" fmla="*/ 1032139 h 2378341"/>
              <a:gd name="connsiteX2" fmla="*/ 2356194 w 2553451"/>
              <a:gd name="connsiteY2" fmla="*/ 1310040 h 2378341"/>
              <a:gd name="connsiteX3" fmla="*/ 2553451 w 2553451"/>
              <a:gd name="connsiteY3" fmla="*/ 1772589 h 2378341"/>
              <a:gd name="connsiteX4" fmla="*/ 2282434 w 2553451"/>
              <a:gd name="connsiteY4" fmla="*/ 2126093 h 2378341"/>
              <a:gd name="connsiteX5" fmla="*/ 2282434 w 2553451"/>
              <a:gd name="connsiteY5" fmla="*/ 2378341 h 2378341"/>
              <a:gd name="connsiteX6" fmla="*/ 0 w 2553451"/>
              <a:gd name="connsiteY6" fmla="*/ 1061921 h 2378341"/>
              <a:gd name="connsiteX7" fmla="*/ 53584 w 2553451"/>
              <a:gd name="connsiteY7" fmla="*/ 559864 h 2378341"/>
              <a:gd name="connsiteX8" fmla="*/ 309585 w 2553451"/>
              <a:gd name="connsiteY8" fmla="*/ 307710 h 2378341"/>
              <a:gd name="connsiteX9" fmla="*/ 267544 w 2553451"/>
              <a:gd name="connsiteY9" fmla="*/ 99755 h 2378341"/>
              <a:gd name="connsiteX10" fmla="*/ 469587 w 2553451"/>
              <a:gd name="connsiteY10" fmla="*/ 167321 h 2378341"/>
              <a:gd name="connsiteX11" fmla="*/ 599089 w 2553451"/>
              <a:gd name="connsiteY11" fmla="*/ 0 h 2378341"/>
              <a:gd name="connsiteX0" fmla="*/ 599089 w 2553451"/>
              <a:gd name="connsiteY0" fmla="*/ 0 h 2378341"/>
              <a:gd name="connsiteX1" fmla="*/ 2439066 w 2553451"/>
              <a:gd name="connsiteY1" fmla="*/ 1040304 h 2378341"/>
              <a:gd name="connsiteX2" fmla="*/ 2356194 w 2553451"/>
              <a:gd name="connsiteY2" fmla="*/ 1310040 h 2378341"/>
              <a:gd name="connsiteX3" fmla="*/ 2553451 w 2553451"/>
              <a:gd name="connsiteY3" fmla="*/ 1772589 h 2378341"/>
              <a:gd name="connsiteX4" fmla="*/ 2282434 w 2553451"/>
              <a:gd name="connsiteY4" fmla="*/ 2126093 h 2378341"/>
              <a:gd name="connsiteX5" fmla="*/ 2282434 w 2553451"/>
              <a:gd name="connsiteY5" fmla="*/ 2378341 h 2378341"/>
              <a:gd name="connsiteX6" fmla="*/ 0 w 2553451"/>
              <a:gd name="connsiteY6" fmla="*/ 1061921 h 2378341"/>
              <a:gd name="connsiteX7" fmla="*/ 53584 w 2553451"/>
              <a:gd name="connsiteY7" fmla="*/ 559864 h 2378341"/>
              <a:gd name="connsiteX8" fmla="*/ 309585 w 2553451"/>
              <a:gd name="connsiteY8" fmla="*/ 307710 h 2378341"/>
              <a:gd name="connsiteX9" fmla="*/ 267544 w 2553451"/>
              <a:gd name="connsiteY9" fmla="*/ 99755 h 2378341"/>
              <a:gd name="connsiteX10" fmla="*/ 469587 w 2553451"/>
              <a:gd name="connsiteY10" fmla="*/ 167321 h 2378341"/>
              <a:gd name="connsiteX11" fmla="*/ 599089 w 2553451"/>
              <a:gd name="connsiteY11" fmla="*/ 0 h 237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3451" h="2378341">
                <a:moveTo>
                  <a:pt x="599089" y="0"/>
                </a:moveTo>
                <a:lnTo>
                  <a:pt x="2439066" y="1040304"/>
                </a:lnTo>
                <a:lnTo>
                  <a:pt x="2356194" y="1310040"/>
                </a:lnTo>
                <a:lnTo>
                  <a:pt x="2553451" y="1772589"/>
                </a:lnTo>
                <a:lnTo>
                  <a:pt x="2282434" y="2126093"/>
                </a:lnTo>
                <a:lnTo>
                  <a:pt x="2282434" y="2378341"/>
                </a:lnTo>
                <a:lnTo>
                  <a:pt x="0" y="1061921"/>
                </a:lnTo>
                <a:lnTo>
                  <a:pt x="53584" y="559864"/>
                </a:lnTo>
                <a:lnTo>
                  <a:pt x="309585" y="307710"/>
                </a:lnTo>
                <a:lnTo>
                  <a:pt x="267544" y="99755"/>
                </a:lnTo>
                <a:lnTo>
                  <a:pt x="469587" y="167321"/>
                </a:lnTo>
                <a:lnTo>
                  <a:pt x="599089" y="0"/>
                </a:lnTo>
                <a:close/>
              </a:path>
            </a:pathLst>
          </a:custGeom>
          <a:solidFill>
            <a:schemeClr val="accent1">
              <a:lumMod val="40000"/>
              <a:lumOff val="60000"/>
            </a:schemeClr>
          </a:solidFill>
          <a:ln w="19050" cap="flat" cmpd="sng" algn="ctr">
            <a:solidFill>
              <a:srgbClr val="9933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2400">
              <a:solidFill>
                <a:schemeClr val="accent2"/>
              </a:solidFill>
              <a:latin typeface="Arial" charset="0"/>
            </a:endParaRPr>
          </a:p>
        </p:txBody>
      </p:sp>
      <p:grpSp>
        <p:nvGrpSpPr>
          <p:cNvPr id="5" name="Group 4"/>
          <p:cNvGrpSpPr/>
          <p:nvPr/>
        </p:nvGrpSpPr>
        <p:grpSpPr>
          <a:xfrm rot="1039036">
            <a:off x="9256788" y="2694623"/>
            <a:ext cx="394057" cy="1275001"/>
            <a:chOff x="8209746" y="2881166"/>
            <a:chExt cx="282105" cy="1275001"/>
          </a:xfrm>
        </p:grpSpPr>
        <p:sp>
          <p:nvSpPr>
            <p:cNvPr id="153" name="Freeform 152"/>
            <p:cNvSpPr/>
            <p:nvPr/>
          </p:nvSpPr>
          <p:spPr bwMode="auto">
            <a:xfrm rot="6272434">
              <a:off x="7807309" y="3471626"/>
              <a:ext cx="1226005" cy="143078"/>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a:solidFill>
                  <a:schemeClr val="tx1">
                    <a:lumMod val="85000"/>
                    <a:lumOff val="15000"/>
                  </a:schemeClr>
                </a:solidFill>
              </a:endParaRPr>
            </a:p>
          </p:txBody>
        </p:sp>
        <p:sp>
          <p:nvSpPr>
            <p:cNvPr id="154" name="Freeform 153"/>
            <p:cNvSpPr/>
            <p:nvPr/>
          </p:nvSpPr>
          <p:spPr bwMode="auto">
            <a:xfrm rot="6272434" flipV="1">
              <a:off x="7668282" y="3422630"/>
              <a:ext cx="1226005" cy="143078"/>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a:solidFill>
                  <a:schemeClr val="tx1">
                    <a:lumMod val="85000"/>
                    <a:lumOff val="15000"/>
                  </a:schemeClr>
                </a:solidFill>
              </a:endParaRPr>
            </a:p>
          </p:txBody>
        </p:sp>
      </p:grpSp>
      <p:sp>
        <p:nvSpPr>
          <p:cNvPr id="2" name="Title 1"/>
          <p:cNvSpPr>
            <a:spLocks noGrp="1"/>
          </p:cNvSpPr>
          <p:nvPr>
            <p:ph type="title"/>
          </p:nvPr>
        </p:nvSpPr>
        <p:spPr>
          <a:xfrm>
            <a:off x="40290" y="9744"/>
            <a:ext cx="8915400" cy="476250"/>
          </a:xfrm>
        </p:spPr>
        <p:txBody>
          <a:bodyPr>
            <a:noAutofit/>
          </a:bodyPr>
          <a:lstStyle/>
          <a:p>
            <a:pPr algn="l"/>
            <a:r>
              <a:rPr lang="en-US" sz="2800" b="1">
                <a:solidFill>
                  <a:schemeClr val="tx1">
                    <a:lumMod val="50000"/>
                    <a:lumOff val="50000"/>
                  </a:schemeClr>
                </a:solidFill>
                <a:latin typeface="+mn-lt"/>
              </a:rPr>
              <a:t>Effect of sweep on zero-lift drag ~ infinite swept wing</a:t>
            </a:r>
          </a:p>
        </p:txBody>
      </p:sp>
      <p:sp>
        <p:nvSpPr>
          <p:cNvPr id="11" name="Rectangle 10"/>
          <p:cNvSpPr/>
          <p:nvPr/>
        </p:nvSpPr>
        <p:spPr bwMode="auto">
          <a:xfrm rot="1800000">
            <a:off x="7928509" y="2118791"/>
            <a:ext cx="609600" cy="1207008"/>
          </a:xfrm>
          <a:prstGeom prst="rect">
            <a:avLst/>
          </a:prstGeom>
          <a:solidFill>
            <a:schemeClr val="bg1">
              <a:lumMod val="95000"/>
            </a:schemeClr>
          </a:solidFill>
          <a:ln w="1905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2400">
              <a:solidFill>
                <a:schemeClr val="accent2"/>
              </a:solidFill>
              <a:latin typeface="Arial" charset="0"/>
            </a:endParaRPr>
          </a:p>
        </p:txBody>
      </p:sp>
      <p:cxnSp>
        <p:nvCxnSpPr>
          <p:cNvPr id="13" name="Straight Connector 12"/>
          <p:cNvCxnSpPr/>
          <p:nvPr/>
        </p:nvCxnSpPr>
        <p:spPr bwMode="auto">
          <a:xfrm>
            <a:off x="7291564" y="1469857"/>
            <a:ext cx="0" cy="1411672"/>
          </a:xfrm>
          <a:prstGeom prst="line">
            <a:avLst/>
          </a:prstGeom>
          <a:solidFill>
            <a:schemeClr val="accent1"/>
          </a:solidFill>
          <a:ln w="19050" cap="flat" cmpd="sng" algn="ctr">
            <a:solidFill>
              <a:srgbClr val="993300"/>
            </a:solidFill>
            <a:prstDash val="solid"/>
            <a:round/>
            <a:headEnd type="none" w="med" len="med"/>
            <a:tailEnd type="none" w="sm" len="lg"/>
          </a:ln>
          <a:effectLst/>
        </p:spPr>
      </p:cxnSp>
      <p:sp>
        <p:nvSpPr>
          <p:cNvPr id="61" name="TextBox 60"/>
          <p:cNvSpPr txBox="1"/>
          <p:nvPr/>
        </p:nvSpPr>
        <p:spPr>
          <a:xfrm>
            <a:off x="7114142" y="1944188"/>
            <a:ext cx="116250" cy="286232"/>
          </a:xfrm>
          <a:prstGeom prst="rect">
            <a:avLst/>
          </a:prstGeom>
          <a:noFill/>
        </p:spPr>
        <p:txBody>
          <a:bodyPr wrap="none" lIns="9144" tIns="0" rIns="9144" bIns="9144" rtlCol="0">
            <a:spAutoFit/>
          </a:bodyPr>
          <a:lstStyle/>
          <a:p>
            <a:r>
              <a:rPr lang="en-US"/>
              <a:t>c</a:t>
            </a:r>
          </a:p>
        </p:txBody>
      </p:sp>
      <p:cxnSp>
        <p:nvCxnSpPr>
          <p:cNvPr id="117" name="Straight Connector 116"/>
          <p:cNvCxnSpPr/>
          <p:nvPr/>
        </p:nvCxnSpPr>
        <p:spPr bwMode="auto">
          <a:xfrm flipH="1">
            <a:off x="7285284" y="1792862"/>
            <a:ext cx="585419" cy="1082054"/>
          </a:xfrm>
          <a:prstGeom prst="line">
            <a:avLst/>
          </a:prstGeom>
          <a:solidFill>
            <a:schemeClr val="accent1"/>
          </a:solidFill>
          <a:ln w="19050" cap="flat" cmpd="sng" algn="ctr">
            <a:solidFill>
              <a:srgbClr val="993300"/>
            </a:solidFill>
            <a:prstDash val="solid"/>
            <a:round/>
            <a:headEnd type="none" w="med" len="med"/>
            <a:tailEnd type="none" w="sm" len="lg"/>
          </a:ln>
          <a:effectLst/>
        </p:spPr>
      </p:cxnSp>
      <p:sp>
        <p:nvSpPr>
          <p:cNvPr id="60" name="TextBox 59"/>
          <p:cNvSpPr txBox="1"/>
          <p:nvPr/>
        </p:nvSpPr>
        <p:spPr>
          <a:xfrm>
            <a:off x="7625767" y="2180944"/>
            <a:ext cx="140295" cy="295466"/>
          </a:xfrm>
          <a:prstGeom prst="rect">
            <a:avLst/>
          </a:prstGeom>
          <a:noFill/>
        </p:spPr>
        <p:txBody>
          <a:bodyPr wrap="none" lIns="9144" tIns="9144" rIns="9144" bIns="9144" rtlCol="0">
            <a:spAutoFit/>
          </a:bodyPr>
          <a:lstStyle/>
          <a:p>
            <a:r>
              <a:rPr lang="en-US"/>
              <a:t>n</a:t>
            </a:r>
          </a:p>
        </p:txBody>
      </p:sp>
      <p:cxnSp>
        <p:nvCxnSpPr>
          <p:cNvPr id="45" name="Straight Connector 44"/>
          <p:cNvCxnSpPr>
            <a:cxnSpLocks/>
          </p:cNvCxnSpPr>
          <p:nvPr/>
        </p:nvCxnSpPr>
        <p:spPr bwMode="auto">
          <a:xfrm flipH="1">
            <a:off x="9138986" y="2684981"/>
            <a:ext cx="712914" cy="115430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sm" len="lg"/>
          </a:ln>
          <a:effectLst/>
        </p:spPr>
      </p:cxnSp>
      <p:cxnSp>
        <p:nvCxnSpPr>
          <p:cNvPr id="46" name="Straight Connector 45"/>
          <p:cNvCxnSpPr>
            <a:cxnSpLocks/>
            <a:endCxn id="154" idx="1"/>
          </p:cNvCxnSpPr>
          <p:nvPr/>
        </p:nvCxnSpPr>
        <p:spPr bwMode="auto">
          <a:xfrm flipH="1">
            <a:off x="9129734" y="2910402"/>
            <a:ext cx="928668" cy="94283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sm" len="lg"/>
          </a:ln>
          <a:effectLst/>
        </p:spPr>
      </p:cxnSp>
      <p:grpSp>
        <p:nvGrpSpPr>
          <p:cNvPr id="142" name="Group 141"/>
          <p:cNvGrpSpPr/>
          <p:nvPr/>
        </p:nvGrpSpPr>
        <p:grpSpPr>
          <a:xfrm>
            <a:off x="7526857" y="3123080"/>
            <a:ext cx="669130" cy="911417"/>
            <a:chOff x="4131470" y="4428465"/>
            <a:chExt cx="669130" cy="911417"/>
          </a:xfrm>
        </p:grpSpPr>
        <p:cxnSp>
          <p:nvCxnSpPr>
            <p:cNvPr id="30" name="Straight Connector 29"/>
            <p:cNvCxnSpPr/>
            <p:nvPr/>
          </p:nvCxnSpPr>
          <p:spPr bwMode="auto">
            <a:xfrm>
              <a:off x="4791076" y="4735974"/>
              <a:ext cx="0" cy="521826"/>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65" name="Straight Connector 64"/>
            <p:cNvCxnSpPr/>
            <p:nvPr/>
          </p:nvCxnSpPr>
          <p:spPr bwMode="auto">
            <a:xfrm>
              <a:off x="4259491" y="4991286"/>
              <a:ext cx="0" cy="266514"/>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76" name="Straight Connector 75"/>
            <p:cNvCxnSpPr>
              <a:cxnSpLocks noChangeAspect="1"/>
            </p:cNvCxnSpPr>
            <p:nvPr/>
          </p:nvCxnSpPr>
          <p:spPr bwMode="auto">
            <a:xfrm>
              <a:off x="4264795" y="5079610"/>
              <a:ext cx="535805" cy="0"/>
            </a:xfrm>
            <a:prstGeom prst="line">
              <a:avLst/>
            </a:prstGeom>
            <a:solidFill>
              <a:schemeClr val="accent1"/>
            </a:solidFill>
            <a:ln w="12700" cap="flat" cmpd="sng" algn="ctr">
              <a:solidFill>
                <a:schemeClr val="tx1">
                  <a:lumMod val="75000"/>
                  <a:lumOff val="25000"/>
                </a:schemeClr>
              </a:solidFill>
              <a:prstDash val="solid"/>
              <a:round/>
              <a:headEnd type="none" w="med" len="med"/>
              <a:tailEnd type="triangle" w="sm" len="lg"/>
            </a:ln>
            <a:effectLst/>
          </p:spPr>
        </p:cxnSp>
        <p:sp>
          <p:nvSpPr>
            <p:cNvPr id="58" name="TextBox 57"/>
            <p:cNvSpPr txBox="1"/>
            <p:nvPr/>
          </p:nvSpPr>
          <p:spPr>
            <a:xfrm>
              <a:off x="4392777" y="5062883"/>
              <a:ext cx="226024" cy="276999"/>
            </a:xfrm>
            <a:prstGeom prst="rect">
              <a:avLst/>
            </a:prstGeom>
            <a:noFill/>
          </p:spPr>
          <p:txBody>
            <a:bodyPr wrap="none" lIns="0" tIns="0" rIns="0" bIns="0" rtlCol="0">
              <a:spAutoFit/>
            </a:bodyPr>
            <a:lstStyle/>
            <a:p>
              <a:r>
                <a:rPr lang="en-US">
                  <a:solidFill>
                    <a:schemeClr val="tx1">
                      <a:lumMod val="85000"/>
                      <a:lumOff val="15000"/>
                    </a:schemeClr>
                  </a:solidFill>
                </a:rPr>
                <a:t>dy</a:t>
              </a:r>
            </a:p>
          </p:txBody>
        </p:sp>
        <p:cxnSp>
          <p:nvCxnSpPr>
            <p:cNvPr id="37" name="Straight Connector 36"/>
            <p:cNvCxnSpPr>
              <a:cxnSpLocks noChangeAspect="1"/>
            </p:cNvCxnSpPr>
            <p:nvPr/>
          </p:nvCxnSpPr>
          <p:spPr bwMode="auto">
            <a:xfrm>
              <a:off x="4154519" y="4573287"/>
              <a:ext cx="528331" cy="313986"/>
            </a:xfrm>
            <a:prstGeom prst="line">
              <a:avLst/>
            </a:prstGeom>
            <a:solidFill>
              <a:schemeClr val="accent1"/>
            </a:solidFill>
            <a:ln w="12700" cap="flat" cmpd="sng" algn="ctr">
              <a:solidFill>
                <a:schemeClr val="tx1">
                  <a:lumMod val="75000"/>
                  <a:lumOff val="25000"/>
                </a:schemeClr>
              </a:solidFill>
              <a:prstDash val="solid"/>
              <a:round/>
              <a:headEnd type="none" w="med" len="med"/>
              <a:tailEnd type="triangle" w="sm" len="lg"/>
            </a:ln>
            <a:effectLst/>
          </p:spPr>
        </p:cxnSp>
        <p:sp>
          <p:nvSpPr>
            <p:cNvPr id="59" name="TextBox 58"/>
            <p:cNvSpPr txBox="1"/>
            <p:nvPr/>
          </p:nvSpPr>
          <p:spPr>
            <a:xfrm>
              <a:off x="4220611" y="4668535"/>
              <a:ext cx="211596" cy="276999"/>
            </a:xfrm>
            <a:prstGeom prst="rect">
              <a:avLst/>
            </a:prstGeom>
            <a:noFill/>
          </p:spPr>
          <p:txBody>
            <a:bodyPr wrap="none" lIns="0" tIns="0" rIns="0" bIns="0" rtlCol="0">
              <a:spAutoFit/>
            </a:bodyPr>
            <a:lstStyle/>
            <a:p>
              <a:r>
                <a:rPr lang="en-US">
                  <a:solidFill>
                    <a:schemeClr val="tx1">
                      <a:lumMod val="85000"/>
                      <a:lumOff val="15000"/>
                    </a:schemeClr>
                  </a:solidFill>
                </a:rPr>
                <a:t>ds</a:t>
              </a:r>
            </a:p>
          </p:txBody>
        </p:sp>
        <p:cxnSp>
          <p:nvCxnSpPr>
            <p:cNvPr id="122" name="Straight Connector 121"/>
            <p:cNvCxnSpPr/>
            <p:nvPr/>
          </p:nvCxnSpPr>
          <p:spPr bwMode="auto">
            <a:xfrm flipH="1">
              <a:off x="4651978" y="4727848"/>
              <a:ext cx="109537" cy="181305"/>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130" name="Straight Connector 129"/>
            <p:cNvCxnSpPr/>
            <p:nvPr/>
          </p:nvCxnSpPr>
          <p:spPr bwMode="auto">
            <a:xfrm flipH="1">
              <a:off x="4131470" y="4428465"/>
              <a:ext cx="116294" cy="193541"/>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grpSp>
      <p:sp>
        <p:nvSpPr>
          <p:cNvPr id="35" name="TextBox 34"/>
          <p:cNvSpPr txBox="1"/>
          <p:nvPr/>
        </p:nvSpPr>
        <p:spPr>
          <a:xfrm>
            <a:off x="8335644" y="3122537"/>
            <a:ext cx="430406" cy="295466"/>
          </a:xfrm>
          <a:prstGeom prst="rect">
            <a:avLst/>
          </a:prstGeom>
          <a:noFill/>
        </p:spPr>
        <p:txBody>
          <a:bodyPr wrap="square" lIns="9144" tIns="9144" rIns="9144" bIns="9144" rtlCol="0">
            <a:spAutoFit/>
          </a:bodyPr>
          <a:lstStyle/>
          <a:p>
            <a:r>
              <a:rPr lang="en-US">
                <a:solidFill>
                  <a:schemeClr val="tx1">
                    <a:lumMod val="85000"/>
                    <a:lumOff val="15000"/>
                  </a:schemeClr>
                </a:solidFill>
              </a:rPr>
              <a:t>dD</a:t>
            </a:r>
            <a:r>
              <a:rPr lang="en-US" baseline="-25000">
                <a:solidFill>
                  <a:schemeClr val="tx1">
                    <a:lumMod val="85000"/>
                    <a:lumOff val="15000"/>
                  </a:schemeClr>
                </a:solidFill>
              </a:rPr>
              <a:t>p</a:t>
            </a:r>
          </a:p>
        </p:txBody>
      </p:sp>
      <p:cxnSp>
        <p:nvCxnSpPr>
          <p:cNvPr id="16" name="Straight Connector 15"/>
          <p:cNvCxnSpPr/>
          <p:nvPr/>
        </p:nvCxnSpPr>
        <p:spPr bwMode="auto">
          <a:xfrm rot="58942">
            <a:off x="8487384" y="2271542"/>
            <a:ext cx="12973" cy="895571"/>
          </a:xfrm>
          <a:prstGeom prst="line">
            <a:avLst/>
          </a:prstGeom>
          <a:solidFill>
            <a:schemeClr val="accent1"/>
          </a:solidFill>
          <a:ln w="25400" cap="flat" cmpd="sng" algn="ctr">
            <a:solidFill>
              <a:srgbClr val="0070C0"/>
            </a:solidFill>
            <a:prstDash val="solid"/>
            <a:round/>
            <a:headEnd type="none" w="med" len="med"/>
            <a:tailEnd type="triangle" w="med" len="lg"/>
          </a:ln>
          <a:effectLst/>
        </p:spPr>
      </p:cxnSp>
      <p:cxnSp>
        <p:nvCxnSpPr>
          <p:cNvPr id="17" name="Straight Connector 16"/>
          <p:cNvCxnSpPr/>
          <p:nvPr/>
        </p:nvCxnSpPr>
        <p:spPr bwMode="auto">
          <a:xfrm rot="1800000">
            <a:off x="8239030" y="2202892"/>
            <a:ext cx="0" cy="1024128"/>
          </a:xfrm>
          <a:prstGeom prst="line">
            <a:avLst/>
          </a:prstGeom>
          <a:solidFill>
            <a:schemeClr val="accent1"/>
          </a:solidFill>
          <a:ln w="25400" cap="flat" cmpd="sng" algn="ctr">
            <a:solidFill>
              <a:srgbClr val="0070C0"/>
            </a:solidFill>
            <a:prstDash val="solid"/>
            <a:round/>
            <a:headEnd type="none" w="med" len="med"/>
            <a:tailEnd type="triangle" w="med" len="lg"/>
          </a:ln>
          <a:effectLst/>
        </p:spPr>
      </p:cxnSp>
      <p:cxnSp>
        <p:nvCxnSpPr>
          <p:cNvPr id="99" name="Straight Connector 98"/>
          <p:cNvCxnSpPr/>
          <p:nvPr/>
        </p:nvCxnSpPr>
        <p:spPr bwMode="auto">
          <a:xfrm flipH="1">
            <a:off x="7982998" y="3158417"/>
            <a:ext cx="510872" cy="0"/>
          </a:xfrm>
          <a:prstGeom prst="line">
            <a:avLst/>
          </a:prstGeom>
          <a:solidFill>
            <a:schemeClr val="accent1"/>
          </a:solidFill>
          <a:ln w="12700" cap="flat" cmpd="sng" algn="ctr">
            <a:solidFill>
              <a:schemeClr val="tx1">
                <a:lumMod val="75000"/>
                <a:lumOff val="25000"/>
              </a:schemeClr>
            </a:solidFill>
            <a:prstDash val="sysDot"/>
            <a:round/>
            <a:headEnd type="none" w="med" len="med"/>
            <a:tailEnd type="none" w="sm" len="lg"/>
          </a:ln>
          <a:effectLst/>
        </p:spPr>
      </p:cxnSp>
      <p:sp>
        <p:nvSpPr>
          <p:cNvPr id="36" name="TextBox 35"/>
          <p:cNvSpPr txBox="1"/>
          <p:nvPr/>
        </p:nvSpPr>
        <p:spPr>
          <a:xfrm>
            <a:off x="8084893" y="2538662"/>
            <a:ext cx="376357" cy="276999"/>
          </a:xfrm>
          <a:prstGeom prst="rect">
            <a:avLst/>
          </a:prstGeom>
          <a:solidFill>
            <a:schemeClr val="bg1">
              <a:lumMod val="95000"/>
            </a:schemeClr>
          </a:solidFill>
        </p:spPr>
        <p:txBody>
          <a:bodyPr wrap="square" lIns="0" tIns="0" rIns="0" bIns="0" rtlCol="0">
            <a:spAutoFit/>
          </a:bodyPr>
          <a:lstStyle/>
          <a:p>
            <a:r>
              <a:rPr lang="en-US">
                <a:solidFill>
                  <a:schemeClr val="tx1">
                    <a:lumMod val="85000"/>
                    <a:lumOff val="15000"/>
                  </a:schemeClr>
                </a:solidFill>
              </a:rPr>
              <a:t>dN</a:t>
            </a:r>
            <a:r>
              <a:rPr lang="en-US" baseline="-25000">
                <a:solidFill>
                  <a:schemeClr val="tx1">
                    <a:lumMod val="85000"/>
                    <a:lumOff val="15000"/>
                  </a:schemeClr>
                </a:solidFill>
              </a:rPr>
              <a:t>p</a:t>
            </a:r>
          </a:p>
        </p:txBody>
      </p:sp>
      <p:cxnSp>
        <p:nvCxnSpPr>
          <p:cNvPr id="20" name="Straight Connector 19"/>
          <p:cNvCxnSpPr/>
          <p:nvPr/>
        </p:nvCxnSpPr>
        <p:spPr bwMode="auto">
          <a:xfrm flipH="1">
            <a:off x="8528795" y="1437814"/>
            <a:ext cx="429193" cy="765978"/>
          </a:xfrm>
          <a:prstGeom prst="line">
            <a:avLst/>
          </a:prstGeom>
          <a:solidFill>
            <a:schemeClr val="accent1"/>
          </a:solidFill>
          <a:ln w="19050" cap="flat" cmpd="sng" algn="ctr">
            <a:solidFill>
              <a:schemeClr val="accent1">
                <a:lumMod val="50000"/>
              </a:schemeClr>
            </a:solidFill>
            <a:prstDash val="solid"/>
            <a:round/>
            <a:headEnd type="none" w="med" len="med"/>
            <a:tailEnd type="triangle" w="sm" len="lg"/>
          </a:ln>
          <a:effectLst/>
        </p:spPr>
      </p:cxnSp>
      <p:cxnSp>
        <p:nvCxnSpPr>
          <p:cNvPr id="23" name="Straight Connector 22"/>
          <p:cNvCxnSpPr/>
          <p:nvPr/>
        </p:nvCxnSpPr>
        <p:spPr bwMode="auto">
          <a:xfrm>
            <a:off x="8521807" y="1197577"/>
            <a:ext cx="0" cy="996696"/>
          </a:xfrm>
          <a:prstGeom prst="line">
            <a:avLst/>
          </a:prstGeom>
          <a:solidFill>
            <a:schemeClr val="accent1"/>
          </a:solidFill>
          <a:ln w="19050" cap="flat" cmpd="sng" algn="ctr">
            <a:solidFill>
              <a:schemeClr val="accent1">
                <a:lumMod val="50000"/>
              </a:schemeClr>
            </a:solidFill>
            <a:prstDash val="solid"/>
            <a:round/>
            <a:headEnd type="none" w="med" len="med"/>
            <a:tailEnd type="triangle" w="sm" len="lg"/>
          </a:ln>
          <a:effectLst/>
        </p:spPr>
      </p:cxnSp>
      <p:cxnSp>
        <p:nvCxnSpPr>
          <p:cNvPr id="94" name="Straight Connector 93"/>
          <p:cNvCxnSpPr/>
          <p:nvPr/>
        </p:nvCxnSpPr>
        <p:spPr bwMode="auto">
          <a:xfrm flipH="1" flipV="1">
            <a:off x="8547241" y="1211561"/>
            <a:ext cx="408400" cy="228601"/>
          </a:xfrm>
          <a:prstGeom prst="line">
            <a:avLst/>
          </a:prstGeom>
          <a:solidFill>
            <a:schemeClr val="accent1"/>
          </a:solidFill>
          <a:ln w="12700" cap="flat" cmpd="sng" algn="ctr">
            <a:solidFill>
              <a:schemeClr val="tx1">
                <a:lumMod val="75000"/>
                <a:lumOff val="25000"/>
              </a:schemeClr>
            </a:solidFill>
            <a:prstDash val="sysDot"/>
            <a:round/>
            <a:headEnd type="none" w="med" len="med"/>
            <a:tailEnd type="none" w="sm" len="lg"/>
          </a:ln>
          <a:effectLst/>
        </p:spPr>
      </p:cxnSp>
      <p:sp>
        <p:nvSpPr>
          <p:cNvPr id="137" name="TextBox 136"/>
          <p:cNvSpPr txBox="1"/>
          <p:nvPr/>
        </p:nvSpPr>
        <p:spPr>
          <a:xfrm>
            <a:off x="8580205" y="1485434"/>
            <a:ext cx="177164" cy="295466"/>
          </a:xfrm>
          <a:prstGeom prst="rect">
            <a:avLst/>
          </a:prstGeom>
          <a:noFill/>
        </p:spPr>
        <p:txBody>
          <a:bodyPr wrap="none" lIns="9144" tIns="9144" rIns="9144" bIns="9144" rtlCol="0">
            <a:spAutoFit/>
          </a:bodyPr>
          <a:lstStyle/>
          <a:p>
            <a:r>
              <a:rPr lang="en-US">
                <a:latin typeface="Symbol" pitchFamily="18" charset="2"/>
              </a:rPr>
              <a:t>L</a:t>
            </a:r>
          </a:p>
        </p:txBody>
      </p:sp>
      <p:sp>
        <p:nvSpPr>
          <p:cNvPr id="50" name="TextBox 49"/>
          <p:cNvSpPr txBox="1"/>
          <p:nvPr/>
        </p:nvSpPr>
        <p:spPr>
          <a:xfrm>
            <a:off x="9955839" y="2573576"/>
            <a:ext cx="138692" cy="295466"/>
          </a:xfrm>
          <a:prstGeom prst="rect">
            <a:avLst/>
          </a:prstGeom>
          <a:noFill/>
        </p:spPr>
        <p:txBody>
          <a:bodyPr wrap="none" lIns="9144" tIns="9144" rIns="9144" bIns="9144" rtlCol="0">
            <a:spAutoFit/>
          </a:bodyPr>
          <a:lstStyle/>
          <a:p>
            <a:r>
              <a:rPr lang="en-US">
                <a:solidFill>
                  <a:schemeClr val="tx1">
                    <a:lumMod val="85000"/>
                    <a:lumOff val="15000"/>
                  </a:schemeClr>
                </a:solidFill>
                <a:latin typeface="Symbol" pitchFamily="18" charset="2"/>
              </a:rPr>
              <a:t>n</a:t>
            </a:r>
          </a:p>
        </p:txBody>
      </p:sp>
      <p:cxnSp>
        <p:nvCxnSpPr>
          <p:cNvPr id="51" name="Straight Connector 50"/>
          <p:cNvCxnSpPr/>
          <p:nvPr/>
        </p:nvCxnSpPr>
        <p:spPr bwMode="auto">
          <a:xfrm flipH="1" flipV="1">
            <a:off x="9817070" y="2721651"/>
            <a:ext cx="185059" cy="217716"/>
          </a:xfrm>
          <a:prstGeom prst="line">
            <a:avLst/>
          </a:prstGeom>
          <a:solidFill>
            <a:schemeClr val="accent1"/>
          </a:solidFill>
          <a:ln w="12700" cap="flat" cmpd="sng" algn="ctr">
            <a:solidFill>
              <a:schemeClr val="tx1">
                <a:lumMod val="75000"/>
                <a:lumOff val="25000"/>
              </a:schemeClr>
            </a:solidFill>
            <a:prstDash val="sysDot"/>
            <a:round/>
            <a:headEnd type="none" w="sm" len="lg"/>
            <a:tailEnd type="triangle" w="sm" len="lg"/>
          </a:ln>
          <a:effectLst/>
        </p:spPr>
      </p:cxnSp>
      <mc:AlternateContent xmlns:mc="http://schemas.openxmlformats.org/markup-compatibility/2006" xmlns:a14="http://schemas.microsoft.com/office/drawing/2010/main">
        <mc:Choice Requires="a14">
          <p:sp>
            <p:nvSpPr>
              <p:cNvPr id="145" name="Object 144"/>
              <p:cNvSpPr txBox="1"/>
              <p:nvPr/>
            </p:nvSpPr>
            <p:spPr>
              <a:xfrm>
                <a:off x="2350964" y="807763"/>
                <a:ext cx="3406775" cy="2449512"/>
              </a:xfrm>
              <a:prstGeom prst="rect">
                <a:avLst/>
              </a:prstGeom>
            </p:spPr>
            <p:txBody>
              <a:bodyPr>
                <a:normAutofit fontScale="85000" lnSpcReduction="20000"/>
              </a:bodyPr>
              <a:lstStyle/>
              <a:p>
                <a:pPr/>
                <a14:m>
                  <m:oMathPara xmlns:m="http://schemas.openxmlformats.org/officeDocument/2006/math">
                    <m:oMathParaPr>
                      <m:jc m:val="left"/>
                    </m:oMathParaPr>
                    <m:oMath xmlns:m="http://schemas.openxmlformats.org/officeDocument/2006/math">
                      <m:sSub>
                        <m:sSubPr>
                          <m:ctrlPr>
                            <a:rPr lang="en-US" sz="1900" i="1">
                              <a:solidFill>
                                <a:srgbClr val="000000"/>
                              </a:solidFill>
                              <a:latin typeface="Cambria Math" panose="02040503050406030204" pitchFamily="18" charset="0"/>
                            </a:rPr>
                          </m:ctrlPr>
                        </m:sSubPr>
                        <m:e>
                          <m:r>
                            <m:rPr>
                              <m:sty m:val="p"/>
                            </m:rPr>
                            <a:rPr lang="en-US" sz="1900">
                              <a:solidFill>
                                <a:srgbClr val="000000"/>
                              </a:solidFill>
                              <a:latin typeface="Cambria Math" panose="02040503050406030204" pitchFamily="18" charset="0"/>
                            </a:rPr>
                            <m:t>c</m:t>
                          </m:r>
                        </m:e>
                        <m:sub>
                          <m:r>
                            <m:rPr>
                              <m:nor/>
                            </m:rPr>
                            <a:rPr lang="en-US" sz="1900">
                              <a:solidFill>
                                <a:srgbClr val="000000"/>
                              </a:solidFill>
                              <a:latin typeface="Cambria Math" panose="02040503050406030204" pitchFamily="18" charset="0"/>
                            </a:rPr>
                            <m:t>Dp</m:t>
                          </m:r>
                        </m:sub>
                      </m:sSub>
                      <m:r>
                        <a:rPr lang="en-US" sz="1900" i="1">
                          <a:solidFill>
                            <a:srgbClr val="000000"/>
                          </a:solidFill>
                          <a:latin typeface="Cambria Math" panose="02040503050406030204" pitchFamily="18" charset="0"/>
                        </a:rPr>
                        <m:t> ≡</m:t>
                      </m:r>
                      <m:f>
                        <m:fPr>
                          <m:ctrlPr>
                            <a:rPr lang="en-US" sz="1900" i="1">
                              <a:solidFill>
                                <a:srgbClr val="000000"/>
                              </a:solidFill>
                              <a:latin typeface="Cambria Math" panose="02040503050406030204" pitchFamily="18" charset="0"/>
                            </a:rPr>
                          </m:ctrlPr>
                        </m:fPr>
                        <m:num>
                          <m:r>
                            <m:rPr>
                              <m:nor/>
                            </m:rPr>
                            <a:rPr lang="en-US" sz="1900">
                              <a:solidFill>
                                <a:srgbClr val="000000"/>
                              </a:solidFill>
                              <a:latin typeface="Cambria Math" panose="02040503050406030204" pitchFamily="18" charset="0"/>
                            </a:rPr>
                            <m:t>d</m:t>
                          </m:r>
                          <m:sSub>
                            <m:sSubPr>
                              <m:ctrlPr>
                                <a:rPr lang="en-US" sz="1900" i="1">
                                  <a:solidFill>
                                    <a:srgbClr val="000000"/>
                                  </a:solidFill>
                                  <a:latin typeface="Cambria Math" panose="02040503050406030204" pitchFamily="18" charset="0"/>
                                </a:rPr>
                              </m:ctrlPr>
                            </m:sSubPr>
                            <m:e>
                              <m:r>
                                <m:rPr>
                                  <m:nor/>
                                </m:rPr>
                                <a:rPr lang="en-US" sz="1900">
                                  <a:solidFill>
                                    <a:srgbClr val="000000"/>
                                  </a:solidFill>
                                  <a:latin typeface="Cambria Math" panose="02040503050406030204" pitchFamily="18" charset="0"/>
                                </a:rPr>
                                <m:t>D</m:t>
                              </m:r>
                            </m:e>
                            <m:sub>
                              <m:r>
                                <m:rPr>
                                  <m:sty m:val="p"/>
                                </m:rPr>
                                <a:rPr lang="en-US" sz="1900">
                                  <a:solidFill>
                                    <a:srgbClr val="000000"/>
                                  </a:solidFill>
                                  <a:latin typeface="Cambria Math" panose="02040503050406030204" pitchFamily="18" charset="0"/>
                                </a:rPr>
                                <m:t>p</m:t>
                              </m:r>
                            </m:sub>
                          </m:sSub>
                        </m:num>
                        <m:den>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½</m:t>
                              </m:r>
                            </m:e>
                          </m:d>
                          <m:r>
                            <a:rPr lang="en-US" sz="2000" i="1">
                              <a:solidFill>
                                <a:srgbClr val="000000"/>
                              </a:solidFill>
                              <a:latin typeface="Cambria Math" panose="02040503050406030204" pitchFamily="18" charset="0"/>
                            </a:rPr>
                            <m:t> </m:t>
                          </m:r>
                          <m:r>
                            <a:rPr lang="en-US" sz="1900" i="1">
                              <a:solidFill>
                                <a:srgbClr val="000000"/>
                              </a:solidFill>
                              <a:latin typeface="Cambria Math" panose="02040503050406030204" pitchFamily="18" charset="0"/>
                            </a:rPr>
                            <m:t>𝜌</m:t>
                          </m:r>
                          <m:r>
                            <a:rPr lang="en-US" sz="1900" i="1">
                              <a:solidFill>
                                <a:srgbClr val="000000"/>
                              </a:solidFill>
                              <a:latin typeface="Cambria Math" panose="02040503050406030204" pitchFamily="18" charset="0"/>
                            </a:rPr>
                            <m:t> </m:t>
                          </m:r>
                          <m:sSup>
                            <m:sSupPr>
                              <m:ctrlPr>
                                <a:rPr lang="en-US" sz="1900" i="1">
                                  <a:solidFill>
                                    <a:srgbClr val="000000"/>
                                  </a:solidFill>
                                  <a:latin typeface="Cambria Math" panose="02040503050406030204" pitchFamily="18" charset="0"/>
                                </a:rPr>
                              </m:ctrlPr>
                            </m:sSupPr>
                            <m:e>
                              <m:r>
                                <m:rPr>
                                  <m:sty m:val="p"/>
                                </m:rPr>
                                <a:rPr lang="en-US" sz="1900">
                                  <a:solidFill>
                                    <a:srgbClr val="000000"/>
                                  </a:solidFill>
                                  <a:latin typeface="Cambria Math" panose="02040503050406030204" pitchFamily="18" charset="0"/>
                                </a:rPr>
                                <m:t>v</m:t>
                              </m:r>
                            </m:e>
                            <m:sup>
                              <m:r>
                                <a:rPr lang="en-US" sz="1900">
                                  <a:solidFill>
                                    <a:srgbClr val="000000"/>
                                  </a:solidFill>
                                  <a:latin typeface="Cambria Math" panose="02040503050406030204" pitchFamily="18" charset="0"/>
                                </a:rPr>
                                <m:t>2</m:t>
                              </m:r>
                            </m:sup>
                          </m:sSup>
                          <m:r>
                            <m:rPr>
                              <m:sty m:val="p"/>
                            </m:rPr>
                            <a:rPr lang="en-US" sz="1900">
                              <a:solidFill>
                                <a:srgbClr val="000000"/>
                              </a:solidFill>
                              <a:latin typeface="Cambria Math" panose="02040503050406030204" pitchFamily="18" charset="0"/>
                            </a:rPr>
                            <m:t>c</m:t>
                          </m:r>
                          <m:r>
                            <a:rPr lang="en-US" sz="1900" i="1">
                              <a:solidFill>
                                <a:srgbClr val="000000"/>
                              </a:solidFill>
                              <a:latin typeface="Cambria Math" panose="02040503050406030204" pitchFamily="18" charset="0"/>
                            </a:rPr>
                            <m:t> </m:t>
                          </m:r>
                          <m:r>
                            <m:rPr>
                              <m:nor/>
                            </m:rPr>
                            <a:rPr lang="en-US" sz="1900">
                              <a:solidFill>
                                <a:srgbClr val="000000"/>
                              </a:solidFill>
                              <a:latin typeface="Cambria Math" panose="02040503050406030204" pitchFamily="18" charset="0"/>
                            </a:rPr>
                            <m:t>dy</m:t>
                          </m:r>
                        </m:den>
                      </m:f>
                    </m:oMath>
                  </m:oMathPara>
                </a14:m>
                <a:endParaRPr lang="en-US">
                  <a:solidFill>
                    <a:srgbClr val="000000"/>
                  </a:solidFill>
                  <a:latin typeface="Cambria Math" panose="02040503050406030204" pitchFamily="18" charset="0"/>
                </a:endParaRPr>
              </a:p>
              <a:p>
                <a:pPr/>
                <a:br>
                  <a:rPr lang="en-US">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N</m:t>
                              </m:r>
                            </m:e>
                            <m:sub>
                              <m:r>
                                <m:rPr>
                                  <m:sty m:val="p"/>
                                </m:rPr>
                                <a:rPr lang="en-US">
                                  <a:solidFill>
                                    <a:srgbClr val="000000"/>
                                  </a:solidFill>
                                  <a:latin typeface="Cambria Math" panose="02040503050406030204" pitchFamily="18" charset="0"/>
                                </a:rPr>
                                <m:t>p</m:t>
                              </m:r>
                            </m:sub>
                          </m:sSub>
                        </m:num>
                        <m:den>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½</m:t>
                              </m:r>
                            </m:e>
                          </m:d>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 </m:t>
                          </m:r>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w</m:t>
                              </m:r>
                            </m:e>
                            <m:sup>
                              <m:r>
                                <a:rPr lang="en-US">
                                  <a:solidFill>
                                    <a:srgbClr val="000000"/>
                                  </a:solidFill>
                                  <a:latin typeface="Cambria Math" panose="02040503050406030204" pitchFamily="18" charset="0"/>
                                </a:rPr>
                                <m:t>2</m:t>
                              </m:r>
                            </m:sup>
                          </m:sSup>
                          <m:r>
                            <m:rPr>
                              <m:sty m:val="p"/>
                            </m:rPr>
                            <a:rPr lang="en-US">
                              <a:solidFill>
                                <a:srgbClr val="000000"/>
                              </a:solidFill>
                              <a:latin typeface="Cambria Math" panose="02040503050406030204" pitchFamily="18" charset="0"/>
                            </a:rPr>
                            <m:t>n</m:t>
                          </m:r>
                          <m:r>
                            <a:rPr lang="en-US" i="1">
                              <a:solidFill>
                                <a:srgbClr val="000000"/>
                              </a:solidFill>
                              <a:latin typeface="Cambria Math" panose="02040503050406030204" pitchFamily="18" charset="0"/>
                            </a:rPr>
                            <m:t> </m:t>
                          </m:r>
                          <m:r>
                            <m:rPr>
                              <m:nor/>
                            </m:rPr>
                            <a:rPr lang="en-US">
                              <a:solidFill>
                                <a:srgbClr val="000000"/>
                              </a:solidFill>
                              <a:latin typeface="Cambria Math" panose="02040503050406030204" pitchFamily="18" charset="0"/>
                            </a:rPr>
                            <m:t>ds</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D</m:t>
                              </m:r>
                            </m:e>
                            <m:sub>
                              <m:r>
                                <m:rPr>
                                  <m:sty m:val="p"/>
                                </m:rPr>
                                <a:rPr lang="en-US">
                                  <a:solidFill>
                                    <a:srgbClr val="000000"/>
                                  </a:solidFill>
                                  <a:latin typeface="Cambria Math" panose="02040503050406030204" pitchFamily="18" charset="0"/>
                                </a:rPr>
                                <m:t>p</m:t>
                              </m:r>
                            </m:sub>
                          </m:sSub>
                        </m:num>
                        <m:den>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N</m:t>
                              </m:r>
                            </m:e>
                            <m:sub>
                              <m:r>
                                <m:rPr>
                                  <m:sty m:val="p"/>
                                </m:rPr>
                                <a:rPr lang="en-US">
                                  <a:solidFill>
                                    <a:srgbClr val="000000"/>
                                  </a:solidFill>
                                  <a:latin typeface="Cambria Math" panose="02040503050406030204" pitchFamily="18" charset="0"/>
                                </a:rPr>
                                <m:t>p</m:t>
                              </m:r>
                            </m:sub>
                          </m:sSub>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w</m:t>
                              </m:r>
                            </m:e>
                            <m:sup>
                              <m:r>
                                <a:rPr lang="en-US" i="1">
                                  <a:solidFill>
                                    <a:srgbClr val="000000"/>
                                  </a:solidFill>
                                  <a:latin typeface="Cambria Math" panose="02040503050406030204" pitchFamily="18" charset="0"/>
                                </a:rPr>
                                <m:t>2</m:t>
                              </m:r>
                            </m:sup>
                          </m:sSup>
                        </m:num>
                        <m:den>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v</m:t>
                              </m:r>
                            </m:e>
                            <m:sup>
                              <m:r>
                                <a:rPr lang="en-US" i="1">
                                  <a:solidFill>
                                    <a:srgbClr val="000000"/>
                                  </a:solidFill>
                                  <a:latin typeface="Cambria Math" panose="02040503050406030204" pitchFamily="18" charset="0"/>
                                </a:rPr>
                                <m:t>2</m:t>
                              </m:r>
                            </m:sup>
                          </m:sSup>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sty m:val="p"/>
                            </m:rPr>
                            <a:rPr lang="en-US">
                              <a:solidFill>
                                <a:srgbClr val="000000"/>
                              </a:solidFill>
                              <a:latin typeface="Cambria Math" panose="02040503050406030204" pitchFamily="18" charset="0"/>
                            </a:rPr>
                            <m:t>n</m:t>
                          </m:r>
                        </m:num>
                        <m:den>
                          <m:r>
                            <m:rPr>
                              <m:sty m:val="p"/>
                            </m:rPr>
                            <a:rPr lang="en-US">
                              <a:solidFill>
                                <a:srgbClr val="000000"/>
                              </a:solidFill>
                              <a:latin typeface="Cambria Math" panose="02040503050406030204" pitchFamily="18" charset="0"/>
                            </a:rPr>
                            <m:t>c</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ds</m:t>
                          </m:r>
                        </m:num>
                        <m:den>
                          <m:r>
                            <m:rPr>
                              <m:nor/>
                            </m:rPr>
                            <a:rPr lang="en-US">
                              <a:solidFill>
                                <a:srgbClr val="000000"/>
                              </a:solidFill>
                              <a:latin typeface="Cambria Math" panose="02040503050406030204" pitchFamily="18" charset="0"/>
                            </a:rPr>
                            <m:t>dy</m:t>
                          </m:r>
                        </m:den>
                      </m:f>
                    </m:oMath>
                  </m:oMathPara>
                </a14:m>
                <a:endParaRPr lang="en-US">
                  <a:solidFill>
                    <a:srgbClr val="000000"/>
                  </a:solidFill>
                  <a:latin typeface="Cambria Math" panose="02040503050406030204" pitchFamily="18" charset="0"/>
                </a:endParaRPr>
              </a:p>
              <a:p>
                <a:endParaRPr lang="en-US" i="1">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a:solidFill>
                                <a:srgbClr val="000000"/>
                              </a:solidFill>
                              <a:latin typeface="Cambria Math" panose="02040503050406030204" pitchFamily="18" charset="0"/>
                            </a:rPr>
                            <m:t>  </m:t>
                          </m:r>
                          <m:r>
                            <m:rPr>
                              <m:sty m:val="p"/>
                            </m:rPr>
                            <a:rPr lang="en-US">
                              <a:solidFill>
                                <a:srgbClr val="000000"/>
                              </a:solidFill>
                              <a:latin typeface="Cambria Math" panose="02040503050406030204" pitchFamily="18" charset="0"/>
                            </a:rPr>
                            <m:t>c</m:t>
                          </m:r>
                        </m:e>
                        <m:sub>
                          <m:r>
                            <m:rPr>
                              <m:nor/>
                            </m:rPr>
                            <a:rPr lang="en-US">
                              <a:solidFill>
                                <a:srgbClr val="000000"/>
                              </a:solidFill>
                              <a:latin typeface="Cambria Math" panose="02040503050406030204" pitchFamily="18" charset="0"/>
                            </a:rPr>
                            <m:t>Dpn</m:t>
                          </m:r>
                        </m:sub>
                      </m:sSub>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m:rPr>
                              <m:sty m:val="p"/>
                            </m:rPr>
                            <a:rPr lang="en-US" i="1">
                              <a:solidFill>
                                <a:srgbClr val="000000"/>
                              </a:solidFill>
                              <a:latin typeface="Cambria Math" panose="02040503050406030204" pitchFamily="18" charset="0"/>
                            </a:rPr>
                            <m:t>Λ</m:t>
                          </m:r>
                        </m:e>
                      </m:func>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den>
                      </m:f>
                      <m:r>
                        <a:rPr lang="en-US" i="1">
                          <a:solidFill>
                            <a:srgbClr val="000000"/>
                          </a:solidFill>
                          <a:latin typeface="Cambria Math" panose="02040503050406030204" pitchFamily="18" charset="0"/>
                        </a:rPr>
                        <m:t> </m:t>
                      </m:r>
                    </m:oMath>
                  </m:oMathPara>
                </a14:m>
                <a:endParaRPr lang="en-US" i="1">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 </m:t>
                      </m:r>
                    </m:oMath>
                    <m:oMath xmlns:m="http://schemas.openxmlformats.org/officeDocument/2006/math">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c</m:t>
                          </m:r>
                        </m:e>
                        <m:sub>
                          <m:r>
                            <m:rPr>
                              <m:nor/>
                            </m:rPr>
                            <a:rPr lang="en-US">
                              <a:solidFill>
                                <a:srgbClr val="000000"/>
                              </a:solidFill>
                              <a:latin typeface="Cambria Math" panose="02040503050406030204" pitchFamily="18" charset="0"/>
                            </a:rPr>
                            <m:t>Dpn</m:t>
                          </m:r>
                        </m:sub>
                      </m:sSub>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3</m:t>
                              </m:r>
                            </m:sup>
                          </m:sSup>
                        </m:fName>
                        <m:e>
                          <m:r>
                            <m:rPr>
                              <m:sty m:val="p"/>
                            </m:rPr>
                            <a:rPr lang="en-US" i="1">
                              <a:solidFill>
                                <a:srgbClr val="000000"/>
                              </a:solidFill>
                              <a:latin typeface="Cambria Math" panose="02040503050406030204" pitchFamily="18" charset="0"/>
                            </a:rPr>
                            <m:t>Λ</m:t>
                          </m:r>
                        </m:e>
                      </m:func>
                      <m:r>
                        <m:rPr>
                          <m:nor/>
                        </m:rPr>
                        <a:rPr lang="en-US">
                          <a:solidFill>
                            <a:srgbClr val="000000"/>
                          </a:solidFill>
                          <a:latin typeface="Cambria Math" panose="02040503050406030204" pitchFamily="18" charset="0"/>
                        </a:rPr>
                        <m:t>                                        </m:t>
                      </m:r>
                    </m:oMath>
                  </m:oMathPara>
                </a14:m>
                <a:endParaRPr lang="en-US"/>
              </a:p>
            </p:txBody>
          </p:sp>
        </mc:Choice>
        <mc:Fallback xmlns="">
          <p:sp>
            <p:nvSpPr>
              <p:cNvPr id="145" name="Object 144"/>
              <p:cNvSpPr txBox="1">
                <a:spLocks noRot="1" noChangeAspect="1" noMove="1" noResize="1" noEditPoints="1" noAdjustHandles="1" noChangeArrowheads="1" noChangeShapeType="1" noTextEdit="1"/>
              </p:cNvSpPr>
              <p:nvPr/>
            </p:nvSpPr>
            <p:spPr>
              <a:xfrm>
                <a:off x="2350964" y="807763"/>
                <a:ext cx="3406775" cy="2449512"/>
              </a:xfrm>
              <a:prstGeom prst="rect">
                <a:avLst/>
              </a:prstGeom>
              <a:blipFill>
                <a:blip r:embed="rId6"/>
                <a:stretch>
                  <a:fillRect/>
                </a:stretch>
              </a:blipFill>
            </p:spPr>
            <p:txBody>
              <a:bodyPr/>
              <a:lstStyle/>
              <a:p>
                <a:r>
                  <a:rPr lang="en-US">
                    <a:noFill/>
                  </a:rPr>
                  <a:t> </a:t>
                </a:r>
              </a:p>
            </p:txBody>
          </p:sp>
        </mc:Fallback>
      </mc:AlternateContent>
      <p:sp>
        <p:nvSpPr>
          <p:cNvPr id="156" name="TextBox 155"/>
          <p:cNvSpPr txBox="1"/>
          <p:nvPr/>
        </p:nvSpPr>
        <p:spPr>
          <a:xfrm>
            <a:off x="8179660" y="1380790"/>
            <a:ext cx="357790" cy="400110"/>
          </a:xfrm>
          <a:prstGeom prst="rect">
            <a:avLst/>
          </a:prstGeom>
          <a:noFill/>
        </p:spPr>
        <p:txBody>
          <a:bodyPr wrap="none" rtlCol="0">
            <a:spAutoFit/>
          </a:bodyPr>
          <a:lstStyle/>
          <a:p>
            <a:r>
              <a:rPr lang="en-US" sz="2000"/>
              <a:t> v</a:t>
            </a:r>
          </a:p>
        </p:txBody>
      </p:sp>
      <p:cxnSp>
        <p:nvCxnSpPr>
          <p:cNvPr id="56" name="Straight Connector 55"/>
          <p:cNvCxnSpPr/>
          <p:nvPr/>
        </p:nvCxnSpPr>
        <p:spPr bwMode="auto">
          <a:xfrm>
            <a:off x="6232400" y="790300"/>
            <a:ext cx="0" cy="1659316"/>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sm" len="lg"/>
          </a:ln>
          <a:effectLst/>
        </p:spPr>
      </p:cxnSp>
      <p:cxnSp>
        <p:nvCxnSpPr>
          <p:cNvPr id="63" name="Straight Connector 62"/>
          <p:cNvCxnSpPr/>
          <p:nvPr/>
        </p:nvCxnSpPr>
        <p:spPr bwMode="auto">
          <a:xfrm>
            <a:off x="5870450" y="861058"/>
            <a:ext cx="360792" cy="1613669"/>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sm" len="lg"/>
          </a:ln>
          <a:effectLst/>
        </p:spPr>
      </p:cxnSp>
      <p:cxnSp>
        <p:nvCxnSpPr>
          <p:cNvPr id="68" name="Straight Connector 67"/>
          <p:cNvCxnSpPr/>
          <p:nvPr/>
        </p:nvCxnSpPr>
        <p:spPr bwMode="auto">
          <a:xfrm rot="18000000" flipH="1" flipV="1">
            <a:off x="5988840" y="964468"/>
            <a:ext cx="185059" cy="217716"/>
          </a:xfrm>
          <a:prstGeom prst="line">
            <a:avLst/>
          </a:prstGeom>
          <a:solidFill>
            <a:schemeClr val="accent1"/>
          </a:solidFill>
          <a:ln w="12700" cap="flat" cmpd="sng" algn="ctr">
            <a:solidFill>
              <a:schemeClr val="tx1">
                <a:lumMod val="75000"/>
                <a:lumOff val="25000"/>
              </a:schemeClr>
            </a:solidFill>
            <a:prstDash val="sysDot"/>
            <a:round/>
            <a:headEnd type="triangle" w="sm" len="lg"/>
            <a:tailEnd type="none" w="sm" len="lg"/>
          </a:ln>
          <a:effectLst/>
        </p:spPr>
      </p:cxnSp>
      <p:sp>
        <p:nvSpPr>
          <p:cNvPr id="72" name="TextBox 71"/>
          <p:cNvSpPr txBox="1"/>
          <p:nvPr/>
        </p:nvSpPr>
        <p:spPr>
          <a:xfrm>
            <a:off x="5986275" y="690150"/>
            <a:ext cx="164340" cy="295466"/>
          </a:xfrm>
          <a:prstGeom prst="rect">
            <a:avLst/>
          </a:prstGeom>
          <a:noFill/>
        </p:spPr>
        <p:txBody>
          <a:bodyPr wrap="none" lIns="9144" tIns="9144" rIns="9144" bIns="9144" rtlCol="0">
            <a:spAutoFit/>
          </a:bodyPr>
          <a:lstStyle/>
          <a:p>
            <a:r>
              <a:rPr lang="en-US">
                <a:latin typeface="Symbol" pitchFamily="18" charset="2"/>
              </a:rPr>
              <a:t>a</a:t>
            </a:r>
          </a:p>
        </p:txBody>
      </p:sp>
      <p:sp>
        <p:nvSpPr>
          <p:cNvPr id="85" name="TextBox 84"/>
          <p:cNvSpPr txBox="1"/>
          <p:nvPr/>
        </p:nvSpPr>
        <p:spPr>
          <a:xfrm>
            <a:off x="6971840" y="1065161"/>
            <a:ext cx="281106" cy="276999"/>
          </a:xfrm>
          <a:prstGeom prst="rect">
            <a:avLst/>
          </a:prstGeom>
          <a:noFill/>
        </p:spPr>
        <p:txBody>
          <a:bodyPr wrap="square" lIns="0" tIns="0" rIns="0" bIns="0" rtlCol="0">
            <a:spAutoFit/>
          </a:bodyPr>
          <a:lstStyle/>
          <a:p>
            <a:r>
              <a:rPr lang="en-US">
                <a:solidFill>
                  <a:schemeClr val="tx1">
                    <a:lumMod val="85000"/>
                    <a:lumOff val="15000"/>
                  </a:schemeClr>
                </a:solidFill>
              </a:rPr>
              <a:t>dL</a:t>
            </a:r>
          </a:p>
        </p:txBody>
      </p:sp>
      <p:sp>
        <p:nvSpPr>
          <p:cNvPr id="86" name="TextBox 85"/>
          <p:cNvSpPr txBox="1"/>
          <p:nvPr/>
        </p:nvSpPr>
        <p:spPr>
          <a:xfrm>
            <a:off x="8689850" y="1609390"/>
            <a:ext cx="425116" cy="400110"/>
          </a:xfrm>
          <a:prstGeom prst="rect">
            <a:avLst/>
          </a:prstGeom>
          <a:noFill/>
        </p:spPr>
        <p:txBody>
          <a:bodyPr wrap="none" rtlCol="0">
            <a:spAutoFit/>
          </a:bodyPr>
          <a:lstStyle/>
          <a:p>
            <a:r>
              <a:rPr lang="en-US" sz="2000"/>
              <a:t> w</a:t>
            </a:r>
          </a:p>
        </p:txBody>
      </p:sp>
      <mc:AlternateContent xmlns:mc="http://schemas.openxmlformats.org/markup-compatibility/2006" xmlns:a14="http://schemas.microsoft.com/office/drawing/2010/main">
        <mc:Choice Requires="a14">
          <p:sp>
            <p:nvSpPr>
              <p:cNvPr id="38" name="Object 37"/>
              <p:cNvSpPr txBox="1"/>
              <p:nvPr/>
            </p:nvSpPr>
            <p:spPr bwMode="auto">
              <a:xfrm>
                <a:off x="2439813" y="3413486"/>
                <a:ext cx="5394477" cy="132297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m:rPr>
                              <m:sty m:val="p"/>
                            </m:rPr>
                            <a:rPr lang="en-US" sz="1600">
                              <a:solidFill>
                                <a:srgbClr val="000000"/>
                              </a:solidFill>
                              <a:latin typeface="Cambria Math" panose="02040503050406030204" pitchFamily="18" charset="0"/>
                            </a:rPr>
                            <m:t>c</m:t>
                          </m:r>
                        </m:e>
                        <m:sub>
                          <m:r>
                            <m:rPr>
                              <m:sty m:val="p"/>
                            </m:rPr>
                            <a:rPr lang="en-US" sz="1600">
                              <a:solidFill>
                                <a:srgbClr val="000000"/>
                              </a:solidFill>
                              <a:latin typeface="Cambria Math" panose="02040503050406030204" pitchFamily="18" charset="0"/>
                            </a:rPr>
                            <m:t>L</m:t>
                          </m:r>
                        </m:sub>
                      </m:sSub>
                      <m:r>
                        <a:rPr lang="en-US" sz="1600" i="1">
                          <a:solidFill>
                            <a:srgbClr val="000000"/>
                          </a:solidFill>
                          <a:latin typeface="Cambria Math" panose="02040503050406030204" pitchFamily="18" charset="0"/>
                        </a:rPr>
                        <m:t>   ≡</m:t>
                      </m:r>
                      <m:f>
                        <m:fPr>
                          <m:ctrlPr>
                            <a:rPr lang="en-US" sz="1600" i="1">
                              <a:solidFill>
                                <a:srgbClr val="000000"/>
                              </a:solidFill>
                              <a:latin typeface="Cambria Math" panose="02040503050406030204" pitchFamily="18" charset="0"/>
                            </a:rPr>
                          </m:ctrlPr>
                        </m:fPr>
                        <m:num>
                          <m:r>
                            <m:rPr>
                              <m:nor/>
                            </m:rPr>
                            <a:rPr lang="en-US" sz="1600">
                              <a:solidFill>
                                <a:srgbClr val="000000"/>
                              </a:solidFill>
                              <a:latin typeface="Calibri" panose="020F0502020204030204" pitchFamily="34" charset="0"/>
                              <a:cs typeface="Calibri" panose="020F0502020204030204" pitchFamily="34" charset="0"/>
                            </a:rPr>
                            <m:t>dL</m:t>
                          </m:r>
                        </m:num>
                        <m:den>
                          <m:r>
                            <a:rPr lang="en-US" sz="1600" i="1">
                              <a:solidFill>
                                <a:srgbClr val="000000"/>
                              </a:solidFill>
                              <a:latin typeface="Cambria Math" panose="02040503050406030204" pitchFamily="18" charset="0"/>
                            </a:rPr>
                            <m:t> </m:t>
                          </m:r>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½</m:t>
                              </m:r>
                            </m:e>
                          </m:d>
                          <m:r>
                            <a:rPr lang="en-US" sz="1600" i="1">
                              <a:solidFill>
                                <a:srgbClr val="000000"/>
                              </a:solidFill>
                              <a:latin typeface="Cambria Math" panose="02040503050406030204" pitchFamily="18" charset="0"/>
                            </a:rPr>
                            <m:t> </m:t>
                          </m:r>
                          <m:r>
                            <a:rPr lang="en-US" sz="1600" i="1">
                              <a:solidFill>
                                <a:srgbClr val="000000"/>
                              </a:solidFill>
                              <a:latin typeface="Cambria Math" panose="02040503050406030204" pitchFamily="18" charset="0"/>
                            </a:rPr>
                            <m:t>𝜌</m:t>
                          </m:r>
                          <m:r>
                            <a:rPr lang="en-US" sz="1600" i="1">
                              <a:solidFill>
                                <a:srgbClr val="000000"/>
                              </a:solidFill>
                              <a:latin typeface="Cambria Math" panose="02040503050406030204" pitchFamily="18" charset="0"/>
                            </a:rPr>
                            <m:t> </m:t>
                          </m:r>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v</m:t>
                              </m:r>
                            </m:e>
                            <m:sup>
                              <m:r>
                                <a:rPr lang="en-US" sz="1600">
                                  <a:solidFill>
                                    <a:srgbClr val="000000"/>
                                  </a:solidFill>
                                  <a:latin typeface="Cambria Math" panose="02040503050406030204" pitchFamily="18" charset="0"/>
                                </a:rPr>
                                <m:t>2</m:t>
                              </m:r>
                            </m:sup>
                          </m:sSup>
                          <m:r>
                            <a:rPr lang="en-US" sz="1600">
                              <a:solidFill>
                                <a:srgbClr val="000000"/>
                              </a:solidFill>
                              <a:latin typeface="Cambria Math" panose="02040503050406030204" pitchFamily="18" charset="0"/>
                            </a:rPr>
                            <m:t> </m:t>
                          </m:r>
                          <m:r>
                            <m:rPr>
                              <m:sty m:val="p"/>
                            </m:rPr>
                            <a:rPr lang="en-US" sz="1600">
                              <a:solidFill>
                                <a:srgbClr val="000000"/>
                              </a:solidFill>
                              <a:latin typeface="Cambria Math" panose="02040503050406030204" pitchFamily="18" charset="0"/>
                            </a:rPr>
                            <m:t>c</m:t>
                          </m:r>
                          <m:r>
                            <a:rPr lang="en-US" sz="1600" i="1">
                              <a:solidFill>
                                <a:srgbClr val="000000"/>
                              </a:solidFill>
                              <a:latin typeface="Cambria Math" panose="02040503050406030204" pitchFamily="18" charset="0"/>
                            </a:rPr>
                            <m:t> </m:t>
                          </m:r>
                          <m:r>
                            <m:rPr>
                              <m:nor/>
                            </m:rPr>
                            <a:rPr lang="en-US" sz="1600">
                              <a:solidFill>
                                <a:srgbClr val="000000"/>
                              </a:solidFill>
                              <a:latin typeface="Calibri" panose="020F0502020204030204" pitchFamily="34" charset="0"/>
                              <a:cs typeface="Calibri" panose="020F0502020204030204" pitchFamily="34" charset="0"/>
                            </a:rPr>
                            <m:t>dy</m:t>
                          </m:r>
                        </m:den>
                      </m:f>
                      <m:r>
                        <a:rPr lang="en-US" sz="1600" i="1">
                          <a:solidFill>
                            <a:srgbClr val="000000"/>
                          </a:solidFill>
                          <a:latin typeface="Cambria Math" panose="02040503050406030204" pitchFamily="18" charset="0"/>
                        </a:rPr>
                        <m:t> = </m:t>
                      </m:r>
                      <m:f>
                        <m:fPr>
                          <m:ctrlPr>
                            <a:rPr lang="en-US" sz="1600" i="1">
                              <a:solidFill>
                                <a:srgbClr val="000000"/>
                              </a:solidFill>
                              <a:latin typeface="Cambria Math" panose="02040503050406030204" pitchFamily="18" charset="0"/>
                            </a:rPr>
                          </m:ctrlPr>
                        </m:fPr>
                        <m:num>
                          <m:r>
                            <m:rPr>
                              <m:nor/>
                            </m:rPr>
                            <a:rPr lang="en-US" sz="1600">
                              <a:solidFill>
                                <a:srgbClr val="000000"/>
                              </a:solidFill>
                              <a:latin typeface="Calibri" panose="020F0502020204030204" pitchFamily="34" charset="0"/>
                              <a:cs typeface="Calibri" panose="020F0502020204030204" pitchFamily="34" charset="0"/>
                            </a:rPr>
                            <m:t>dL</m:t>
                          </m:r>
                          <m:r>
                            <a:rPr lang="en-US" sz="1600" i="1">
                              <a:solidFill>
                                <a:srgbClr val="000000"/>
                              </a:solidFill>
                              <a:latin typeface="Cambria Math" panose="02040503050406030204" pitchFamily="18" charset="0"/>
                              <a:cs typeface="Calibri" panose="020F0502020204030204" pitchFamily="34" charset="0"/>
                            </a:rPr>
                            <m:t> </m:t>
                          </m:r>
                        </m:num>
                        <m:den>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½</m:t>
                              </m:r>
                            </m:e>
                          </m:d>
                          <m:r>
                            <a:rPr lang="en-US" sz="1600" i="1">
                              <a:solidFill>
                                <a:srgbClr val="000000"/>
                              </a:solidFill>
                              <a:latin typeface="Cambria Math" panose="02040503050406030204" pitchFamily="18" charset="0"/>
                            </a:rPr>
                            <m:t> </m:t>
                          </m:r>
                          <m:r>
                            <a:rPr lang="en-US" sz="1600" i="1">
                              <a:solidFill>
                                <a:srgbClr val="000000"/>
                              </a:solidFill>
                              <a:latin typeface="Cambria Math" panose="02040503050406030204" pitchFamily="18" charset="0"/>
                            </a:rPr>
                            <m:t>𝜌</m:t>
                          </m:r>
                          <m:r>
                            <a:rPr lang="en-US" sz="1600" i="1">
                              <a:solidFill>
                                <a:srgbClr val="000000"/>
                              </a:solidFill>
                              <a:latin typeface="Cambria Math" panose="02040503050406030204" pitchFamily="18" charset="0"/>
                            </a:rPr>
                            <m:t> </m:t>
                          </m:r>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w</m:t>
                              </m:r>
                            </m:e>
                            <m:sup>
                              <m:r>
                                <a:rPr lang="en-US" sz="1600">
                                  <a:solidFill>
                                    <a:srgbClr val="000000"/>
                                  </a:solidFill>
                                  <a:latin typeface="Cambria Math" panose="02040503050406030204" pitchFamily="18" charset="0"/>
                                </a:rPr>
                                <m:t>2</m:t>
                              </m:r>
                            </m:sup>
                          </m:sSup>
                          <m:r>
                            <a:rPr lang="en-US" sz="1600">
                              <a:solidFill>
                                <a:srgbClr val="000000"/>
                              </a:solidFill>
                              <a:latin typeface="Cambria Math" panose="02040503050406030204" pitchFamily="18" charset="0"/>
                            </a:rPr>
                            <m:t> </m:t>
                          </m:r>
                          <m:r>
                            <m:rPr>
                              <m:sty m:val="p"/>
                            </m:rPr>
                            <a:rPr lang="en-US" sz="1600">
                              <a:solidFill>
                                <a:srgbClr val="000000"/>
                              </a:solidFill>
                              <a:latin typeface="Cambria Math" panose="02040503050406030204" pitchFamily="18" charset="0"/>
                            </a:rPr>
                            <m:t>n</m:t>
                          </m:r>
                          <m:r>
                            <a:rPr lang="en-US" sz="1600" i="1">
                              <a:solidFill>
                                <a:srgbClr val="000000"/>
                              </a:solidFill>
                              <a:latin typeface="Cambria Math" panose="02040503050406030204" pitchFamily="18" charset="0"/>
                            </a:rPr>
                            <m:t> </m:t>
                          </m:r>
                          <m:r>
                            <m:rPr>
                              <m:nor/>
                            </m:rPr>
                            <a:rPr lang="en-US" sz="1600">
                              <a:solidFill>
                                <a:srgbClr val="000000"/>
                              </a:solidFill>
                              <a:latin typeface="Calibri" panose="020F0502020204030204" pitchFamily="34" charset="0"/>
                              <a:cs typeface="Calibri" panose="020F0502020204030204" pitchFamily="34" charset="0"/>
                            </a:rPr>
                            <m:t>ds</m:t>
                          </m:r>
                        </m:den>
                      </m:f>
                      <m:r>
                        <a:rPr lang="en-US" sz="1600" i="1">
                          <a:solidFill>
                            <a:srgbClr val="000000"/>
                          </a:solidFill>
                          <a:latin typeface="Cambria Math" panose="02040503050406030204" pitchFamily="18" charset="0"/>
                        </a:rPr>
                        <m:t> </m:t>
                      </m:r>
                      <m:f>
                        <m:fPr>
                          <m:ctrlPr>
                            <a:rPr lang="en-US" sz="1600" i="1">
                              <a:solidFill>
                                <a:srgbClr val="000000"/>
                              </a:solidFill>
                              <a:latin typeface="Cambria Math" panose="02040503050406030204" pitchFamily="18" charset="0"/>
                            </a:rPr>
                          </m:ctrlPr>
                        </m:fPr>
                        <m:num>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w</m:t>
                              </m:r>
                            </m:e>
                            <m:sup>
                              <m:r>
                                <a:rPr lang="en-US" sz="1600">
                                  <a:solidFill>
                                    <a:srgbClr val="000000"/>
                                  </a:solidFill>
                                  <a:latin typeface="Cambria Math" panose="02040503050406030204" pitchFamily="18" charset="0"/>
                                </a:rPr>
                                <m:t>2</m:t>
                              </m:r>
                            </m:sup>
                          </m:sSup>
                        </m:num>
                        <m:den>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v</m:t>
                              </m:r>
                            </m:e>
                            <m:sup>
                              <m:r>
                                <a:rPr lang="en-US" sz="1600">
                                  <a:solidFill>
                                    <a:srgbClr val="000000"/>
                                  </a:solidFill>
                                  <a:latin typeface="Cambria Math" panose="02040503050406030204" pitchFamily="18" charset="0"/>
                                </a:rPr>
                                <m:t>2</m:t>
                              </m:r>
                            </m:sup>
                          </m:sSup>
                        </m:den>
                      </m:f>
                      <m:r>
                        <a:rPr lang="en-US" sz="1600" i="1">
                          <a:solidFill>
                            <a:srgbClr val="000000"/>
                          </a:solidFill>
                          <a:latin typeface="Cambria Math" panose="02040503050406030204" pitchFamily="18" charset="0"/>
                        </a:rPr>
                        <m:t> </m:t>
                      </m:r>
                      <m:f>
                        <m:fPr>
                          <m:ctrlPr>
                            <a:rPr lang="en-US" sz="1600" i="1">
                              <a:solidFill>
                                <a:srgbClr val="000000"/>
                              </a:solidFill>
                              <a:latin typeface="Cambria Math" panose="02040503050406030204" pitchFamily="18" charset="0"/>
                            </a:rPr>
                          </m:ctrlPr>
                        </m:fPr>
                        <m:num>
                          <m:r>
                            <m:rPr>
                              <m:sty m:val="p"/>
                            </m:rPr>
                            <a:rPr lang="en-US" sz="1600">
                              <a:solidFill>
                                <a:srgbClr val="000000"/>
                              </a:solidFill>
                              <a:latin typeface="Cambria Math" panose="02040503050406030204" pitchFamily="18" charset="0"/>
                            </a:rPr>
                            <m:t>n</m:t>
                          </m:r>
                        </m:num>
                        <m:den>
                          <m:r>
                            <m:rPr>
                              <m:sty m:val="p"/>
                            </m:rPr>
                            <a:rPr lang="en-US" sz="1600">
                              <a:solidFill>
                                <a:srgbClr val="000000"/>
                              </a:solidFill>
                              <a:latin typeface="Cambria Math" panose="02040503050406030204" pitchFamily="18" charset="0"/>
                            </a:rPr>
                            <m:t>c</m:t>
                          </m:r>
                        </m:den>
                      </m:f>
                      <m:r>
                        <a:rPr lang="en-US" sz="1600" i="1">
                          <a:solidFill>
                            <a:srgbClr val="000000"/>
                          </a:solidFill>
                          <a:latin typeface="Cambria Math" panose="02040503050406030204" pitchFamily="18" charset="0"/>
                        </a:rPr>
                        <m:t> </m:t>
                      </m:r>
                      <m:f>
                        <m:fPr>
                          <m:ctrlPr>
                            <a:rPr lang="en-US" sz="1600" i="1">
                              <a:solidFill>
                                <a:srgbClr val="000000"/>
                              </a:solidFill>
                              <a:latin typeface="Cambria Math" panose="02040503050406030204" pitchFamily="18" charset="0"/>
                            </a:rPr>
                          </m:ctrlPr>
                        </m:fPr>
                        <m:num>
                          <m:r>
                            <m:rPr>
                              <m:nor/>
                            </m:rPr>
                            <a:rPr lang="en-US" sz="1600">
                              <a:solidFill>
                                <a:srgbClr val="000000"/>
                              </a:solidFill>
                              <a:latin typeface="Calibri" panose="020F0502020204030204" pitchFamily="34" charset="0"/>
                              <a:cs typeface="Calibri" panose="020F0502020204030204" pitchFamily="34" charset="0"/>
                            </a:rPr>
                            <m:t>ds</m:t>
                          </m:r>
                        </m:num>
                        <m:den>
                          <m:r>
                            <m:rPr>
                              <m:nor/>
                            </m:rPr>
                            <a:rPr lang="en-US" sz="1600">
                              <a:solidFill>
                                <a:srgbClr val="000000"/>
                              </a:solidFill>
                              <a:latin typeface="Calibri" panose="020F0502020204030204" pitchFamily="34" charset="0"/>
                              <a:cs typeface="Calibri" panose="020F0502020204030204" pitchFamily="34" charset="0"/>
                            </a:rPr>
                            <m:t>dy</m:t>
                          </m:r>
                        </m:den>
                      </m:f>
                      <m:r>
                        <a:rPr lang="en-US" sz="1600" i="1">
                          <a:solidFill>
                            <a:srgbClr val="000000"/>
                          </a:solidFill>
                          <a:latin typeface="Cambria Math" panose="02040503050406030204" pitchFamily="18" charset="0"/>
                        </a:rPr>
                        <m:t> </m:t>
                      </m:r>
                    </m:oMath>
                  </m:oMathPara>
                </a14:m>
                <a:endParaRPr lang="en-US" sz="1600" i="1">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 </m:t>
                      </m:r>
                    </m:oMath>
                    <m:oMath xmlns:m="http://schemas.openxmlformats.org/officeDocument/2006/math">
                      <m:r>
                        <a:rPr lang="en-US" sz="1600" i="1">
                          <a:solidFill>
                            <a:srgbClr val="000000"/>
                          </a:solidFill>
                          <a:latin typeface="Cambria Math" panose="02040503050406030204" pitchFamily="18" charset="0"/>
                        </a:rPr>
                        <m:t> = </m:t>
                      </m:r>
                      <m:sSub>
                        <m:sSubPr>
                          <m:ctrlPr>
                            <a:rPr lang="en-US" sz="1600" i="1">
                              <a:solidFill>
                                <a:srgbClr val="000000"/>
                              </a:solidFill>
                              <a:latin typeface="Cambria Math" panose="02040503050406030204" pitchFamily="18" charset="0"/>
                            </a:rPr>
                          </m:ctrlPr>
                        </m:sSubPr>
                        <m:e>
                          <m:r>
                            <m:rPr>
                              <m:sty m:val="p"/>
                            </m:rPr>
                            <a:rPr lang="en-US" sz="1600">
                              <a:solidFill>
                                <a:srgbClr val="000000"/>
                              </a:solidFill>
                              <a:latin typeface="Cambria Math" panose="02040503050406030204" pitchFamily="18" charset="0"/>
                            </a:rPr>
                            <m:t>c</m:t>
                          </m:r>
                        </m:e>
                        <m:sub>
                          <m:r>
                            <m:rPr>
                              <m:nor/>
                            </m:rPr>
                            <a:rPr lang="en-US" sz="1600">
                              <a:solidFill>
                                <a:srgbClr val="000000"/>
                              </a:solidFill>
                              <a:latin typeface="Calibri" panose="020F0502020204030204" pitchFamily="34" charset="0"/>
                              <a:cs typeface="Calibri" panose="020F0502020204030204" pitchFamily="34" charset="0"/>
                            </a:rPr>
                            <m:t>Ln</m:t>
                          </m:r>
                        </m:sub>
                      </m:sSub>
                      <m:r>
                        <a:rPr lang="en-US" sz="1600" i="1">
                          <a:solidFill>
                            <a:srgbClr val="000000"/>
                          </a:solidFill>
                          <a:latin typeface="Cambria Math" panose="02040503050406030204" pitchFamily="18" charset="0"/>
                        </a:rPr>
                        <m:t> </m:t>
                      </m:r>
                      <m:func>
                        <m:funcPr>
                          <m:ctrlPr>
                            <a:rPr lang="en-US" sz="1600" i="1">
                              <a:solidFill>
                                <a:srgbClr val="000000"/>
                              </a:solidFill>
                              <a:latin typeface="Cambria Math" panose="02040503050406030204" pitchFamily="18" charset="0"/>
                            </a:rPr>
                          </m:ctrlPr>
                        </m:funcPr>
                        <m:fName>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cos</m:t>
                              </m:r>
                            </m:e>
                            <m:sup>
                              <m:r>
                                <a:rPr lang="en-US" sz="1600" i="1">
                                  <a:solidFill>
                                    <a:srgbClr val="000000"/>
                                  </a:solidFill>
                                  <a:latin typeface="Cambria Math" panose="02040503050406030204" pitchFamily="18" charset="0"/>
                                </a:rPr>
                                <m:t>2</m:t>
                              </m:r>
                            </m:sup>
                          </m:sSup>
                        </m:fName>
                        <m:e>
                          <m:r>
                            <m:rPr>
                              <m:sty m:val="p"/>
                            </m:rPr>
                            <a:rPr lang="en-US" sz="1600" i="1">
                              <a:solidFill>
                                <a:srgbClr val="000000"/>
                              </a:solidFill>
                              <a:latin typeface="Cambria Math" panose="02040503050406030204" pitchFamily="18" charset="0"/>
                            </a:rPr>
                            <m:t>Λ</m:t>
                          </m:r>
                        </m:e>
                      </m:func>
                      <m:r>
                        <a:rPr lang="en-US" sz="1600" i="1">
                          <a:solidFill>
                            <a:srgbClr val="000000"/>
                          </a:solidFill>
                          <a:latin typeface="Cambria Math" panose="02040503050406030204" pitchFamily="18" charset="0"/>
                        </a:rPr>
                        <m:t> </m:t>
                      </m:r>
                      <m:func>
                        <m:funcPr>
                          <m:ctrlPr>
                            <a:rPr lang="en-US" sz="1600" i="1">
                              <a:solidFill>
                                <a:srgbClr val="000000"/>
                              </a:solidFill>
                              <a:latin typeface="Cambria Math" panose="02040503050406030204" pitchFamily="18" charset="0"/>
                            </a:rPr>
                          </m:ctrlPr>
                        </m:funcPr>
                        <m:fName>
                          <m:r>
                            <m:rPr>
                              <m:sty m:val="p"/>
                            </m:rPr>
                            <a:rPr lang="en-US" sz="1600">
                              <a:solidFill>
                                <a:srgbClr val="000000"/>
                              </a:solidFill>
                              <a:latin typeface="Cambria Math" panose="02040503050406030204" pitchFamily="18" charset="0"/>
                            </a:rPr>
                            <m:t>cos</m:t>
                          </m:r>
                        </m:fName>
                        <m:e>
                          <m:r>
                            <m:rPr>
                              <m:sty m:val="p"/>
                            </m:rPr>
                            <a:rPr lang="en-US" sz="1600" i="1">
                              <a:solidFill>
                                <a:srgbClr val="000000"/>
                              </a:solidFill>
                              <a:latin typeface="Cambria Math" panose="02040503050406030204" pitchFamily="18" charset="0"/>
                            </a:rPr>
                            <m:t>Λ</m:t>
                          </m:r>
                        </m:e>
                      </m:func>
                      <m:r>
                        <a:rPr lang="en-US" sz="1600" i="1">
                          <a:solidFill>
                            <a:srgbClr val="000000"/>
                          </a:solidFill>
                          <a:latin typeface="Cambria Math" panose="02040503050406030204" pitchFamily="18" charset="0"/>
                        </a:rPr>
                        <m:t> </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1</m:t>
                          </m:r>
                        </m:num>
                        <m:den>
                          <m:func>
                            <m:funcPr>
                              <m:ctrlPr>
                                <a:rPr lang="en-US" sz="1600" i="1">
                                  <a:solidFill>
                                    <a:srgbClr val="000000"/>
                                  </a:solidFill>
                                  <a:latin typeface="Cambria Math" panose="02040503050406030204" pitchFamily="18" charset="0"/>
                                </a:rPr>
                              </m:ctrlPr>
                            </m:funcPr>
                            <m:fName>
                              <m:r>
                                <m:rPr>
                                  <m:sty m:val="p"/>
                                </m:rPr>
                                <a:rPr lang="en-US" sz="1600">
                                  <a:solidFill>
                                    <a:srgbClr val="000000"/>
                                  </a:solidFill>
                                  <a:latin typeface="Cambria Math" panose="02040503050406030204" pitchFamily="18" charset="0"/>
                                </a:rPr>
                                <m:t>cos</m:t>
                              </m:r>
                            </m:fName>
                            <m:e>
                              <m:r>
                                <m:rPr>
                                  <m:sty m:val="p"/>
                                </m:rPr>
                                <a:rPr lang="en-US" sz="1600" i="1">
                                  <a:solidFill>
                                    <a:srgbClr val="000000"/>
                                  </a:solidFill>
                                  <a:latin typeface="Cambria Math" panose="02040503050406030204" pitchFamily="18" charset="0"/>
                                </a:rPr>
                                <m:t>Λ</m:t>
                              </m:r>
                            </m:e>
                          </m:func>
                        </m:den>
                      </m:f>
                      <m:r>
                        <a:rPr lang="en-US" sz="1600" i="1">
                          <a:solidFill>
                            <a:srgbClr val="000000"/>
                          </a:solidFill>
                          <a:latin typeface="Cambria Math" panose="02040503050406030204" pitchFamily="18" charset="0"/>
                        </a:rPr>
                        <m:t>  =   </m:t>
                      </m:r>
                      <m:sSub>
                        <m:sSubPr>
                          <m:ctrlPr>
                            <a:rPr lang="en-US" sz="1600" i="1">
                              <a:solidFill>
                                <a:srgbClr val="000000"/>
                              </a:solidFill>
                              <a:latin typeface="Cambria Math" panose="02040503050406030204" pitchFamily="18" charset="0"/>
                            </a:rPr>
                          </m:ctrlPr>
                        </m:sSubPr>
                        <m:e>
                          <m:r>
                            <m:rPr>
                              <m:sty m:val="p"/>
                            </m:rPr>
                            <a:rPr lang="en-US" sz="1600">
                              <a:solidFill>
                                <a:srgbClr val="000000"/>
                              </a:solidFill>
                              <a:latin typeface="Cambria Math" panose="02040503050406030204" pitchFamily="18" charset="0"/>
                            </a:rPr>
                            <m:t>c</m:t>
                          </m:r>
                        </m:e>
                        <m:sub>
                          <m:r>
                            <m:rPr>
                              <m:nor/>
                            </m:rPr>
                            <a:rPr lang="en-US" sz="1600">
                              <a:solidFill>
                                <a:srgbClr val="000000"/>
                              </a:solidFill>
                              <a:latin typeface="Calibri" panose="020F0502020204030204" pitchFamily="34" charset="0"/>
                              <a:cs typeface="Calibri" panose="020F0502020204030204" pitchFamily="34" charset="0"/>
                            </a:rPr>
                            <m:t>Ln</m:t>
                          </m:r>
                        </m:sub>
                      </m:sSub>
                      <m:r>
                        <a:rPr lang="en-US" sz="1600" i="1">
                          <a:solidFill>
                            <a:srgbClr val="000000"/>
                          </a:solidFill>
                          <a:latin typeface="Cambria Math" panose="02040503050406030204" pitchFamily="18" charset="0"/>
                        </a:rPr>
                        <m:t> </m:t>
                      </m:r>
                      <m:func>
                        <m:funcPr>
                          <m:ctrlPr>
                            <a:rPr lang="en-US" sz="1600" i="1">
                              <a:solidFill>
                                <a:srgbClr val="000000"/>
                              </a:solidFill>
                              <a:latin typeface="Cambria Math" panose="02040503050406030204" pitchFamily="18" charset="0"/>
                            </a:rPr>
                          </m:ctrlPr>
                        </m:funcPr>
                        <m:fName>
                          <m:sSup>
                            <m:sSupPr>
                              <m:ctrlPr>
                                <a:rPr lang="en-US" sz="1600" i="1">
                                  <a:solidFill>
                                    <a:srgbClr val="000000"/>
                                  </a:solidFill>
                                  <a:latin typeface="Cambria Math" panose="02040503050406030204" pitchFamily="18" charset="0"/>
                                </a:rPr>
                              </m:ctrlPr>
                            </m:sSupPr>
                            <m:e>
                              <m:r>
                                <m:rPr>
                                  <m:sty m:val="p"/>
                                </m:rPr>
                                <a:rPr lang="en-US" sz="1600">
                                  <a:solidFill>
                                    <a:srgbClr val="000000"/>
                                  </a:solidFill>
                                  <a:latin typeface="Cambria Math" panose="02040503050406030204" pitchFamily="18" charset="0"/>
                                </a:rPr>
                                <m:t>cos</m:t>
                              </m:r>
                            </m:e>
                            <m:sup>
                              <m:r>
                                <a:rPr lang="en-US" sz="1600" i="1">
                                  <a:solidFill>
                                    <a:srgbClr val="000000"/>
                                  </a:solidFill>
                                  <a:latin typeface="Cambria Math" panose="02040503050406030204" pitchFamily="18" charset="0"/>
                                </a:rPr>
                                <m:t>2</m:t>
                              </m:r>
                            </m:sup>
                          </m:sSup>
                        </m:fName>
                        <m:e>
                          <m:r>
                            <m:rPr>
                              <m:sty m:val="p"/>
                            </m:rPr>
                            <a:rPr lang="en-US" sz="1600" i="1">
                              <a:solidFill>
                                <a:srgbClr val="000000"/>
                              </a:solidFill>
                              <a:latin typeface="Cambria Math" panose="02040503050406030204" pitchFamily="18" charset="0"/>
                            </a:rPr>
                            <m:t>Λ</m:t>
                          </m:r>
                        </m:e>
                      </m:func>
                      <m:r>
                        <m:rPr>
                          <m:nor/>
                        </m:rPr>
                        <a:rPr lang="en-US" sz="1600">
                          <a:solidFill>
                            <a:srgbClr val="000000"/>
                          </a:solidFill>
                          <a:latin typeface="Calibri" panose="020F0502020204030204" pitchFamily="34" charset="0"/>
                          <a:cs typeface="Calibri" panose="020F0502020204030204" pitchFamily="34" charset="0"/>
                        </a:rPr>
                        <m:t>            </m:t>
                      </m:r>
                    </m:oMath>
                  </m:oMathPara>
                </a14:m>
                <a:endParaRPr lang="en-US" sz="1400">
                  <a:latin typeface="Calibri" panose="020F0502020204030204" pitchFamily="34" charset="0"/>
                  <a:cs typeface="Calibri" panose="020F0502020204030204" pitchFamily="34" charset="0"/>
                </a:endParaRPr>
              </a:p>
            </p:txBody>
          </p:sp>
        </mc:Choice>
        <mc:Fallback xmlns="">
          <p:sp>
            <p:nvSpPr>
              <p:cNvPr id="38" name="Object 37"/>
              <p:cNvSpPr txBox="1">
                <a:spLocks noRot="1" noChangeAspect="1" noMove="1" noResize="1" noEditPoints="1" noAdjustHandles="1" noChangeArrowheads="1" noChangeShapeType="1" noTextEdit="1"/>
              </p:cNvSpPr>
              <p:nvPr/>
            </p:nvSpPr>
            <p:spPr bwMode="auto">
              <a:xfrm>
                <a:off x="2439813" y="3413486"/>
                <a:ext cx="5394477" cy="1322978"/>
              </a:xfrm>
              <a:prstGeom prst="rect">
                <a:avLst/>
              </a:prstGeom>
              <a:blipFill>
                <a:blip r:embed="rId7"/>
                <a:stretch>
                  <a:fillRect/>
                </a:stretch>
              </a:blipFill>
              <a:ln>
                <a:noFill/>
              </a:ln>
            </p:spPr>
            <p:txBody>
              <a:bodyPr/>
              <a:lstStyle/>
              <a:p>
                <a:r>
                  <a:rPr lang="en-US">
                    <a:noFill/>
                  </a:rPr>
                  <a:t> </a:t>
                </a:r>
              </a:p>
            </p:txBody>
          </p:sp>
        </mc:Fallback>
      </mc:AlternateContent>
      <p:cxnSp>
        <p:nvCxnSpPr>
          <p:cNvPr id="88" name="Straight Connector 87"/>
          <p:cNvCxnSpPr/>
          <p:nvPr/>
        </p:nvCxnSpPr>
        <p:spPr bwMode="auto">
          <a:xfrm flipH="1" flipV="1">
            <a:off x="9062687" y="2594608"/>
            <a:ext cx="541565" cy="481693"/>
          </a:xfrm>
          <a:prstGeom prst="line">
            <a:avLst/>
          </a:prstGeom>
          <a:solidFill>
            <a:schemeClr val="accent1"/>
          </a:solidFill>
          <a:ln w="25400" cap="flat" cmpd="sng" algn="ctr">
            <a:solidFill>
              <a:srgbClr val="0070C0"/>
            </a:solidFill>
            <a:prstDash val="solid"/>
            <a:round/>
            <a:headEnd type="none" w="med" len="med"/>
            <a:tailEnd type="triangle" w="med" len="lg"/>
          </a:ln>
          <a:effectLst/>
        </p:spPr>
      </p:cxnSp>
      <p:sp>
        <p:nvSpPr>
          <p:cNvPr id="92" name="TextBox 91"/>
          <p:cNvSpPr txBox="1"/>
          <p:nvPr/>
        </p:nvSpPr>
        <p:spPr>
          <a:xfrm>
            <a:off x="9291286" y="2535324"/>
            <a:ext cx="281106" cy="276999"/>
          </a:xfrm>
          <a:prstGeom prst="rect">
            <a:avLst/>
          </a:prstGeom>
          <a:noFill/>
        </p:spPr>
        <p:txBody>
          <a:bodyPr wrap="square" lIns="0" tIns="0" rIns="0" bIns="0" rtlCol="0">
            <a:spAutoFit/>
          </a:bodyPr>
          <a:lstStyle/>
          <a:p>
            <a:r>
              <a:rPr lang="en-US">
                <a:solidFill>
                  <a:schemeClr val="tx1">
                    <a:lumMod val="85000"/>
                    <a:lumOff val="15000"/>
                  </a:schemeClr>
                </a:solidFill>
              </a:rPr>
              <a:t>dL</a:t>
            </a:r>
          </a:p>
        </p:txBody>
      </p:sp>
      <p:cxnSp>
        <p:nvCxnSpPr>
          <p:cNvPr id="96" name="Straight Connector 95"/>
          <p:cNvCxnSpPr/>
          <p:nvPr/>
        </p:nvCxnSpPr>
        <p:spPr bwMode="auto">
          <a:xfrm rot="7500000" flipH="1" flipV="1">
            <a:off x="6313864" y="1093010"/>
            <a:ext cx="541565" cy="481693"/>
          </a:xfrm>
          <a:prstGeom prst="line">
            <a:avLst/>
          </a:prstGeom>
          <a:solidFill>
            <a:schemeClr val="accent1"/>
          </a:solidFill>
          <a:ln w="25400" cap="flat" cmpd="sng" algn="ctr">
            <a:solidFill>
              <a:srgbClr val="0070C0"/>
            </a:solidFill>
            <a:prstDash val="solid"/>
            <a:round/>
            <a:headEnd type="none" w="med" len="med"/>
            <a:tailEnd type="triangle" w="med" len="lg"/>
          </a:ln>
          <a:effectLst/>
        </p:spPr>
      </p:cxnSp>
      <mc:AlternateContent xmlns:mc="http://schemas.openxmlformats.org/markup-compatibility/2006" xmlns:a14="http://schemas.microsoft.com/office/drawing/2010/main">
        <mc:Choice Requires="a14">
          <p:sp>
            <p:nvSpPr>
              <p:cNvPr id="48" name="Object 47"/>
              <p:cNvSpPr txBox="1"/>
              <p:nvPr/>
            </p:nvSpPr>
            <p:spPr bwMode="auto">
              <a:xfrm>
                <a:off x="2355726" y="4806676"/>
                <a:ext cx="6473825" cy="1317625"/>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c</m:t>
                              </m:r>
                            </m:e>
                            <m:sub>
                              <m:r>
                                <m:rPr>
                                  <m:sty m:val="p"/>
                                </m:rPr>
                                <a:rPr lang="en-US">
                                  <a:solidFill>
                                    <a:srgbClr val="000000"/>
                                  </a:solidFill>
                                  <a:latin typeface="Cambria Math" panose="02040503050406030204" pitchFamily="18" charset="0"/>
                                </a:rPr>
                                <m:t>L</m:t>
                              </m:r>
                            </m:sub>
                          </m:sSub>
                        </m:num>
                        <m:den>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𝛼</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dL</m:t>
                          </m:r>
                        </m:num>
                        <m:den>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½</m:t>
                              </m:r>
                            </m:e>
                          </m:d>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 </m:t>
                          </m:r>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v</m:t>
                              </m:r>
                            </m:e>
                            <m:sup>
                              <m:r>
                                <a:rPr lang="en-US">
                                  <a:solidFill>
                                    <a:srgbClr val="000000"/>
                                  </a:solidFill>
                                  <a:latin typeface="Cambria Math" panose="02040503050406030204" pitchFamily="18" charset="0"/>
                                </a:rPr>
                                <m:t>2</m:t>
                              </m:r>
                            </m:sup>
                          </m:sSup>
                          <m:r>
                            <m:rPr>
                              <m:sty m:val="p"/>
                            </m:rPr>
                            <a:rPr lang="en-US">
                              <a:solidFill>
                                <a:srgbClr val="000000"/>
                              </a:solidFill>
                              <a:latin typeface="Cambria Math" panose="02040503050406030204" pitchFamily="18" charset="0"/>
                            </a:rPr>
                            <m:t>c</m:t>
                          </m:r>
                          <m:r>
                            <a:rPr lang="en-US" i="1">
                              <a:solidFill>
                                <a:srgbClr val="000000"/>
                              </a:solidFill>
                              <a:latin typeface="Cambria Math" panose="02040503050406030204" pitchFamily="18" charset="0"/>
                            </a:rPr>
                            <m:t> </m:t>
                          </m:r>
                          <m:r>
                            <m:rPr>
                              <m:nor/>
                            </m:rPr>
                            <a:rPr lang="en-US">
                              <a:solidFill>
                                <a:srgbClr val="000000"/>
                              </a:solidFill>
                              <a:latin typeface="Cambria Math" panose="02040503050406030204" pitchFamily="18" charset="0"/>
                            </a:rPr>
                            <m:t>dy</m:t>
                          </m:r>
                          <m:r>
                            <a:rPr lang="en-US" i="1">
                              <a:solidFill>
                                <a:srgbClr val="000000"/>
                              </a:solidFill>
                              <a:latin typeface="Cambria Math" panose="02040503050406030204" pitchFamily="18" charset="0"/>
                            </a:rPr>
                            <m:t> </m:t>
                          </m:r>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𝛼</m:t>
                          </m:r>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dL</m:t>
                          </m:r>
                        </m:num>
                        <m:den>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½</m:t>
                              </m:r>
                            </m:e>
                          </m:d>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 </m:t>
                          </m:r>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w</m:t>
                              </m:r>
                            </m:e>
                            <m:sup>
                              <m:r>
                                <a:rPr lang="en-US">
                                  <a:solidFill>
                                    <a:srgbClr val="000000"/>
                                  </a:solidFill>
                                  <a:latin typeface="Cambria Math" panose="02040503050406030204" pitchFamily="18" charset="0"/>
                                </a:rPr>
                                <m:t>2</m:t>
                              </m:r>
                            </m:sup>
                          </m:sSup>
                          <m:r>
                            <a:rPr lang="en-US">
                              <a:solidFill>
                                <a:srgbClr val="000000"/>
                              </a:solidFill>
                              <a:latin typeface="Cambria Math" panose="02040503050406030204" pitchFamily="18" charset="0"/>
                            </a:rPr>
                            <m:t> </m:t>
                          </m:r>
                          <m:r>
                            <m:rPr>
                              <m:sty m:val="p"/>
                            </m:rPr>
                            <a:rPr lang="en-US">
                              <a:solidFill>
                                <a:srgbClr val="000000"/>
                              </a:solidFill>
                              <a:latin typeface="Cambria Math" panose="02040503050406030204" pitchFamily="18" charset="0"/>
                            </a:rPr>
                            <m:t>n</m:t>
                          </m:r>
                          <m:r>
                            <a:rPr lang="en-US" i="1">
                              <a:solidFill>
                                <a:srgbClr val="000000"/>
                              </a:solidFill>
                              <a:latin typeface="Cambria Math" panose="02040503050406030204" pitchFamily="18" charset="0"/>
                            </a:rPr>
                            <m:t> </m:t>
                          </m:r>
                          <m:r>
                            <m:rPr>
                              <m:nor/>
                            </m:rPr>
                            <a:rPr lang="en-US">
                              <a:solidFill>
                                <a:srgbClr val="000000"/>
                              </a:solidFill>
                              <a:latin typeface="Cambria Math" panose="02040503050406030204" pitchFamily="18" charset="0"/>
                            </a:rPr>
                            <m:t>ds</m:t>
                          </m:r>
                          <m:r>
                            <a:rPr lang="en-US" i="1">
                              <a:solidFill>
                                <a:srgbClr val="000000"/>
                              </a:solidFill>
                              <a:latin typeface="Cambria Math" panose="02040503050406030204" pitchFamily="18" charset="0"/>
                            </a:rPr>
                            <m:t> </m:t>
                          </m:r>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𝜈</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w</m:t>
                              </m:r>
                            </m:e>
                            <m:sup>
                              <m:r>
                                <a:rPr lang="en-US" i="1">
                                  <a:solidFill>
                                    <a:srgbClr val="000000"/>
                                  </a:solidFill>
                                  <a:latin typeface="Cambria Math" panose="02040503050406030204" pitchFamily="18" charset="0"/>
                                </a:rPr>
                                <m:t>2</m:t>
                              </m:r>
                            </m:sup>
                          </m:sSup>
                        </m:num>
                        <m:den>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v</m:t>
                              </m:r>
                            </m:e>
                            <m:sup>
                              <m:r>
                                <a:rPr lang="en-US" i="1">
                                  <a:solidFill>
                                    <a:srgbClr val="000000"/>
                                  </a:solidFill>
                                  <a:latin typeface="Cambria Math" panose="02040503050406030204" pitchFamily="18" charset="0"/>
                                </a:rPr>
                                <m:t>2</m:t>
                              </m:r>
                            </m:sup>
                          </m:sSup>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sty m:val="p"/>
                            </m:rPr>
                            <a:rPr lang="en-US">
                              <a:solidFill>
                                <a:srgbClr val="000000"/>
                              </a:solidFill>
                              <a:latin typeface="Cambria Math" panose="02040503050406030204" pitchFamily="18" charset="0"/>
                            </a:rPr>
                            <m:t>n</m:t>
                          </m:r>
                        </m:num>
                        <m:den>
                          <m:r>
                            <m:rPr>
                              <m:sty m:val="p"/>
                            </m:rPr>
                            <a:rPr lang="en-US">
                              <a:solidFill>
                                <a:srgbClr val="000000"/>
                              </a:solidFill>
                              <a:latin typeface="Cambria Math" panose="02040503050406030204" pitchFamily="18" charset="0"/>
                            </a:rPr>
                            <m:t>c</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nor/>
                            </m:rPr>
                            <a:rPr lang="en-US">
                              <a:solidFill>
                                <a:srgbClr val="000000"/>
                              </a:solidFill>
                              <a:latin typeface="Cambria Math" panose="02040503050406030204" pitchFamily="18" charset="0"/>
                            </a:rPr>
                            <m:t>ds</m:t>
                          </m:r>
                        </m:num>
                        <m:den>
                          <m:r>
                            <m:rPr>
                              <m:nor/>
                            </m:rPr>
                            <a:rPr lang="en-US">
                              <a:solidFill>
                                <a:srgbClr val="000000"/>
                              </a:solidFill>
                              <a:latin typeface="Cambria Math" panose="02040503050406030204" pitchFamily="18" charset="0"/>
                            </a:rPr>
                            <m:t>dy</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𝜈</m:t>
                          </m:r>
                        </m:num>
                        <m:den>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𝛼</m:t>
                          </m:r>
                        </m:den>
                      </m:f>
                    </m:oMath>
                  </m:oMathPara>
                </a14:m>
                <a:endParaRPr lang="en-US" i="1">
                  <a:solidFill>
                    <a:srgbClr val="000000"/>
                  </a:solidFill>
                  <a:latin typeface="Cambria Math" panose="02040503050406030204" pitchFamily="18" charset="0"/>
                </a:endParaRPr>
              </a:p>
              <a:p>
                <a:pPr/>
                <a:br>
                  <a:rPr lang="en-US" i="1">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d>
                            <m:dPr>
                              <m:ctrlPr>
                                <a:rPr lang="en-US" i="1">
                                  <a:solidFill>
                                    <a:srgbClr val="000000"/>
                                  </a:solidFill>
                                  <a:latin typeface="Cambria Math" panose="02040503050406030204" pitchFamily="18" charset="0"/>
                                </a:rPr>
                              </m:ctrlPr>
                            </m:dPr>
                            <m:e>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c</m:t>
                                  </m:r>
                                </m:e>
                                <m:sub>
                                  <m:r>
                                    <m:rPr>
                                      <m:sty m:val="p"/>
                                    </m:rPr>
                                    <a:rPr lang="en-US">
                                      <a:solidFill>
                                        <a:srgbClr val="000000"/>
                                      </a:solidFill>
                                      <a:latin typeface="Cambria Math" panose="02040503050406030204" pitchFamily="18" charset="0"/>
                                    </a:rPr>
                                    <m:t>L</m:t>
                                  </m:r>
                                </m:sub>
                              </m:sSub>
                              <m:r>
                                <a:rPr lang="en-US" i="1">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𝜈</m:t>
                              </m:r>
                            </m:e>
                          </m:d>
                        </m:e>
                        <m:sub>
                          <m:r>
                            <m:rPr>
                              <m:sty m:val="p"/>
                            </m:rPr>
                            <a:rPr lang="en-US">
                              <a:solidFill>
                                <a:srgbClr val="000000"/>
                              </a:solidFill>
                              <a:latin typeface="Cambria Math" panose="02040503050406030204" pitchFamily="18" charset="0"/>
                            </a:rPr>
                            <m:t>n</m:t>
                          </m:r>
                        </m:sub>
                      </m:sSub>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m:rPr>
                              <m:sty m:val="p"/>
                            </m:rPr>
                            <a:rPr lang="en-US" i="1">
                              <a:solidFill>
                                <a:srgbClr val="000000"/>
                              </a:solidFill>
                              <a:latin typeface="Cambria Math" panose="02040503050406030204" pitchFamily="18" charset="0"/>
                            </a:rPr>
                            <m:t>Λ</m:t>
                          </m:r>
                        </m:e>
                      </m:func>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den>
                      </m:f>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d>
                            <m:dPr>
                              <m:ctrlPr>
                                <a:rPr lang="en-US" i="1">
                                  <a:solidFill>
                                    <a:srgbClr val="000000"/>
                                  </a:solidFill>
                                  <a:latin typeface="Cambria Math" panose="02040503050406030204" pitchFamily="18" charset="0"/>
                                </a:rPr>
                              </m:ctrlPr>
                            </m:dPr>
                            <m:e>
                              <m:r>
                                <m:rPr>
                                  <m:nor/>
                                </m:rPr>
                                <a:rPr lang="en-US">
                                  <a:solidFill>
                                    <a:srgbClr val="000000"/>
                                  </a:solidFill>
                                  <a:latin typeface="Cambria Math" panose="02040503050406030204" pitchFamily="18" charset="0"/>
                                </a:rPr>
                                <m:t>d</m:t>
                              </m:r>
                              <m:sSub>
                                <m:sSubPr>
                                  <m:ctrlPr>
                                    <a:rPr lang="en-US" i="1">
                                      <a:solidFill>
                                        <a:srgbClr val="000000"/>
                                      </a:solidFill>
                                      <a:latin typeface="Cambria Math" panose="02040503050406030204" pitchFamily="18" charset="0"/>
                                    </a:rPr>
                                  </m:ctrlPr>
                                </m:sSubPr>
                                <m:e>
                                  <m:r>
                                    <m:rPr>
                                      <m:nor/>
                                    </m:rPr>
                                    <a:rPr lang="en-US">
                                      <a:solidFill>
                                        <a:srgbClr val="000000"/>
                                      </a:solidFill>
                                      <a:latin typeface="Cambria Math" panose="02040503050406030204" pitchFamily="18" charset="0"/>
                                    </a:rPr>
                                    <m:t>c</m:t>
                                  </m:r>
                                </m:e>
                                <m:sub>
                                  <m:r>
                                    <m:rPr>
                                      <m:sty m:val="p"/>
                                    </m:rPr>
                                    <a:rPr lang="en-US">
                                      <a:solidFill>
                                        <a:srgbClr val="000000"/>
                                      </a:solidFill>
                                      <a:latin typeface="Cambria Math" panose="02040503050406030204" pitchFamily="18" charset="0"/>
                                    </a:rPr>
                                    <m:t>L</m:t>
                                  </m:r>
                                </m:sub>
                              </m:sSub>
                              <m:r>
                                <a:rPr lang="en-US" i="1">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d</m:t>
                              </m:r>
                              <m:r>
                                <a:rPr lang="en-US" i="1">
                                  <a:solidFill>
                                    <a:srgbClr val="000000"/>
                                  </a:solidFill>
                                  <a:latin typeface="Cambria Math" panose="02040503050406030204" pitchFamily="18" charset="0"/>
                                </a:rPr>
                                <m:t>𝜈</m:t>
                              </m:r>
                            </m:e>
                          </m:d>
                        </m:e>
                        <m:sub>
                          <m:r>
                            <m:rPr>
                              <m:sty m:val="p"/>
                            </m:rPr>
                            <a:rPr lang="en-US">
                              <a:solidFill>
                                <a:srgbClr val="000000"/>
                              </a:solidFill>
                              <a:latin typeface="Cambria Math" panose="02040503050406030204" pitchFamily="18" charset="0"/>
                            </a:rPr>
                            <m:t>n</m:t>
                          </m:r>
                        </m:sub>
                      </m:sSub>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m:rPr>
                              <m:sty m:val="p"/>
                            </m:rPr>
                            <a:rPr lang="en-US" i="1">
                              <a:solidFill>
                                <a:srgbClr val="000000"/>
                              </a:solidFill>
                              <a:latin typeface="Cambria Math" panose="02040503050406030204" pitchFamily="18" charset="0"/>
                            </a:rPr>
                            <m:t>Λ</m:t>
                          </m:r>
                        </m:e>
                      </m:func>
                      <m:r>
                        <m:rPr>
                          <m:nor/>
                        </m:rPr>
                        <a:rPr lang="en-US">
                          <a:solidFill>
                            <a:srgbClr val="000000"/>
                          </a:solidFill>
                          <a:latin typeface="Cambria Math" panose="02040503050406030204" pitchFamily="18" charset="0"/>
                        </a:rPr>
                        <m:t>             </m:t>
                      </m:r>
                    </m:oMath>
                  </m:oMathPara>
                </a14:m>
                <a:endParaRPr lang="en-US"/>
              </a:p>
            </p:txBody>
          </p:sp>
        </mc:Choice>
        <mc:Fallback xmlns="">
          <p:sp>
            <p:nvSpPr>
              <p:cNvPr id="48" name="Object 47"/>
              <p:cNvSpPr txBox="1">
                <a:spLocks noRot="1" noChangeAspect="1" noMove="1" noResize="1" noEditPoints="1" noAdjustHandles="1" noChangeArrowheads="1" noChangeShapeType="1" noTextEdit="1"/>
              </p:cNvSpPr>
              <p:nvPr/>
            </p:nvSpPr>
            <p:spPr bwMode="auto">
              <a:xfrm>
                <a:off x="2355726" y="4806676"/>
                <a:ext cx="6473825" cy="1317625"/>
              </a:xfrm>
              <a:prstGeom prst="rect">
                <a:avLst/>
              </a:prstGeom>
              <a:blipFill>
                <a:blip r:embed="rId8"/>
                <a:stretch>
                  <a:fillRect l="-377"/>
                </a:stretch>
              </a:blipFill>
              <a:ln>
                <a:noFill/>
              </a:ln>
            </p:spPr>
            <p:txBody>
              <a:bodyPr/>
              <a:lstStyle/>
              <a:p>
                <a:r>
                  <a:rPr lang="en-US">
                    <a:noFill/>
                  </a:rPr>
                  <a:t> </a:t>
                </a:r>
              </a:p>
            </p:txBody>
          </p:sp>
        </mc:Fallback>
      </mc:AlternateContent>
      <p:sp>
        <p:nvSpPr>
          <p:cNvPr id="57" name="Right Arrow 46">
            <a:extLst>
              <a:ext uri="{FF2B5EF4-FFF2-40B4-BE49-F238E27FC236}">
                <a16:creationId xmlns:a16="http://schemas.microsoft.com/office/drawing/2014/main" id="{C2D0AC99-9230-4655-9F4B-A56D16498285}"/>
              </a:ext>
            </a:extLst>
          </p:cNvPr>
          <p:cNvSpPr/>
          <p:nvPr/>
        </p:nvSpPr>
        <p:spPr>
          <a:xfrm rot="10800000">
            <a:off x="4090609" y="2894036"/>
            <a:ext cx="395923" cy="200203"/>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46">
            <a:extLst>
              <a:ext uri="{FF2B5EF4-FFF2-40B4-BE49-F238E27FC236}">
                <a16:creationId xmlns:a16="http://schemas.microsoft.com/office/drawing/2014/main" id="{3D918D6D-BD59-4078-B5EE-0FEEEC4EE0B7}"/>
              </a:ext>
            </a:extLst>
          </p:cNvPr>
          <p:cNvSpPr/>
          <p:nvPr/>
        </p:nvSpPr>
        <p:spPr>
          <a:xfrm rot="10800000">
            <a:off x="6982487" y="4385339"/>
            <a:ext cx="395923" cy="200203"/>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Arrow 46">
            <a:extLst>
              <a:ext uri="{FF2B5EF4-FFF2-40B4-BE49-F238E27FC236}">
                <a16:creationId xmlns:a16="http://schemas.microsoft.com/office/drawing/2014/main" id="{79E1F8F4-9587-4609-88CF-56A2CC95E739}"/>
              </a:ext>
            </a:extLst>
          </p:cNvPr>
          <p:cNvSpPr/>
          <p:nvPr/>
        </p:nvSpPr>
        <p:spPr>
          <a:xfrm rot="10800000">
            <a:off x="8097947" y="5686210"/>
            <a:ext cx="395923" cy="200203"/>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9B45FD3A-E4C6-46E2-8A53-A1F524F75B7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738466735"/>
      </p:ext>
    </p:extLst>
  </p:cSld>
  <p:clrMapOvr>
    <a:masterClrMapping/>
  </p:clrMapOvr>
  <p:transition advTm="45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7" grpId="0" animBg="1"/>
      <p:bldP spid="67" grpId="0"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6">
            <a:clrChange>
              <a:clrFrom>
                <a:srgbClr val="EEECE1"/>
              </a:clrFrom>
              <a:clrTo>
                <a:srgbClr val="EEECE1">
                  <a:alpha val="0"/>
                </a:srgbClr>
              </a:clrTo>
            </a:clrChange>
            <a:extLst>
              <a:ext uri="{28A0092B-C50C-407E-A947-70E740481C1C}">
                <a14:useLocalDpi xmlns:a14="http://schemas.microsoft.com/office/drawing/2010/main" val="0"/>
              </a:ext>
            </a:extLst>
          </a:blip>
          <a:srcRect l="6821" t="910" r="966" b="7928"/>
          <a:stretch/>
        </p:blipFill>
        <p:spPr bwMode="auto">
          <a:xfrm>
            <a:off x="1714087" y="826775"/>
            <a:ext cx="6770452" cy="53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5725" y="0"/>
            <a:ext cx="7772400" cy="476250"/>
          </a:xfrm>
        </p:spPr>
        <p:txBody>
          <a:bodyPr>
            <a:noAutofit/>
          </a:bodyPr>
          <a:lstStyle/>
          <a:p>
            <a:pPr algn="l"/>
            <a:r>
              <a:rPr lang="en-US" sz="2800" b="1">
                <a:solidFill>
                  <a:schemeClr val="tx1">
                    <a:lumMod val="50000"/>
                    <a:lumOff val="50000"/>
                  </a:schemeClr>
                </a:solidFill>
                <a:latin typeface="+mn-lt"/>
              </a:rPr>
              <a:t>Historic wind-tunnel test data – the swept wing </a:t>
            </a:r>
          </a:p>
        </p:txBody>
      </p:sp>
      <p:sp>
        <p:nvSpPr>
          <p:cNvPr id="11" name="TextBox 10"/>
          <p:cNvSpPr txBox="1"/>
          <p:nvPr/>
        </p:nvSpPr>
        <p:spPr>
          <a:xfrm>
            <a:off x="6592003" y="4342394"/>
            <a:ext cx="3785072" cy="1015663"/>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r>
              <a:rPr lang="en-US" sz="2000">
                <a:solidFill>
                  <a:schemeClr val="bg1"/>
                </a:solidFill>
              </a:rPr>
              <a:t>Compare friction &amp; pressure drag constituents and apply swept-wing principles to understand this data</a:t>
            </a:r>
          </a:p>
        </p:txBody>
      </p:sp>
      <p:grpSp>
        <p:nvGrpSpPr>
          <p:cNvPr id="4" name="Group 3">
            <a:extLst>
              <a:ext uri="{FF2B5EF4-FFF2-40B4-BE49-F238E27FC236}">
                <a16:creationId xmlns:a16="http://schemas.microsoft.com/office/drawing/2014/main" id="{95D580C1-CE53-4E72-88E1-EDE6082057F5}"/>
              </a:ext>
            </a:extLst>
          </p:cNvPr>
          <p:cNvGrpSpPr/>
          <p:nvPr/>
        </p:nvGrpSpPr>
        <p:grpSpPr>
          <a:xfrm>
            <a:off x="8681307" y="1525197"/>
            <a:ext cx="1378047" cy="2033834"/>
            <a:chOff x="8681307" y="1525197"/>
            <a:chExt cx="1378047" cy="2033834"/>
          </a:xfrm>
        </p:grpSpPr>
        <p:sp>
          <p:nvSpPr>
            <p:cNvPr id="9" name="Rectangle 70"/>
            <p:cNvSpPr>
              <a:spLocks noChangeArrowheads="1"/>
            </p:cNvSpPr>
            <p:nvPr/>
          </p:nvSpPr>
          <p:spPr bwMode="auto">
            <a:xfrm>
              <a:off x="8805994" y="3285110"/>
              <a:ext cx="1253360" cy="273921"/>
            </a:xfrm>
            <a:prstGeom prst="rect">
              <a:avLst/>
            </a:prstGeom>
            <a:noFill/>
            <a:ln w="9525">
              <a:noFill/>
              <a:miter lim="800000"/>
              <a:headEnd/>
              <a:tailEnd/>
            </a:ln>
            <a:effectLst/>
          </p:spPr>
          <p:txBody>
            <a:bodyPr wrap="square" lIns="91440" tIns="0" rIns="91440" bIns="27432">
              <a:spAutoFit/>
            </a:bodyPr>
            <a:lstStyle/>
            <a:p>
              <a:pPr>
                <a:defRPr/>
              </a:pPr>
              <a:r>
                <a:rPr lang="en-US" sz="1600" b="1">
                  <a:solidFill>
                    <a:schemeClr val="tx1">
                      <a:lumMod val="65000"/>
                      <a:lumOff val="35000"/>
                    </a:schemeClr>
                  </a:solidFill>
                </a:rPr>
                <a:t>Albert Betz</a:t>
              </a:r>
            </a:p>
          </p:txBody>
        </p:sp>
        <p:grpSp>
          <p:nvGrpSpPr>
            <p:cNvPr id="10" name="Group 9">
              <a:extLst>
                <a:ext uri="{FF2B5EF4-FFF2-40B4-BE49-F238E27FC236}">
                  <a16:creationId xmlns:a16="http://schemas.microsoft.com/office/drawing/2014/main" id="{D4C81DC5-7F50-4546-A6B6-24A8DF51A69F}"/>
                </a:ext>
              </a:extLst>
            </p:cNvPr>
            <p:cNvGrpSpPr>
              <a:grpSpLocks noChangeAspect="1"/>
            </p:cNvGrpSpPr>
            <p:nvPr/>
          </p:nvGrpSpPr>
          <p:grpSpPr>
            <a:xfrm>
              <a:off x="8681307" y="1525197"/>
              <a:ext cx="1253360" cy="1785160"/>
              <a:chOff x="651665" y="916503"/>
              <a:chExt cx="3932270" cy="5600730"/>
            </a:xfrm>
          </p:grpSpPr>
          <p:sp>
            <p:nvSpPr>
              <p:cNvPr id="12" name="Rectangle 11">
                <a:extLst>
                  <a:ext uri="{FF2B5EF4-FFF2-40B4-BE49-F238E27FC236}">
                    <a16:creationId xmlns:a16="http://schemas.microsoft.com/office/drawing/2014/main" id="{6BBE3A3D-00F7-4BD3-A441-DAA6C5030C38}"/>
                  </a:ext>
                </a:extLst>
              </p:cNvPr>
              <p:cNvSpPr/>
              <p:nvPr/>
            </p:nvSpPr>
            <p:spPr>
              <a:xfrm>
                <a:off x="651665" y="5937865"/>
                <a:ext cx="3932270" cy="579368"/>
              </a:xfrm>
              <a:prstGeom prst="rect">
                <a:avLst/>
              </a:prstGeom>
            </p:spPr>
            <p:txBody>
              <a:bodyPr wrap="square">
                <a:spAutoFit/>
              </a:bodyPr>
              <a:lstStyle/>
              <a:p>
                <a:pPr algn="r"/>
                <a:r>
                  <a:rPr lang="en-US" sz="600"/>
                  <a:t>by permission,  GettyImages.com</a:t>
                </a:r>
              </a:p>
            </p:txBody>
          </p:sp>
          <p:pic>
            <p:nvPicPr>
              <p:cNvPr id="13" name="Picture 12" descr="A person wearing a suit and glasses&#10;&#10;Description automatically generated">
                <a:extLst>
                  <a:ext uri="{FF2B5EF4-FFF2-40B4-BE49-F238E27FC236}">
                    <a16:creationId xmlns:a16="http://schemas.microsoft.com/office/drawing/2014/main" id="{A645530A-91E2-4B74-B443-6328626178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878" y="916503"/>
                <a:ext cx="3692122" cy="5136113"/>
              </a:xfrm>
              <a:prstGeom prst="rect">
                <a:avLst/>
              </a:prstGeom>
            </p:spPr>
          </p:pic>
        </p:grpSp>
      </p:grpSp>
      <p:sp>
        <p:nvSpPr>
          <p:cNvPr id="14" name="Right Arrow 46">
            <a:extLst>
              <a:ext uri="{FF2B5EF4-FFF2-40B4-BE49-F238E27FC236}">
                <a16:creationId xmlns:a16="http://schemas.microsoft.com/office/drawing/2014/main" id="{98324480-43D8-40F4-A04B-16DC069E35D4}"/>
              </a:ext>
            </a:extLst>
          </p:cNvPr>
          <p:cNvSpPr/>
          <p:nvPr/>
        </p:nvSpPr>
        <p:spPr>
          <a:xfrm rot="5400000">
            <a:off x="4733553" y="3718197"/>
            <a:ext cx="395923" cy="200203"/>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46">
            <a:extLst>
              <a:ext uri="{FF2B5EF4-FFF2-40B4-BE49-F238E27FC236}">
                <a16:creationId xmlns:a16="http://schemas.microsoft.com/office/drawing/2014/main" id="{ACD477BE-A33C-4569-930D-1B8DEBF62AB6}"/>
              </a:ext>
            </a:extLst>
          </p:cNvPr>
          <p:cNvSpPr/>
          <p:nvPr/>
        </p:nvSpPr>
        <p:spPr>
          <a:xfrm rot="16200000">
            <a:off x="2408364" y="6027235"/>
            <a:ext cx="395923" cy="200203"/>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B7706E0-7900-43FB-8ECD-6072F3208906}"/>
              </a:ext>
            </a:extLst>
          </p:cNvPr>
          <p:cNvGrpSpPr/>
          <p:nvPr/>
        </p:nvGrpSpPr>
        <p:grpSpPr>
          <a:xfrm rot="448385">
            <a:off x="6962252" y="2433756"/>
            <a:ext cx="375134" cy="615012"/>
            <a:chOff x="7583092" y="2573445"/>
            <a:chExt cx="375134" cy="615012"/>
          </a:xfrm>
        </p:grpSpPr>
        <p:sp>
          <p:nvSpPr>
            <p:cNvPr id="16" name="Right Arrow 46">
              <a:extLst>
                <a:ext uri="{FF2B5EF4-FFF2-40B4-BE49-F238E27FC236}">
                  <a16:creationId xmlns:a16="http://schemas.microsoft.com/office/drawing/2014/main" id="{5623AB72-08B3-429F-A5A4-A7AC70EB37DD}"/>
                </a:ext>
              </a:extLst>
            </p:cNvPr>
            <p:cNvSpPr/>
            <p:nvPr/>
          </p:nvSpPr>
          <p:spPr>
            <a:xfrm rot="18511417">
              <a:off x="7660163" y="2671305"/>
              <a:ext cx="395923" cy="200203"/>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46">
              <a:extLst>
                <a:ext uri="{FF2B5EF4-FFF2-40B4-BE49-F238E27FC236}">
                  <a16:creationId xmlns:a16="http://schemas.microsoft.com/office/drawing/2014/main" id="{D81F789E-3271-4644-A947-F6491730CF03}"/>
                </a:ext>
              </a:extLst>
            </p:cNvPr>
            <p:cNvSpPr/>
            <p:nvPr/>
          </p:nvSpPr>
          <p:spPr>
            <a:xfrm rot="7722612">
              <a:off x="7485232" y="2890394"/>
              <a:ext cx="395923" cy="200203"/>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udio 4">
            <a:hlinkClick r:id="" action="ppaction://media"/>
            <a:extLst>
              <a:ext uri="{FF2B5EF4-FFF2-40B4-BE49-F238E27FC236}">
                <a16:creationId xmlns:a16="http://schemas.microsoft.com/office/drawing/2014/main" id="{37FCDD4F-BB54-4876-8603-E3B81DA6BF2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446536207"/>
      </p:ext>
    </p:extLst>
  </p:cSld>
  <p:clrMapOvr>
    <a:masterClrMapping/>
  </p:clrMapOvr>
  <p:transition advTm="37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1"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113250" y="777792"/>
            <a:ext cx="3434423" cy="1620937"/>
            <a:chOff x="2741650" y="777792"/>
            <a:chExt cx="3434423" cy="1620937"/>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brightnessContrast bright="12000"/>
                      </a14:imgEffect>
                    </a14:imgLayer>
                  </a14:imgProps>
                </a:ext>
              </a:extLst>
            </a:blip>
            <a:srcRect l="18690" t="3635" r="21695" b="33389"/>
            <a:stretch/>
          </p:blipFill>
          <p:spPr bwMode="auto">
            <a:xfrm>
              <a:off x="4397181" y="777792"/>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2741650" y="85652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403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tx1">
                      <a:lumMod val="50000"/>
                      <a:lumOff val="50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5">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6" cstate="hqprint">
              <a:duotone>
                <a:schemeClr val="accent3">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8">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9">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20">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1">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2">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3">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4">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8" name="Right Arrow 7"/>
          <p:cNvSpPr/>
          <p:nvPr/>
        </p:nvSpPr>
        <p:spPr>
          <a:xfrm rot="19221401">
            <a:off x="7196235" y="2271237"/>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3</a:t>
            </a:fld>
            <a:endParaRPr lang="en-US"/>
          </a:p>
        </p:txBody>
      </p:sp>
      <p:pic>
        <p:nvPicPr>
          <p:cNvPr id="12" name="Audio 11">
            <a:hlinkClick r:id="" action="ppaction://media"/>
            <a:extLst>
              <a:ext uri="{FF2B5EF4-FFF2-40B4-BE49-F238E27FC236}">
                <a16:creationId xmlns:a16="http://schemas.microsoft.com/office/drawing/2014/main" id="{2FD190C7-1A27-41AD-B6C3-0C845E0E397A}"/>
              </a:ext>
            </a:extLst>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460931496"/>
      </p:ext>
    </p:extLst>
  </p:cSld>
  <p:clrMapOvr>
    <a:masterClrMapping/>
  </p:clrMapOvr>
  <mc:AlternateContent xmlns:mc="http://schemas.openxmlformats.org/markup-compatibility/2006" xmlns:p14="http://schemas.microsoft.com/office/powerpoint/2010/main">
    <mc:Choice Requires="p14">
      <p:transition spd="slow" p14:dur="2000" advTm="5067"/>
    </mc:Choice>
    <mc:Fallback xmlns="">
      <p:transition spd="slow" advTm="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6"/>
          <a:srcRect l="556" t="1191" r="4642" b="6753"/>
          <a:stretch/>
        </p:blipFill>
        <p:spPr>
          <a:xfrm>
            <a:off x="543463" y="1050237"/>
            <a:ext cx="7242713" cy="4833811"/>
          </a:xfrm>
          <a:prstGeom prst="rect">
            <a:avLst/>
          </a:prstGeom>
        </p:spPr>
      </p:pic>
      <p:grpSp>
        <p:nvGrpSpPr>
          <p:cNvPr id="2" name="Group 1"/>
          <p:cNvGrpSpPr>
            <a:grpSpLocks noChangeAspect="1"/>
          </p:cNvGrpSpPr>
          <p:nvPr/>
        </p:nvGrpSpPr>
        <p:grpSpPr>
          <a:xfrm>
            <a:off x="7865170" y="2618121"/>
            <a:ext cx="1160215" cy="255919"/>
            <a:chOff x="3347397" y="-9146"/>
            <a:chExt cx="4139500" cy="927147"/>
          </a:xfrm>
        </p:grpSpPr>
        <p:sp>
          <p:nvSpPr>
            <p:cNvPr id="3" name="Freeform 2"/>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4" name="Freeform 3"/>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5" name="Group 4"/>
          <p:cNvGrpSpPr>
            <a:grpSpLocks noChangeAspect="1"/>
          </p:cNvGrpSpPr>
          <p:nvPr/>
        </p:nvGrpSpPr>
        <p:grpSpPr>
          <a:xfrm>
            <a:off x="7865170" y="2918237"/>
            <a:ext cx="1160215" cy="190201"/>
            <a:chOff x="3347349" y="1214228"/>
            <a:chExt cx="4139500" cy="927146"/>
          </a:xfrm>
        </p:grpSpPr>
        <p:sp>
          <p:nvSpPr>
            <p:cNvPr id="6" name="Freeform 5"/>
            <p:cNvSpPr/>
            <p:nvPr/>
          </p:nvSpPr>
          <p:spPr>
            <a:xfrm>
              <a:off x="3347349" y="121422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7" name="Freeform 6"/>
            <p:cNvSpPr/>
            <p:nvPr/>
          </p:nvSpPr>
          <p:spPr>
            <a:xfrm flipV="1">
              <a:off x="3347349" y="168184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8" name="Group 7"/>
          <p:cNvGrpSpPr>
            <a:grpSpLocks noChangeAspect="1"/>
          </p:cNvGrpSpPr>
          <p:nvPr/>
        </p:nvGrpSpPr>
        <p:grpSpPr>
          <a:xfrm>
            <a:off x="7865170" y="3248710"/>
            <a:ext cx="1160215" cy="120967"/>
            <a:chOff x="3347349" y="1460788"/>
            <a:chExt cx="4139500" cy="927146"/>
          </a:xfrm>
        </p:grpSpPr>
        <p:sp>
          <p:nvSpPr>
            <p:cNvPr id="9" name="Freeform 8"/>
            <p:cNvSpPr/>
            <p:nvPr/>
          </p:nvSpPr>
          <p:spPr>
            <a:xfrm>
              <a:off x="3347349" y="146078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0" name="Freeform 9"/>
            <p:cNvSpPr/>
            <p:nvPr/>
          </p:nvSpPr>
          <p:spPr>
            <a:xfrm flipV="1">
              <a:off x="3347349" y="192840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11" name="Group 10"/>
          <p:cNvGrpSpPr>
            <a:grpSpLocks noChangeAspect="1"/>
          </p:cNvGrpSpPr>
          <p:nvPr/>
        </p:nvGrpSpPr>
        <p:grpSpPr>
          <a:xfrm>
            <a:off x="7865170" y="3507115"/>
            <a:ext cx="1160215" cy="83820"/>
            <a:chOff x="3347349" y="1673582"/>
            <a:chExt cx="4139500" cy="927146"/>
          </a:xfrm>
        </p:grpSpPr>
        <p:sp>
          <p:nvSpPr>
            <p:cNvPr id="12" name="Freeform 11"/>
            <p:cNvSpPr/>
            <p:nvPr/>
          </p:nvSpPr>
          <p:spPr>
            <a:xfrm>
              <a:off x="3347349" y="167358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3" name="Freeform 12"/>
            <p:cNvSpPr/>
            <p:nvPr/>
          </p:nvSpPr>
          <p:spPr>
            <a:xfrm flipV="1">
              <a:off x="3347349" y="214120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14" name="Group 13"/>
          <p:cNvGrpSpPr>
            <a:grpSpLocks noChangeAspect="1"/>
          </p:cNvGrpSpPr>
          <p:nvPr/>
        </p:nvGrpSpPr>
        <p:grpSpPr>
          <a:xfrm>
            <a:off x="7865168" y="3825351"/>
            <a:ext cx="1160215" cy="46673"/>
            <a:chOff x="3347349" y="1886381"/>
            <a:chExt cx="4139500" cy="927146"/>
          </a:xfrm>
        </p:grpSpPr>
        <p:sp>
          <p:nvSpPr>
            <p:cNvPr id="15" name="Freeform 14"/>
            <p:cNvSpPr/>
            <p:nvPr/>
          </p:nvSpPr>
          <p:spPr>
            <a:xfrm>
              <a:off x="3347349" y="188638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6" name="Freeform 15"/>
            <p:cNvSpPr/>
            <p:nvPr/>
          </p:nvSpPr>
          <p:spPr>
            <a:xfrm flipV="1">
              <a:off x="3347349" y="235400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sp>
        <p:nvSpPr>
          <p:cNvPr id="18" name="Slide Number Placeholder 17"/>
          <p:cNvSpPr>
            <a:spLocks noGrp="1"/>
          </p:cNvSpPr>
          <p:nvPr>
            <p:ph type="sldNum" sz="quarter" idx="12"/>
          </p:nvPr>
        </p:nvSpPr>
        <p:spPr>
          <a:xfrm>
            <a:off x="54113" y="6497293"/>
            <a:ext cx="372616" cy="314325"/>
          </a:xfrm>
        </p:spPr>
        <p:txBody>
          <a:bodyPr/>
          <a:lstStyle/>
          <a:p>
            <a:fld id="{ECBDF364-9888-4885-B079-C9E93844F28F}" type="slidenum">
              <a:rPr lang="en-US"/>
              <a:t>30</a:t>
            </a:fld>
            <a:endParaRPr lang="en-US"/>
          </a:p>
        </p:txBody>
      </p:sp>
      <p:sp>
        <p:nvSpPr>
          <p:cNvPr id="19" name="Rectangle 2"/>
          <p:cNvSpPr txBox="1">
            <a:spLocks noChangeArrowheads="1"/>
          </p:cNvSpPr>
          <p:nvPr/>
        </p:nvSpPr>
        <p:spPr>
          <a:xfrm>
            <a:off x="98933" y="0"/>
            <a:ext cx="9144000"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NACA high-speed test data: Symmetric airfoil drag at zero lift </a:t>
            </a:r>
            <a:endParaRPr lang="en-US" sz="2600" b="0" kern="0">
              <a:solidFill>
                <a:schemeClr val="tx1">
                  <a:lumMod val="50000"/>
                  <a:lumOff val="50000"/>
                </a:schemeClr>
              </a:solidFill>
              <a:latin typeface="+mn-lt"/>
            </a:endParaRPr>
          </a:p>
        </p:txBody>
      </p:sp>
      <p:grpSp>
        <p:nvGrpSpPr>
          <p:cNvPr id="22" name="Group 21"/>
          <p:cNvGrpSpPr>
            <a:grpSpLocks noChangeAspect="1"/>
          </p:cNvGrpSpPr>
          <p:nvPr/>
        </p:nvGrpSpPr>
        <p:grpSpPr>
          <a:xfrm>
            <a:off x="7865170" y="2306468"/>
            <a:ext cx="1160215" cy="353929"/>
            <a:chOff x="3347397" y="-9146"/>
            <a:chExt cx="4139500" cy="927147"/>
          </a:xfrm>
        </p:grpSpPr>
        <p:sp>
          <p:nvSpPr>
            <p:cNvPr id="23" name="Freeform 22"/>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24" name="Freeform 23"/>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25" name="Group 24"/>
          <p:cNvGrpSpPr>
            <a:grpSpLocks noChangeAspect="1"/>
          </p:cNvGrpSpPr>
          <p:nvPr/>
        </p:nvGrpSpPr>
        <p:grpSpPr>
          <a:xfrm>
            <a:off x="7865170" y="1541351"/>
            <a:ext cx="1160215" cy="448921"/>
            <a:chOff x="3347397" y="-9146"/>
            <a:chExt cx="4139500" cy="927147"/>
          </a:xfrm>
        </p:grpSpPr>
        <p:sp>
          <p:nvSpPr>
            <p:cNvPr id="26" name="Freeform 25"/>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27" name="Freeform 26"/>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49" name="Group 48">
            <a:extLst>
              <a:ext uri="{FF2B5EF4-FFF2-40B4-BE49-F238E27FC236}">
                <a16:creationId xmlns:a16="http://schemas.microsoft.com/office/drawing/2014/main" id="{490F347A-C3EA-42BE-944B-6A7B8ADBEFCE}"/>
              </a:ext>
            </a:extLst>
          </p:cNvPr>
          <p:cNvGrpSpPr/>
          <p:nvPr/>
        </p:nvGrpSpPr>
        <p:grpSpPr>
          <a:xfrm>
            <a:off x="4066229" y="2644861"/>
            <a:ext cx="5434073" cy="1677264"/>
            <a:chOff x="3983105" y="2714131"/>
            <a:chExt cx="5434073" cy="1677264"/>
          </a:xfrm>
        </p:grpSpPr>
        <p:sp>
          <p:nvSpPr>
            <p:cNvPr id="17" name="Oval 16"/>
            <p:cNvSpPr/>
            <p:nvPr/>
          </p:nvSpPr>
          <p:spPr>
            <a:xfrm>
              <a:off x="3983105" y="4073343"/>
              <a:ext cx="318052" cy="318052"/>
            </a:xfrm>
            <a:prstGeom prst="ellips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Arrow 46">
              <a:extLst>
                <a:ext uri="{FF2B5EF4-FFF2-40B4-BE49-F238E27FC236}">
                  <a16:creationId xmlns:a16="http://schemas.microsoft.com/office/drawing/2014/main" id="{F6972A65-7759-4C2E-8FCD-B4E96EFBC7C3}"/>
                </a:ext>
              </a:extLst>
            </p:cNvPr>
            <p:cNvSpPr/>
            <p:nvPr/>
          </p:nvSpPr>
          <p:spPr>
            <a:xfrm rot="5400000">
              <a:off x="3949394" y="3758065"/>
              <a:ext cx="395923" cy="200203"/>
            </a:xfrm>
            <a:prstGeom prst="rightArrow">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46">
              <a:extLst>
                <a:ext uri="{FF2B5EF4-FFF2-40B4-BE49-F238E27FC236}">
                  <a16:creationId xmlns:a16="http://schemas.microsoft.com/office/drawing/2014/main" id="{DA11FC8C-D01C-47DA-81D0-74898CC3CC26}"/>
                </a:ext>
              </a:extLst>
            </p:cNvPr>
            <p:cNvSpPr/>
            <p:nvPr/>
          </p:nvSpPr>
          <p:spPr>
            <a:xfrm rot="10800000">
              <a:off x="9021255" y="2714131"/>
              <a:ext cx="395923" cy="200203"/>
            </a:xfrm>
            <a:prstGeom prst="rightArrow">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9CE696AB-D20A-4DB5-BCF4-725ECDA2246D}"/>
              </a:ext>
            </a:extLst>
          </p:cNvPr>
          <p:cNvGrpSpPr/>
          <p:nvPr/>
        </p:nvGrpSpPr>
        <p:grpSpPr>
          <a:xfrm>
            <a:off x="1903472" y="2394177"/>
            <a:ext cx="7596830" cy="2201593"/>
            <a:chOff x="1820348" y="2463447"/>
            <a:chExt cx="7596830" cy="2201593"/>
          </a:xfrm>
        </p:grpSpPr>
        <p:sp>
          <p:nvSpPr>
            <p:cNvPr id="29" name="Oval 28"/>
            <p:cNvSpPr/>
            <p:nvPr/>
          </p:nvSpPr>
          <p:spPr>
            <a:xfrm>
              <a:off x="1820348" y="4346988"/>
              <a:ext cx="318052" cy="318052"/>
            </a:xfrm>
            <a:prstGeom prst="ellips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Arrow 46">
              <a:extLst>
                <a:ext uri="{FF2B5EF4-FFF2-40B4-BE49-F238E27FC236}">
                  <a16:creationId xmlns:a16="http://schemas.microsoft.com/office/drawing/2014/main" id="{1F39D60E-79A5-41A2-9A72-C4134FC5893E}"/>
                </a:ext>
              </a:extLst>
            </p:cNvPr>
            <p:cNvSpPr/>
            <p:nvPr/>
          </p:nvSpPr>
          <p:spPr>
            <a:xfrm rot="5400000">
              <a:off x="1781412" y="4015614"/>
              <a:ext cx="395923" cy="200203"/>
            </a:xfrm>
            <a:prstGeom prst="rightArrow">
              <a:avLst/>
            </a:prstGeom>
            <a:solidFill>
              <a:srgbClr val="9933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46">
              <a:extLst>
                <a:ext uri="{FF2B5EF4-FFF2-40B4-BE49-F238E27FC236}">
                  <a16:creationId xmlns:a16="http://schemas.microsoft.com/office/drawing/2014/main" id="{E4A577F1-36C5-4709-9981-4BA52BADA4A7}"/>
                </a:ext>
              </a:extLst>
            </p:cNvPr>
            <p:cNvSpPr/>
            <p:nvPr/>
          </p:nvSpPr>
          <p:spPr>
            <a:xfrm rot="10800000">
              <a:off x="9021255" y="2463447"/>
              <a:ext cx="395923" cy="200203"/>
            </a:xfrm>
            <a:prstGeom prst="rightArrow">
              <a:avLst/>
            </a:prstGeom>
            <a:solidFill>
              <a:srgbClr val="9933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21BED86-D811-4CC4-9B44-68ADE62442CF}"/>
              </a:ext>
            </a:extLst>
          </p:cNvPr>
          <p:cNvGrpSpPr/>
          <p:nvPr/>
        </p:nvGrpSpPr>
        <p:grpSpPr>
          <a:xfrm>
            <a:off x="3314118" y="4734246"/>
            <a:ext cx="499965" cy="395923"/>
            <a:chOff x="3230994" y="4803516"/>
            <a:chExt cx="499965" cy="395923"/>
          </a:xfrm>
        </p:grpSpPr>
        <p:sp>
          <p:nvSpPr>
            <p:cNvPr id="20" name="TextBox 19">
              <a:extLst>
                <a:ext uri="{FF2B5EF4-FFF2-40B4-BE49-F238E27FC236}">
                  <a16:creationId xmlns:a16="http://schemas.microsoft.com/office/drawing/2014/main" id="{B6A249CF-78E9-406A-9727-614A4CC65281}"/>
                </a:ext>
              </a:extLst>
            </p:cNvPr>
            <p:cNvSpPr txBox="1"/>
            <p:nvPr/>
          </p:nvSpPr>
          <p:spPr>
            <a:xfrm>
              <a:off x="3230994" y="4856442"/>
              <a:ext cx="346249" cy="312073"/>
            </a:xfrm>
            <a:prstGeom prst="rect">
              <a:avLst/>
            </a:prstGeom>
            <a:solidFill>
              <a:schemeClr val="bg1">
                <a:lumMod val="95000"/>
              </a:schemeClr>
            </a:solidFill>
          </p:spPr>
          <p:txBody>
            <a:bodyPr wrap="none" lIns="0" tIns="0" rIns="0" bIns="0" rtlCol="0" anchor="ctr" anchorCtr="0">
              <a:spAutoFit/>
            </a:bodyPr>
            <a:lstStyle/>
            <a:p>
              <a:pPr>
                <a:lnSpc>
                  <a:spcPts val="2400"/>
                </a:lnSpc>
              </a:pPr>
              <a:r>
                <a:rPr lang="en-US" sz="2400"/>
                <a:t>c</a:t>
              </a:r>
              <a:r>
                <a:rPr lang="en-US" sz="2400" baseline="-25000"/>
                <a:t>df </a:t>
              </a:r>
            </a:p>
          </p:txBody>
        </p:sp>
        <p:sp>
          <p:nvSpPr>
            <p:cNvPr id="38" name="Right Arrow 46">
              <a:extLst>
                <a:ext uri="{FF2B5EF4-FFF2-40B4-BE49-F238E27FC236}">
                  <a16:creationId xmlns:a16="http://schemas.microsoft.com/office/drawing/2014/main" id="{EF96F031-D182-43EC-9534-4668C04CD453}"/>
                </a:ext>
              </a:extLst>
            </p:cNvPr>
            <p:cNvSpPr/>
            <p:nvPr/>
          </p:nvSpPr>
          <p:spPr>
            <a:xfrm rot="16200000">
              <a:off x="3432896" y="4901376"/>
              <a:ext cx="395923" cy="200203"/>
            </a:xfrm>
            <a:prstGeom prst="rightArrow">
              <a:avLst/>
            </a:prstGeom>
            <a:solidFill>
              <a:schemeClr val="accent3">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A0519D32-6080-4D75-962C-F588FFCBF135}"/>
              </a:ext>
            </a:extLst>
          </p:cNvPr>
          <p:cNvGrpSpPr/>
          <p:nvPr/>
        </p:nvGrpSpPr>
        <p:grpSpPr>
          <a:xfrm>
            <a:off x="3541658" y="2585339"/>
            <a:ext cx="344646" cy="2017368"/>
            <a:chOff x="3458534" y="2654609"/>
            <a:chExt cx="344646" cy="2017368"/>
          </a:xfrm>
        </p:grpSpPr>
        <p:grpSp>
          <p:nvGrpSpPr>
            <p:cNvPr id="21" name="Group 20">
              <a:extLst>
                <a:ext uri="{FF2B5EF4-FFF2-40B4-BE49-F238E27FC236}">
                  <a16:creationId xmlns:a16="http://schemas.microsoft.com/office/drawing/2014/main" id="{77995E73-EB80-4E66-B2EF-44F370FD681B}"/>
                </a:ext>
              </a:extLst>
            </p:cNvPr>
            <p:cNvGrpSpPr/>
            <p:nvPr/>
          </p:nvGrpSpPr>
          <p:grpSpPr>
            <a:xfrm>
              <a:off x="3530756" y="2654609"/>
              <a:ext cx="200203" cy="2017368"/>
              <a:chOff x="10041907" y="4344927"/>
              <a:chExt cx="200203" cy="790204"/>
            </a:xfrm>
          </p:grpSpPr>
          <p:sp>
            <p:nvSpPr>
              <p:cNvPr id="39" name="Right Arrow 46">
                <a:extLst>
                  <a:ext uri="{FF2B5EF4-FFF2-40B4-BE49-F238E27FC236}">
                    <a16:creationId xmlns:a16="http://schemas.microsoft.com/office/drawing/2014/main" id="{EEECD936-DE98-472C-97D5-64C035A4DC49}"/>
                  </a:ext>
                </a:extLst>
              </p:cNvPr>
              <p:cNvSpPr/>
              <p:nvPr/>
            </p:nvSpPr>
            <p:spPr>
              <a:xfrm rot="16200000">
                <a:off x="9944047" y="4442787"/>
                <a:ext cx="395923" cy="200203"/>
              </a:xfrm>
              <a:prstGeom prst="rightArrow">
                <a:avLst/>
              </a:prstGeom>
              <a:solidFill>
                <a:schemeClr val="accent3">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46">
                <a:extLst>
                  <a:ext uri="{FF2B5EF4-FFF2-40B4-BE49-F238E27FC236}">
                    <a16:creationId xmlns:a16="http://schemas.microsoft.com/office/drawing/2014/main" id="{0CC11617-90AD-4CF1-ADB8-75B97F0A723D}"/>
                  </a:ext>
                </a:extLst>
              </p:cNvPr>
              <p:cNvSpPr/>
              <p:nvPr/>
            </p:nvSpPr>
            <p:spPr>
              <a:xfrm rot="5400000" flipV="1">
                <a:off x="9944047" y="4837068"/>
                <a:ext cx="395923" cy="200203"/>
              </a:xfrm>
              <a:prstGeom prst="rightArrow">
                <a:avLst/>
              </a:prstGeom>
              <a:solidFill>
                <a:schemeClr val="accent3">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5769E311-09D3-4307-82CC-199F1D9853A2}"/>
                </a:ext>
              </a:extLst>
            </p:cNvPr>
            <p:cNvSpPr txBox="1"/>
            <p:nvPr/>
          </p:nvSpPr>
          <p:spPr>
            <a:xfrm>
              <a:off x="3458534" y="3065862"/>
              <a:ext cx="344646" cy="461665"/>
            </a:xfrm>
            <a:prstGeom prst="rect">
              <a:avLst/>
            </a:prstGeom>
            <a:solidFill>
              <a:schemeClr val="bg1">
                <a:lumMod val="95000"/>
              </a:schemeClr>
            </a:solidFill>
          </p:spPr>
          <p:txBody>
            <a:bodyPr wrap="none" lIns="0" tIns="0" rIns="0" bIns="91440" rtlCol="0" anchor="t" anchorCtr="0">
              <a:spAutoFit/>
            </a:bodyPr>
            <a:lstStyle/>
            <a:p>
              <a:r>
                <a:rPr lang="en-US" sz="2400"/>
                <a:t>c</a:t>
              </a:r>
              <a:r>
                <a:rPr lang="en-US" sz="2400" baseline="-25000"/>
                <a:t>dp</a:t>
              </a:r>
              <a:endParaRPr lang="en-US" sz="300" baseline="-25000"/>
            </a:p>
          </p:txBody>
        </p:sp>
      </p:grpSp>
      <p:grpSp>
        <p:nvGrpSpPr>
          <p:cNvPr id="46" name="Group 45">
            <a:extLst>
              <a:ext uri="{FF2B5EF4-FFF2-40B4-BE49-F238E27FC236}">
                <a16:creationId xmlns:a16="http://schemas.microsoft.com/office/drawing/2014/main" id="{CAA9EBD8-854E-4610-9DA0-B68ADC2C4FDD}"/>
              </a:ext>
            </a:extLst>
          </p:cNvPr>
          <p:cNvGrpSpPr/>
          <p:nvPr/>
        </p:nvGrpSpPr>
        <p:grpSpPr>
          <a:xfrm>
            <a:off x="6250526" y="4512160"/>
            <a:ext cx="5103507" cy="1431650"/>
            <a:chOff x="6443774" y="491512"/>
            <a:chExt cx="5103507" cy="1431650"/>
          </a:xfrm>
        </p:grpSpPr>
        <p:pic>
          <p:nvPicPr>
            <p:cNvPr id="31" name="Picture 30">
              <a:extLst>
                <a:ext uri="{FF2B5EF4-FFF2-40B4-BE49-F238E27FC236}">
                  <a16:creationId xmlns:a16="http://schemas.microsoft.com/office/drawing/2014/main" id="{9D0DA698-2479-486B-B180-B18E756C866E}"/>
                </a:ext>
              </a:extLst>
            </p:cNvPr>
            <p:cNvPicPr>
              <a:picLocks noChangeAspect="1"/>
            </p:cNvPicPr>
            <p:nvPr/>
          </p:nvPicPr>
          <p:blipFill>
            <a:blip r:embed="rId7"/>
            <a:stretch>
              <a:fillRect/>
            </a:stretch>
          </p:blipFill>
          <p:spPr>
            <a:xfrm>
              <a:off x="6443774" y="808110"/>
              <a:ext cx="5103507" cy="1115052"/>
            </a:xfrm>
            <a:prstGeom prst="rect">
              <a:avLst/>
            </a:prstGeom>
          </p:spPr>
        </p:pic>
        <p:sp>
          <p:nvSpPr>
            <p:cNvPr id="45" name="TextBox 44">
              <a:extLst>
                <a:ext uri="{FF2B5EF4-FFF2-40B4-BE49-F238E27FC236}">
                  <a16:creationId xmlns:a16="http://schemas.microsoft.com/office/drawing/2014/main" id="{F8A346AB-FD4B-40B2-8793-BB961287FBC0}"/>
                </a:ext>
              </a:extLst>
            </p:cNvPr>
            <p:cNvSpPr txBox="1"/>
            <p:nvPr/>
          </p:nvSpPr>
          <p:spPr>
            <a:xfrm>
              <a:off x="7558785" y="491512"/>
              <a:ext cx="3896259" cy="307777"/>
            </a:xfrm>
            <a:prstGeom prst="rect">
              <a:avLst/>
            </a:prstGeom>
            <a:solidFill>
              <a:schemeClr val="bg1"/>
            </a:solidFill>
          </p:spPr>
          <p:txBody>
            <a:bodyPr wrap="none" lIns="0" tIns="0" rIns="0" bIns="0" rtlCol="0" anchor="t" anchorCtr="0">
              <a:spAutoFit/>
            </a:bodyPr>
            <a:lstStyle/>
            <a:p>
              <a:pPr>
                <a:lnSpc>
                  <a:spcPts val="2400"/>
                </a:lnSpc>
                <a:spcAft>
                  <a:spcPts val="400"/>
                </a:spcAft>
              </a:pPr>
              <a:r>
                <a:rPr lang="en-US" sz="2000"/>
                <a:t> Zero-lift drag at Betz’ Test Conditions</a:t>
              </a:r>
              <a:endParaRPr lang="en-US" sz="200" baseline="-25000"/>
            </a:p>
          </p:txBody>
        </p:sp>
      </p:grpSp>
      <p:pic>
        <p:nvPicPr>
          <p:cNvPr id="30" name="Audio 29">
            <a:hlinkClick r:id="" action="ppaction://media"/>
            <a:extLst>
              <a:ext uri="{FF2B5EF4-FFF2-40B4-BE49-F238E27FC236}">
                <a16:creationId xmlns:a16="http://schemas.microsoft.com/office/drawing/2014/main" id="{1D7BFEA3-DA16-4088-B340-E96600BE3F0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865093465"/>
      </p:ext>
    </p:extLst>
  </p:cSld>
  <p:clrMapOvr>
    <a:masterClrMapping/>
  </p:clrMapOvr>
  <mc:AlternateContent xmlns:mc="http://schemas.openxmlformats.org/markup-compatibility/2006" xmlns:p14="http://schemas.microsoft.com/office/powerpoint/2010/main">
    <mc:Choice Requires="p14">
      <p:transition spd="slow" p14:dur="2000" advTm="46185"/>
    </mc:Choice>
    <mc:Fallback xmlns="">
      <p:transition spd="slow" advTm="4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4" name="Rectangle 23"/>
          <p:cNvSpPr/>
          <p:nvPr/>
        </p:nvSpPr>
        <p:spPr>
          <a:xfrm>
            <a:off x="1987138" y="3443844"/>
            <a:ext cx="3954483" cy="2850078"/>
          </a:xfrm>
          <a:prstGeom prst="rect">
            <a:avLst/>
          </a:prstGeom>
          <a:solidFill>
            <a:schemeClr val="bg1">
              <a:lumMod val="7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10000"/>
                    </a14:imgEffect>
                  </a14:imgLayer>
                </a14:imgProps>
              </a:ext>
              <a:ext uri="{28A0092B-C50C-407E-A947-70E740481C1C}">
                <a14:useLocalDpi xmlns:a14="http://schemas.microsoft.com/office/drawing/2010/main" val="0"/>
              </a:ext>
            </a:extLst>
          </a:blip>
          <a:srcRect l="11039" t="30271" r="1357" b="-1"/>
          <a:stretch/>
        </p:blipFill>
        <p:spPr>
          <a:xfrm>
            <a:off x="1981205" y="680935"/>
            <a:ext cx="4396897" cy="2624815"/>
          </a:xfrm>
          <a:prstGeom prst="rect">
            <a:avLst/>
          </a:prstGeom>
        </p:spPr>
      </p:pic>
      <p:sp>
        <p:nvSpPr>
          <p:cNvPr id="16" name="Title 1"/>
          <p:cNvSpPr>
            <a:spLocks noGrp="1"/>
          </p:cNvSpPr>
          <p:nvPr>
            <p:ph type="title"/>
          </p:nvPr>
        </p:nvSpPr>
        <p:spPr>
          <a:xfrm>
            <a:off x="47630" y="-10401"/>
            <a:ext cx="9044601" cy="541338"/>
          </a:xfrm>
        </p:spPr>
        <p:txBody>
          <a:bodyPr>
            <a:noAutofit/>
          </a:bodyPr>
          <a:lstStyle/>
          <a:p>
            <a:pPr>
              <a:lnSpc>
                <a:spcPts val="3600"/>
              </a:lnSpc>
            </a:pPr>
            <a:r>
              <a:rPr lang="en-US" sz="2800" b="1">
                <a:solidFill>
                  <a:schemeClr val="tx1">
                    <a:lumMod val="65000"/>
                    <a:lumOff val="35000"/>
                  </a:schemeClr>
                </a:solidFill>
                <a:latin typeface="+mn-lt"/>
              </a:rPr>
              <a:t>Early implementations of wing sweep</a:t>
            </a:r>
            <a:endParaRPr lang="en-US" sz="1400" b="1" i="1">
              <a:solidFill>
                <a:schemeClr val="tx1">
                  <a:lumMod val="65000"/>
                  <a:lumOff val="35000"/>
                </a:schemeClr>
              </a:solidFill>
              <a:latin typeface="+mn-lt"/>
            </a:endParaRPr>
          </a:p>
        </p:txBody>
      </p:sp>
      <p:pic>
        <p:nvPicPr>
          <p:cNvPr id="21" name="Picture 20" descr="J29_png.png"/>
          <p:cNvPicPr>
            <a:picLocks noChangeAspect="1"/>
          </p:cNvPicPr>
          <p:nvPr/>
        </p:nvPicPr>
        <p:blipFill rotWithShape="1">
          <a:blip r:embed="rId8" cstate="print"/>
          <a:srcRect t="2765" b="4894"/>
          <a:stretch/>
        </p:blipFill>
        <p:spPr>
          <a:xfrm>
            <a:off x="6047362" y="3605747"/>
            <a:ext cx="4106820" cy="2686905"/>
          </a:xfrm>
          <a:prstGeom prst="rect">
            <a:avLst/>
          </a:prstGeom>
        </p:spPr>
      </p:pic>
      <p:sp>
        <p:nvSpPr>
          <p:cNvPr id="26" name="Rectangle 70">
            <a:extLst>
              <a:ext uri="{FF2B5EF4-FFF2-40B4-BE49-F238E27FC236}">
                <a16:creationId xmlns:a16="http://schemas.microsoft.com/office/drawing/2014/main" id="{ABBA78CD-A9E9-4E1C-9B96-04847024FB7B}"/>
              </a:ext>
            </a:extLst>
          </p:cNvPr>
          <p:cNvSpPr>
            <a:spLocks noChangeArrowheads="1"/>
          </p:cNvSpPr>
          <p:nvPr/>
        </p:nvSpPr>
        <p:spPr bwMode="auto">
          <a:xfrm>
            <a:off x="8938755" y="1106366"/>
            <a:ext cx="1112029" cy="581698"/>
          </a:xfrm>
          <a:prstGeom prst="rect">
            <a:avLst/>
          </a:prstGeom>
          <a:solidFill>
            <a:schemeClr val="tx1">
              <a:lumMod val="65000"/>
              <a:lumOff val="35000"/>
            </a:schemeClr>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a:solidFill>
                  <a:schemeClr val="bg1"/>
                </a:solidFill>
              </a:rPr>
              <a:t>ME 163</a:t>
            </a:r>
          </a:p>
          <a:p>
            <a:pPr>
              <a:defRPr/>
            </a:pPr>
            <a:r>
              <a:rPr lang="en-US">
                <a:solidFill>
                  <a:schemeClr val="bg1"/>
                </a:solidFill>
              </a:rPr>
              <a:t>pitch trim</a:t>
            </a:r>
          </a:p>
        </p:txBody>
      </p:sp>
      <p:sp>
        <p:nvSpPr>
          <p:cNvPr id="27" name="Rectangle 70">
            <a:extLst>
              <a:ext uri="{FF2B5EF4-FFF2-40B4-BE49-F238E27FC236}">
                <a16:creationId xmlns:a16="http://schemas.microsoft.com/office/drawing/2014/main" id="{F667F10B-BF0E-4733-88AA-DF4DB829AD25}"/>
              </a:ext>
            </a:extLst>
          </p:cNvPr>
          <p:cNvSpPr>
            <a:spLocks noChangeArrowheads="1"/>
          </p:cNvSpPr>
          <p:nvPr/>
        </p:nvSpPr>
        <p:spPr bwMode="auto">
          <a:xfrm>
            <a:off x="2250020" y="5674456"/>
            <a:ext cx="2851020" cy="581698"/>
          </a:xfrm>
          <a:prstGeom prst="rect">
            <a:avLst/>
          </a:prstGeom>
          <a:solidFill>
            <a:schemeClr val="tx1">
              <a:lumMod val="65000"/>
              <a:lumOff val="35000"/>
            </a:schemeClr>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a:solidFill>
                  <a:schemeClr val="bg1"/>
                </a:solidFill>
              </a:rPr>
              <a:t>Ho 229</a:t>
            </a:r>
          </a:p>
          <a:p>
            <a:pPr>
              <a:defRPr/>
            </a:pPr>
            <a:r>
              <a:rPr lang="en-US">
                <a:solidFill>
                  <a:schemeClr val="bg1"/>
                </a:solidFill>
              </a:rPr>
              <a:t>Sweep &amp; twist for pitch trim</a:t>
            </a:r>
          </a:p>
        </p:txBody>
      </p:sp>
      <p:sp>
        <p:nvSpPr>
          <p:cNvPr id="28" name="Rectangle 70">
            <a:extLst>
              <a:ext uri="{FF2B5EF4-FFF2-40B4-BE49-F238E27FC236}">
                <a16:creationId xmlns:a16="http://schemas.microsoft.com/office/drawing/2014/main" id="{258B3740-95BA-44EB-8FED-0CE572E626EF}"/>
              </a:ext>
            </a:extLst>
          </p:cNvPr>
          <p:cNvSpPr>
            <a:spLocks noChangeArrowheads="1"/>
          </p:cNvSpPr>
          <p:nvPr/>
        </p:nvSpPr>
        <p:spPr bwMode="auto">
          <a:xfrm>
            <a:off x="6096001" y="3635346"/>
            <a:ext cx="4036254" cy="304699"/>
          </a:xfrm>
          <a:prstGeom prst="rect">
            <a:avLst/>
          </a:prstGeom>
          <a:noFill/>
          <a:ln w="9525">
            <a:noFill/>
            <a:miter lim="800000"/>
            <a:headEnd/>
            <a:tailEnd/>
          </a:ln>
          <a:effectLst/>
        </p:spPr>
        <p:txBody>
          <a:bodyPr wrap="square" lIns="91440" tIns="0" rIns="91440" bIns="27432">
            <a:spAutoFit/>
          </a:bodyPr>
          <a:lstStyle/>
          <a:p>
            <a:pPr>
              <a:defRPr/>
            </a:pPr>
            <a:r>
              <a:rPr lang="en-US">
                <a:solidFill>
                  <a:schemeClr val="bg1"/>
                </a:solidFill>
              </a:rPr>
              <a:t>Saab J-29Tunnan – 1st use of Betz’ data</a:t>
            </a:r>
          </a:p>
        </p:txBody>
      </p:sp>
      <p:sp>
        <p:nvSpPr>
          <p:cNvPr id="4" name="Rectangle 3"/>
          <p:cNvSpPr/>
          <p:nvPr/>
        </p:nvSpPr>
        <p:spPr>
          <a:xfrm>
            <a:off x="3762375" y="6469762"/>
            <a:ext cx="4275761" cy="3882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0">
            <a:extLst>
              <a:ext uri="{FF2B5EF4-FFF2-40B4-BE49-F238E27FC236}">
                <a16:creationId xmlns:a16="http://schemas.microsoft.com/office/drawing/2014/main" id="{258B3740-95BA-44EB-8FED-0CE572E626EF}"/>
              </a:ext>
            </a:extLst>
          </p:cNvPr>
          <p:cNvSpPr>
            <a:spLocks noChangeArrowheads="1"/>
          </p:cNvSpPr>
          <p:nvPr/>
        </p:nvSpPr>
        <p:spPr bwMode="auto">
          <a:xfrm>
            <a:off x="7699452" y="5672626"/>
            <a:ext cx="2432802" cy="304699"/>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a:solidFill>
                  <a:schemeClr val="bg1"/>
                </a:solidFill>
              </a:rPr>
              <a:t>World’s first area ruling</a:t>
            </a:r>
          </a:p>
        </p:txBody>
      </p:sp>
      <p:sp>
        <p:nvSpPr>
          <p:cNvPr id="30" name="Rectangle 70">
            <a:extLst>
              <a:ext uri="{FF2B5EF4-FFF2-40B4-BE49-F238E27FC236}">
                <a16:creationId xmlns:a16="http://schemas.microsoft.com/office/drawing/2014/main" id="{E9DDF68B-8AD2-4350-8563-811CB9D7C1D8}"/>
              </a:ext>
            </a:extLst>
          </p:cNvPr>
          <p:cNvSpPr>
            <a:spLocks noChangeArrowheads="1"/>
          </p:cNvSpPr>
          <p:nvPr/>
        </p:nvSpPr>
        <p:spPr bwMode="auto">
          <a:xfrm>
            <a:off x="8908222" y="5991066"/>
            <a:ext cx="1372601" cy="21236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lgn="ctr">
              <a:defRPr/>
            </a:pPr>
            <a:r>
              <a:rPr lang="en-US" sz="1200">
                <a:solidFill>
                  <a:srgbClr val="747474"/>
                </a:solidFill>
              </a:rPr>
              <a:t>Saabgroup.com</a:t>
            </a:r>
          </a:p>
        </p:txBody>
      </p:sp>
      <p:grpSp>
        <p:nvGrpSpPr>
          <p:cNvPr id="5" name="Group 4">
            <a:extLst>
              <a:ext uri="{FF2B5EF4-FFF2-40B4-BE49-F238E27FC236}">
                <a16:creationId xmlns:a16="http://schemas.microsoft.com/office/drawing/2014/main" id="{2B90CC7D-A539-4BBD-812C-D430F18ABD8F}"/>
              </a:ext>
            </a:extLst>
          </p:cNvPr>
          <p:cNvGrpSpPr/>
          <p:nvPr/>
        </p:nvGrpSpPr>
        <p:grpSpPr>
          <a:xfrm>
            <a:off x="1922529" y="3363113"/>
            <a:ext cx="3664586" cy="2708491"/>
            <a:chOff x="1922529" y="3363113"/>
            <a:chExt cx="3664586" cy="2708491"/>
          </a:xfrm>
        </p:grpSpPr>
        <p:pic>
          <p:nvPicPr>
            <p:cNvPr id="2" name="Picture 1"/>
            <p:cNvPicPr>
              <a:picLocks noChangeAspect="1"/>
            </p:cNvPicPr>
            <p:nvPr/>
          </p:nvPicPr>
          <p:blipFill>
            <a:blip r:embed="rId9" cstate="hq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922529" y="3363113"/>
              <a:ext cx="3664586" cy="2708491"/>
            </a:xfrm>
            <a:prstGeom prst="rect">
              <a:avLst/>
            </a:prstGeom>
          </p:spPr>
        </p:pic>
        <p:sp>
          <p:nvSpPr>
            <p:cNvPr id="33" name="Rectangle 70">
              <a:extLst>
                <a:ext uri="{FF2B5EF4-FFF2-40B4-BE49-F238E27FC236}">
                  <a16:creationId xmlns:a16="http://schemas.microsoft.com/office/drawing/2014/main" id="{23742ACB-37B1-4EB3-9497-9A883B52D37C}"/>
                </a:ext>
              </a:extLst>
            </p:cNvPr>
            <p:cNvSpPr>
              <a:spLocks noChangeArrowheads="1"/>
            </p:cNvSpPr>
            <p:nvPr/>
          </p:nvSpPr>
          <p:spPr bwMode="auto">
            <a:xfrm rot="869600">
              <a:off x="4383234" y="5085176"/>
              <a:ext cx="1038552" cy="196977"/>
            </a:xfrm>
            <a:prstGeom prst="rect">
              <a:avLst/>
            </a:prstGeom>
            <a:noFill/>
            <a:ln w="9525">
              <a:noFill/>
              <a:miter lim="800000"/>
              <a:headEnd/>
              <a:tailEnd/>
            </a:ln>
            <a:effectLst/>
          </p:spPr>
          <p:txBody>
            <a:bodyPr wrap="square" lIns="91440" tIns="0" rIns="91440" bIns="27432">
              <a:spAutoFit/>
            </a:bodyPr>
            <a:lstStyle/>
            <a:p>
              <a:pPr>
                <a:defRPr/>
              </a:pPr>
              <a:r>
                <a:rPr lang="en-US" sz="1100" i="1">
                  <a:solidFill>
                    <a:srgbClr val="CFCFCF"/>
                  </a:solidFill>
                </a:rPr>
                <a:t>Mario Merino</a:t>
              </a:r>
            </a:p>
          </p:txBody>
        </p:sp>
      </p:grpSp>
      <p:pic>
        <p:nvPicPr>
          <p:cNvPr id="8" name="Picture 7">
            <a:extLst>
              <a:ext uri="{FF2B5EF4-FFF2-40B4-BE49-F238E27FC236}">
                <a16:creationId xmlns:a16="http://schemas.microsoft.com/office/drawing/2014/main" id="{A8B1818A-17E1-48F1-8C53-E404A97A75CC}"/>
              </a:ext>
            </a:extLst>
          </p:cNvPr>
          <p:cNvPicPr>
            <a:picLocks noChangeAspect="1"/>
          </p:cNvPicPr>
          <p:nvPr/>
        </p:nvPicPr>
        <p:blipFill>
          <a:blip r:embed="rId11">
            <a:grayscl/>
          </a:blip>
          <a:stretch>
            <a:fillRect/>
          </a:stretch>
        </p:blipFill>
        <p:spPr>
          <a:xfrm rot="5400000">
            <a:off x="7457464" y="630960"/>
            <a:ext cx="2120375" cy="3229204"/>
          </a:xfrm>
          <a:prstGeom prst="rect">
            <a:avLst/>
          </a:prstGeom>
        </p:spPr>
      </p:pic>
      <p:sp>
        <p:nvSpPr>
          <p:cNvPr id="34" name="Rectangle 70">
            <a:extLst>
              <a:ext uri="{FF2B5EF4-FFF2-40B4-BE49-F238E27FC236}">
                <a16:creationId xmlns:a16="http://schemas.microsoft.com/office/drawing/2014/main" id="{AA43385E-BB5D-4360-A942-03CD43AA3520}"/>
              </a:ext>
            </a:extLst>
          </p:cNvPr>
          <p:cNvSpPr>
            <a:spLocks noChangeArrowheads="1"/>
          </p:cNvSpPr>
          <p:nvPr/>
        </p:nvSpPr>
        <p:spPr bwMode="auto">
          <a:xfrm>
            <a:off x="2947207" y="2962347"/>
            <a:ext cx="2482703" cy="312761"/>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a:solidFill>
                  <a:schemeClr val="bg1"/>
                </a:solidFill>
              </a:rPr>
              <a:t>ME 262 – sweep for c.g.</a:t>
            </a:r>
          </a:p>
        </p:txBody>
      </p:sp>
      <p:sp>
        <p:nvSpPr>
          <p:cNvPr id="17" name="Rectangle 70">
            <a:extLst>
              <a:ext uri="{FF2B5EF4-FFF2-40B4-BE49-F238E27FC236}">
                <a16:creationId xmlns:a16="http://schemas.microsoft.com/office/drawing/2014/main" id="{2E8C4C73-C4FF-40F3-A751-56929ECDE484}"/>
              </a:ext>
            </a:extLst>
          </p:cNvPr>
          <p:cNvSpPr>
            <a:spLocks noChangeArrowheads="1"/>
          </p:cNvSpPr>
          <p:nvPr/>
        </p:nvSpPr>
        <p:spPr bwMode="auto">
          <a:xfrm>
            <a:off x="8159754" y="5329706"/>
            <a:ext cx="1972500" cy="304699"/>
          </a:xfrm>
          <a:prstGeom prst="rect">
            <a:avLst/>
          </a:prstGeom>
          <a:noFill/>
          <a:ln w="9525">
            <a:noFill/>
            <a:miter lim="800000"/>
            <a:headEnd/>
            <a:tailEnd/>
          </a:ln>
          <a:effectLst/>
        </p:spPr>
        <p:txBody>
          <a:bodyPr wrap="square" lIns="91440" tIns="0" rIns="91440" bIns="27432">
            <a:spAutoFit/>
          </a:bodyPr>
          <a:lstStyle/>
          <a:p>
            <a:pPr>
              <a:defRPr/>
            </a:pPr>
            <a:r>
              <a:rPr lang="en-US">
                <a:solidFill>
                  <a:schemeClr val="bg1"/>
                </a:solidFill>
              </a:rPr>
              <a:t>Betz’ Rep. / Allies</a:t>
            </a:r>
          </a:p>
        </p:txBody>
      </p:sp>
      <p:pic>
        <p:nvPicPr>
          <p:cNvPr id="6" name="Audio 5">
            <a:hlinkClick r:id="" action="ppaction://media"/>
            <a:extLst>
              <a:ext uri="{FF2B5EF4-FFF2-40B4-BE49-F238E27FC236}">
                <a16:creationId xmlns:a16="http://schemas.microsoft.com/office/drawing/2014/main" id="{B19F879D-40B2-447B-ADEB-56F2315E9DF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838364015"/>
      </p:ext>
    </p:extLst>
  </p:cSld>
  <p:clrMapOvr>
    <a:masterClrMapping/>
  </p:clrMapOvr>
  <p:transition advTm="632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26" grpId="0" animBg="1"/>
      <p:bldP spid="27" grpId="0" animBg="1"/>
      <p:bldP spid="28" grpId="0"/>
      <p:bldP spid="31" grpId="0"/>
      <p:bldP spid="34"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tx1">
                      <a:lumMod val="50000"/>
                      <a:lumOff val="50000"/>
                    </a:schemeClr>
                  </a:solidFill>
                </a:rPr>
                <a:t>L. edge thrust</a:t>
              </a:r>
            </a:p>
            <a:p>
              <a:pPr marL="0" indent="0" algn="ctr">
                <a:lnSpc>
                  <a:spcPts val="1800"/>
                </a:lnSpc>
                <a:spcBef>
                  <a:spcPts val="0"/>
                </a:spcBef>
                <a:buNone/>
              </a:pPr>
              <a:r>
                <a:rPr lang="en-US" sz="2200">
                  <a:solidFill>
                    <a:schemeClr val="tx1">
                      <a:lumMod val="50000"/>
                      <a:lumOff val="50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52" name="Right Arrow 51"/>
          <p:cNvSpPr/>
          <p:nvPr/>
        </p:nvSpPr>
        <p:spPr>
          <a:xfrm rot="10800000">
            <a:off x="3392460" y="3565380"/>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32</a:t>
            </a:fld>
            <a:endParaRPr lang="en-US"/>
          </a:p>
        </p:txBody>
      </p:sp>
      <p:pic>
        <p:nvPicPr>
          <p:cNvPr id="8" name="Audio 7">
            <a:hlinkClick r:id="" action="ppaction://media"/>
            <a:extLst>
              <a:ext uri="{FF2B5EF4-FFF2-40B4-BE49-F238E27FC236}">
                <a16:creationId xmlns:a16="http://schemas.microsoft.com/office/drawing/2014/main" id="{77522AFA-A1EC-4B98-A66B-A2A75F9B364D}"/>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68875814"/>
      </p:ext>
    </p:extLst>
  </p:cSld>
  <p:clrMapOvr>
    <a:masterClrMapping/>
  </p:clrMapOvr>
  <mc:AlternateContent xmlns:mc="http://schemas.openxmlformats.org/markup-compatibility/2006" xmlns:p14="http://schemas.microsoft.com/office/powerpoint/2010/main">
    <mc:Choice Requires="p14">
      <p:transition spd="slow" p14:dur="2000" advTm="5383"/>
    </mc:Choice>
    <mc:Fallback xmlns="">
      <p:transition spd="slow" advTm="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6" cstate="print">
            <a:clrChange>
              <a:clrFrom>
                <a:srgbClr val="FFFFFF"/>
              </a:clrFrom>
              <a:clrTo>
                <a:srgbClr val="FFFFFF">
                  <a:alpha val="0"/>
                </a:srgbClr>
              </a:clrTo>
            </a:clrChange>
            <a:grayscl/>
          </a:blip>
          <a:srcRect/>
          <a:stretch>
            <a:fillRect/>
          </a:stretch>
        </p:blipFill>
        <p:spPr bwMode="auto">
          <a:xfrm>
            <a:off x="2787149" y="941252"/>
            <a:ext cx="6097587" cy="4748213"/>
          </a:xfrm>
          <a:prstGeom prst="rect">
            <a:avLst/>
          </a:prstGeom>
          <a:noFill/>
          <a:ln w="19050">
            <a:noFill/>
            <a:miter lim="800000"/>
            <a:headEnd/>
            <a:tailEnd type="none" w="sm" len="lg"/>
          </a:ln>
          <a:effectLst/>
        </p:spPr>
      </p:pic>
      <p:grpSp>
        <p:nvGrpSpPr>
          <p:cNvPr id="3" name="Group 5"/>
          <p:cNvGrpSpPr>
            <a:grpSpLocks/>
          </p:cNvGrpSpPr>
          <p:nvPr/>
        </p:nvGrpSpPr>
        <p:grpSpPr bwMode="auto">
          <a:xfrm>
            <a:off x="7348775" y="2525744"/>
            <a:ext cx="2046287" cy="466725"/>
            <a:chOff x="2632" y="680"/>
            <a:chExt cx="2496" cy="936"/>
          </a:xfrm>
          <a:solidFill>
            <a:schemeClr val="bg1">
              <a:lumMod val="85000"/>
            </a:schemeClr>
          </a:solidFill>
        </p:grpSpPr>
        <p:grpSp>
          <p:nvGrpSpPr>
            <p:cNvPr id="4" name="Group 6"/>
            <p:cNvGrpSpPr>
              <a:grpSpLocks/>
            </p:cNvGrpSpPr>
            <p:nvPr/>
          </p:nvGrpSpPr>
          <p:grpSpPr bwMode="auto">
            <a:xfrm>
              <a:off x="2632" y="952"/>
              <a:ext cx="2496" cy="664"/>
              <a:chOff x="2632" y="952"/>
              <a:chExt cx="2496" cy="664"/>
            </a:xfrm>
            <a:grpFill/>
          </p:grpSpPr>
          <p:sp>
            <p:nvSpPr>
              <p:cNvPr id="8" name="Arc 7"/>
              <p:cNvSpPr>
                <a:spLocks/>
              </p:cNvSpPr>
              <p:nvPr/>
            </p:nvSpPr>
            <p:spPr bwMode="auto">
              <a:xfrm flipV="1">
                <a:off x="3880" y="952"/>
                <a:ext cx="1248" cy="6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lumMod val="50000"/>
                    <a:lumOff val="50000"/>
                  </a:schemeClr>
                </a:solidFill>
                <a:round/>
                <a:headEnd/>
                <a:tailEnd type="none" w="sm" len="lg"/>
              </a:ln>
              <a:effectLst/>
            </p:spPr>
            <p:txBody>
              <a:bodyPr wrap="none" anchor="ctr"/>
              <a:lstStyle/>
              <a:p>
                <a:endParaRPr lang="en-US"/>
              </a:p>
            </p:txBody>
          </p:sp>
          <p:sp>
            <p:nvSpPr>
              <p:cNvPr id="9" name="Arc 8"/>
              <p:cNvSpPr>
                <a:spLocks/>
              </p:cNvSpPr>
              <p:nvPr/>
            </p:nvSpPr>
            <p:spPr bwMode="auto">
              <a:xfrm flipH="1" flipV="1">
                <a:off x="2632" y="952"/>
                <a:ext cx="1248" cy="6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lumMod val="50000"/>
                    <a:lumOff val="50000"/>
                  </a:schemeClr>
                </a:solidFill>
                <a:round/>
                <a:headEnd/>
                <a:tailEnd type="none" w="sm" len="lg"/>
              </a:ln>
              <a:effectLst/>
            </p:spPr>
            <p:txBody>
              <a:bodyPr wrap="none" anchor="ctr"/>
              <a:lstStyle/>
              <a:p>
                <a:endParaRPr lang="en-US"/>
              </a:p>
            </p:txBody>
          </p:sp>
        </p:grpSp>
        <p:grpSp>
          <p:nvGrpSpPr>
            <p:cNvPr id="5" name="Group 9"/>
            <p:cNvGrpSpPr>
              <a:grpSpLocks/>
            </p:cNvGrpSpPr>
            <p:nvPr/>
          </p:nvGrpSpPr>
          <p:grpSpPr bwMode="auto">
            <a:xfrm flipV="1">
              <a:off x="2632" y="680"/>
              <a:ext cx="2496" cy="280"/>
              <a:chOff x="2632" y="952"/>
              <a:chExt cx="2496" cy="664"/>
            </a:xfrm>
            <a:grpFill/>
          </p:grpSpPr>
          <p:sp>
            <p:nvSpPr>
              <p:cNvPr id="6" name="Arc 10"/>
              <p:cNvSpPr>
                <a:spLocks/>
              </p:cNvSpPr>
              <p:nvPr/>
            </p:nvSpPr>
            <p:spPr bwMode="auto">
              <a:xfrm flipV="1">
                <a:off x="3880" y="952"/>
                <a:ext cx="1248" cy="6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lumMod val="50000"/>
                    <a:lumOff val="50000"/>
                  </a:schemeClr>
                </a:solidFill>
                <a:round/>
                <a:headEnd/>
                <a:tailEnd type="none" w="sm" len="lg"/>
              </a:ln>
              <a:effectLst/>
            </p:spPr>
            <p:txBody>
              <a:bodyPr wrap="none" anchor="ctr"/>
              <a:lstStyle/>
              <a:p>
                <a:endParaRPr lang="en-US"/>
              </a:p>
            </p:txBody>
          </p:sp>
          <p:sp>
            <p:nvSpPr>
              <p:cNvPr id="7" name="Arc 11"/>
              <p:cNvSpPr>
                <a:spLocks/>
              </p:cNvSpPr>
              <p:nvPr/>
            </p:nvSpPr>
            <p:spPr bwMode="auto">
              <a:xfrm flipH="1" flipV="1">
                <a:off x="2632" y="952"/>
                <a:ext cx="1248" cy="6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lumMod val="50000"/>
                    <a:lumOff val="50000"/>
                  </a:schemeClr>
                </a:solidFill>
                <a:round/>
                <a:headEnd/>
                <a:tailEnd type="none" w="sm" len="lg"/>
              </a:ln>
              <a:effectLst/>
            </p:spPr>
            <p:txBody>
              <a:bodyPr wrap="none" anchor="ctr"/>
              <a:lstStyle/>
              <a:p>
                <a:endParaRPr lang="en-US"/>
              </a:p>
            </p:txBody>
          </p:sp>
        </p:grpSp>
      </p:grpSp>
      <p:sp>
        <p:nvSpPr>
          <p:cNvPr id="12" name="TextBox 11"/>
          <p:cNvSpPr txBox="1"/>
          <p:nvPr/>
        </p:nvSpPr>
        <p:spPr>
          <a:xfrm>
            <a:off x="41596" y="-24732"/>
            <a:ext cx="7842739"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Two Elliptical Wings - Drag due to Lift Vs. Theory</a:t>
            </a:r>
          </a:p>
        </p:txBody>
      </p:sp>
      <p:sp>
        <p:nvSpPr>
          <p:cNvPr id="10" name="TextBox 9"/>
          <p:cNvSpPr txBox="1"/>
          <p:nvPr/>
        </p:nvSpPr>
        <p:spPr>
          <a:xfrm>
            <a:off x="3201219" y="2791453"/>
            <a:ext cx="761747"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2000">
                <a:latin typeface="Symbol" pitchFamily="18" charset="2"/>
              </a:rPr>
              <a:t>p</a:t>
            </a:r>
            <a:r>
              <a:rPr lang="en-US" sz="2000"/>
              <a:t>Ac</a:t>
            </a:r>
            <a:r>
              <a:rPr lang="en-US" sz="2000" baseline="-25000"/>
              <a:t>DL</a:t>
            </a:r>
          </a:p>
        </p:txBody>
      </p:sp>
      <p:sp>
        <p:nvSpPr>
          <p:cNvPr id="14" name="TextBox 13"/>
          <p:cNvSpPr txBox="1"/>
          <p:nvPr/>
        </p:nvSpPr>
        <p:spPr>
          <a:xfrm>
            <a:off x="4533670" y="4886458"/>
            <a:ext cx="3144515"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2000"/>
              <a:t>Square of Lift Coefficient, c</a:t>
            </a:r>
            <a:r>
              <a:rPr lang="en-US" sz="2000" baseline="-25000"/>
              <a:t>L</a:t>
            </a:r>
            <a:r>
              <a:rPr lang="en-US" sz="2000" baseline="30000"/>
              <a:t>2</a:t>
            </a:r>
            <a:endParaRPr lang="en-US" sz="2000" baseline="-25000"/>
          </a:p>
        </p:txBody>
      </p:sp>
      <p:sp>
        <p:nvSpPr>
          <p:cNvPr id="15" name="TextBox 14"/>
          <p:cNvSpPr txBox="1"/>
          <p:nvPr/>
        </p:nvSpPr>
        <p:spPr>
          <a:xfrm>
            <a:off x="3698421" y="5868569"/>
            <a:ext cx="4338238" cy="400110"/>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000">
                <a:solidFill>
                  <a:schemeClr val="bg1"/>
                </a:solidFill>
              </a:rPr>
              <a:t>10% underprediction of drag due to lift </a:t>
            </a:r>
            <a:endParaRPr lang="en-US" sz="2000" baseline="30000">
              <a:solidFill>
                <a:schemeClr val="bg1"/>
              </a:solidFill>
            </a:endParaRPr>
          </a:p>
        </p:txBody>
      </p:sp>
      <p:sp>
        <p:nvSpPr>
          <p:cNvPr id="11" name="Slide Number Placeholder 10"/>
          <p:cNvSpPr>
            <a:spLocks noGrp="1"/>
          </p:cNvSpPr>
          <p:nvPr>
            <p:ph type="sldNum" sz="quarter" idx="12"/>
          </p:nvPr>
        </p:nvSpPr>
        <p:spPr/>
        <p:txBody>
          <a:bodyPr/>
          <a:lstStyle/>
          <a:p>
            <a:fld id="{01E2073A-A629-45A2-8404-EF7185EE7B65}" type="slidenum">
              <a:rPr lang="en-US" smtClean="0"/>
              <a:pPr/>
              <a:t>33</a:t>
            </a:fld>
            <a:endParaRPr lang="en-US"/>
          </a:p>
        </p:txBody>
      </p:sp>
      <p:sp>
        <p:nvSpPr>
          <p:cNvPr id="17" name="Rectangle 16"/>
          <p:cNvSpPr/>
          <p:nvPr/>
        </p:nvSpPr>
        <p:spPr>
          <a:xfrm>
            <a:off x="5317788" y="981803"/>
            <a:ext cx="2947481" cy="252919"/>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163" descr="C:\Users\Phil\a-wing\Ludwig Prandtl.JP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12000"/>
                    </a14:imgEffect>
                  </a14:imgLayer>
                </a14:imgProps>
              </a:ext>
              <a:ext uri="{28A0092B-C50C-407E-A947-70E740481C1C}">
                <a14:useLocalDpi xmlns:a14="http://schemas.microsoft.com/office/drawing/2010/main" val="0"/>
              </a:ext>
            </a:extLst>
          </a:blip>
          <a:srcRect l="2080" r="2080" b="2145"/>
          <a:stretch>
            <a:fillRect/>
          </a:stretch>
        </p:blipFill>
        <p:spPr bwMode="auto">
          <a:xfrm flipH="1">
            <a:off x="8036659" y="835303"/>
            <a:ext cx="1098902" cy="14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A3452062-925D-4968-8FDD-ACAB12CF3C4E}"/>
              </a:ext>
            </a:extLst>
          </p:cNvPr>
          <p:cNvCxnSpPr>
            <a:cxnSpLocks/>
          </p:cNvCxnSpPr>
          <p:nvPr/>
        </p:nvCxnSpPr>
        <p:spPr>
          <a:xfrm>
            <a:off x="5436457" y="2203578"/>
            <a:ext cx="548583" cy="659628"/>
          </a:xfrm>
          <a:prstGeom prst="straightConnector1">
            <a:avLst/>
          </a:prstGeom>
          <a:ln w="76200">
            <a:solidFill>
              <a:schemeClr val="bg1">
                <a:lumMod val="50000"/>
                <a:alpha val="50196"/>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AAF560F-416C-4335-89C0-7D98C53D049D}"/>
              </a:ext>
            </a:extLst>
          </p:cNvPr>
          <p:cNvSpPr/>
          <p:nvPr/>
        </p:nvSpPr>
        <p:spPr>
          <a:xfrm>
            <a:off x="3201219" y="1462318"/>
            <a:ext cx="819238" cy="68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876B224-C89E-4124-8E4B-574A58F11E15}"/>
              </a:ext>
            </a:extLst>
          </p:cNvPr>
          <p:cNvGrpSpPr/>
          <p:nvPr/>
        </p:nvGrpSpPr>
        <p:grpSpPr>
          <a:xfrm>
            <a:off x="3385414" y="1519736"/>
            <a:ext cx="3786015" cy="632335"/>
            <a:chOff x="9056819" y="3646218"/>
            <a:chExt cx="3786015" cy="632335"/>
          </a:xfrm>
        </p:grpSpPr>
        <p:sp>
          <p:nvSpPr>
            <p:cNvPr id="27" name="TextBox 26">
              <a:extLst>
                <a:ext uri="{FF2B5EF4-FFF2-40B4-BE49-F238E27FC236}">
                  <a16:creationId xmlns:a16="http://schemas.microsoft.com/office/drawing/2014/main" id="{47E92DC8-6E1D-499A-B856-65E503890F1E}"/>
                </a:ext>
              </a:extLst>
            </p:cNvPr>
            <p:cNvSpPr txBox="1"/>
            <p:nvPr/>
          </p:nvSpPr>
          <p:spPr>
            <a:xfrm>
              <a:off x="9056819" y="3749873"/>
              <a:ext cx="734855" cy="369332"/>
            </a:xfrm>
            <a:prstGeom prst="rect">
              <a:avLst/>
            </a:prstGeom>
            <a:solidFill>
              <a:schemeClr val="bg1"/>
            </a:solidFill>
            <a:effectLst/>
          </p:spPr>
          <p:txBody>
            <a:bodyPr wrap="square" rtlCol="0">
              <a:spAutoFit/>
            </a:bodyPr>
            <a:lstStyle/>
            <a:p>
              <a:pPr algn="ctr"/>
              <a:r>
                <a:rPr lang="en-US"/>
                <a:t>Data</a:t>
              </a:r>
            </a:p>
          </p:txBody>
        </p:sp>
        <p:pic>
          <p:nvPicPr>
            <p:cNvPr id="28" name="Picture 3">
              <a:extLst>
                <a:ext uri="{FF2B5EF4-FFF2-40B4-BE49-F238E27FC236}">
                  <a16:creationId xmlns:a16="http://schemas.microsoft.com/office/drawing/2014/main" id="{E464CE81-D678-43A8-9964-C25EF95B6A2F}"/>
                </a:ext>
              </a:extLst>
            </p:cNvPr>
            <p:cNvPicPr>
              <a:picLocks noChangeAspect="1" noChangeArrowheads="1"/>
            </p:cNvPicPr>
            <p:nvPr/>
          </p:nvPicPr>
          <p:blipFill rotWithShape="1">
            <a:blip r:embed="rId9" cstate="print">
              <a:clrChange>
                <a:clrFrom>
                  <a:srgbClr val="FFFFFF"/>
                </a:clrFrom>
                <a:clrTo>
                  <a:srgbClr val="FFFFFF">
                    <a:alpha val="0"/>
                  </a:srgbClr>
                </a:clrTo>
              </a:clrChange>
              <a:grayscl/>
              <a:lum bright="20000"/>
            </a:blip>
            <a:srcRect l="10118" t="22250" r="41428" b="65646"/>
            <a:stretch/>
          </p:blipFill>
          <p:spPr bwMode="auto">
            <a:xfrm>
              <a:off x="9671166" y="3646218"/>
              <a:ext cx="3171668" cy="632335"/>
            </a:xfrm>
            <a:prstGeom prst="rect">
              <a:avLst/>
            </a:prstGeom>
            <a:noFill/>
            <a:ln w="19050">
              <a:noFill/>
              <a:miter lim="800000"/>
              <a:headEnd/>
              <a:tailEnd type="none" w="sm" len="lg"/>
            </a:ln>
            <a:effectLst>
              <a:outerShdw blurRad="50800" dist="38100" dir="2700000" algn="tl" rotWithShape="0">
                <a:prstClr val="black">
                  <a:alpha val="40000"/>
                </a:prstClr>
              </a:outerShdw>
            </a:effectLst>
          </p:spPr>
        </p:pic>
      </p:grpSp>
      <p:cxnSp>
        <p:nvCxnSpPr>
          <p:cNvPr id="26" name="Straight Connector 25">
            <a:extLst>
              <a:ext uri="{FF2B5EF4-FFF2-40B4-BE49-F238E27FC236}">
                <a16:creationId xmlns:a16="http://schemas.microsoft.com/office/drawing/2014/main" id="{92F83B7B-9814-4D1D-8707-454719CA8062}"/>
              </a:ext>
            </a:extLst>
          </p:cNvPr>
          <p:cNvCxnSpPr>
            <a:cxnSpLocks/>
          </p:cNvCxnSpPr>
          <p:nvPr/>
        </p:nvCxnSpPr>
        <p:spPr>
          <a:xfrm flipV="1">
            <a:off x="3114185" y="1328496"/>
            <a:ext cx="4854158" cy="407038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3E21AAB-DB3A-4E94-BF86-7BFDB4092C6F}"/>
              </a:ext>
            </a:extLst>
          </p:cNvPr>
          <p:cNvSpPr/>
          <p:nvPr/>
        </p:nvSpPr>
        <p:spPr>
          <a:xfrm>
            <a:off x="6791528" y="3474502"/>
            <a:ext cx="1473741" cy="57155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F4E1137-93D7-4913-97EC-E887B42AEFD3}"/>
              </a:ext>
            </a:extLst>
          </p:cNvPr>
          <p:cNvGrpSpPr/>
          <p:nvPr/>
        </p:nvGrpSpPr>
        <p:grpSpPr>
          <a:xfrm>
            <a:off x="6451600" y="2935518"/>
            <a:ext cx="2134510" cy="1234524"/>
            <a:chOff x="6451600" y="3033486"/>
            <a:chExt cx="2134510" cy="1234524"/>
          </a:xfrm>
        </p:grpSpPr>
        <p:cxnSp>
          <p:nvCxnSpPr>
            <p:cNvPr id="19" name="Straight Arrow Connector 18">
              <a:extLst>
                <a:ext uri="{FF2B5EF4-FFF2-40B4-BE49-F238E27FC236}">
                  <a16:creationId xmlns:a16="http://schemas.microsoft.com/office/drawing/2014/main" id="{29DE6388-4FD9-4648-80A2-00AB4B9580A3}"/>
                </a:ext>
              </a:extLst>
            </p:cNvPr>
            <p:cNvCxnSpPr/>
            <p:nvPr/>
          </p:nvCxnSpPr>
          <p:spPr>
            <a:xfrm flipH="1" flipV="1">
              <a:off x="6451600" y="3033486"/>
              <a:ext cx="361902" cy="498434"/>
            </a:xfrm>
            <a:prstGeom prst="straightConnector1">
              <a:avLst/>
            </a:prstGeom>
            <a:ln w="76200">
              <a:solidFill>
                <a:schemeClr val="bg1">
                  <a:lumMod val="50000"/>
                  <a:alpha val="50196"/>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99211" y="3560124"/>
              <a:ext cx="1786899" cy="70788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2000"/>
                <a:t>Prandtl Theory</a:t>
              </a:r>
            </a:p>
            <a:p>
              <a:r>
                <a:rPr lang="en-US" sz="2000"/>
                <a:t>c</a:t>
              </a:r>
              <a:r>
                <a:rPr lang="en-US" sz="2000" baseline="-25000"/>
                <a:t>DL</a:t>
              </a:r>
              <a:r>
                <a:rPr lang="en-US" sz="2000"/>
                <a:t> = c</a:t>
              </a:r>
              <a:r>
                <a:rPr lang="en-US" sz="2000" baseline="-25000"/>
                <a:t>L</a:t>
              </a:r>
              <a:r>
                <a:rPr lang="en-US" sz="2000" baseline="30000"/>
                <a:t>2</a:t>
              </a:r>
              <a:r>
                <a:rPr lang="en-US" sz="2000"/>
                <a:t>/(</a:t>
              </a:r>
              <a:r>
                <a:rPr lang="en-US" sz="2000">
                  <a:latin typeface="Symbol" pitchFamily="18" charset="2"/>
                </a:rPr>
                <a:t>p</a:t>
              </a:r>
              <a:r>
                <a:rPr lang="en-US" sz="2000"/>
                <a:t>A)</a:t>
              </a:r>
              <a:endParaRPr lang="en-US" sz="2000" baseline="-25000"/>
            </a:p>
          </p:txBody>
        </p:sp>
      </p:grpSp>
      <p:pic>
        <p:nvPicPr>
          <p:cNvPr id="24" name="Audio 23">
            <a:hlinkClick r:id="" action="ppaction://media"/>
            <a:extLst>
              <a:ext uri="{FF2B5EF4-FFF2-40B4-BE49-F238E27FC236}">
                <a16:creationId xmlns:a16="http://schemas.microsoft.com/office/drawing/2014/main" id="{86EE5BAA-FF6E-4455-8947-13B374E08D6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286622467"/>
      </p:ext>
    </p:extLst>
  </p:cSld>
  <p:clrMapOvr>
    <a:masterClrMapping/>
  </p:clrMapOvr>
  <mc:AlternateContent xmlns:mc="http://schemas.openxmlformats.org/markup-compatibility/2006" xmlns:p14="http://schemas.microsoft.com/office/powerpoint/2010/main">
    <mc:Choice Requires="p14">
      <p:transition spd="slow" p14:dur="2000" advTm="26508"/>
    </mc:Choice>
    <mc:Fallback xmlns="">
      <p:transition spd="slow" advTm="2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4"/>
                </p:tgtEl>
              </p:cMediaNode>
            </p:audio>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albatross w plan_screen.jpg"/>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Effect>
                      <a14:brightnessContrast bright="20000" contrast="15000"/>
                    </a14:imgEffect>
                  </a14:imgLayer>
                </a14:imgProps>
              </a:ext>
            </a:extLst>
          </a:blip>
          <a:srcRect l="-1389" r="68210"/>
          <a:stretch/>
        </p:blipFill>
        <p:spPr bwMode="auto">
          <a:xfrm>
            <a:off x="-228600" y="-4016"/>
            <a:ext cx="5234122" cy="68762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01E2073A-A629-45A2-8404-EF7185EE7B65}" type="slidenum">
              <a:rPr lang="en-US" smtClean="0"/>
              <a:pPr/>
              <a:t>34</a:t>
            </a:fld>
            <a:endParaRPr lang="en-US"/>
          </a:p>
        </p:txBody>
      </p:sp>
      <p:pic>
        <p:nvPicPr>
          <p:cNvPr id="12" name="Picture 8" descr="albatross w plan_screen.jpg"/>
          <p:cNvPicPr>
            <a:picLocks noChangeAspect="1"/>
          </p:cNvPicPr>
          <p:nvPr/>
        </p:nvPicPr>
        <p:blipFill rotWithShape="1">
          <a:blip r:embed="rId8" cstate="print">
            <a:extLst>
              <a:ext uri="{BEBA8EAE-BF5A-486C-A8C5-ECC9F3942E4B}">
                <a14:imgProps xmlns:a14="http://schemas.microsoft.com/office/drawing/2010/main">
                  <a14:imgLayer r:embed="rId7">
                    <a14:imgEffect>
                      <a14:sharpenSoften amount="15000"/>
                    </a14:imgEffect>
                    <a14:imgEffect>
                      <a14:saturation sat="33000"/>
                    </a14:imgEffect>
                    <a14:imgEffect>
                      <a14:brightnessContrast bright="20000" contrast="15000"/>
                    </a14:imgEffect>
                  </a14:imgLayer>
                </a14:imgProps>
              </a:ext>
            </a:extLst>
          </a:blip>
          <a:srcRect l="55914" r="33423"/>
          <a:stretch/>
        </p:blipFill>
        <p:spPr bwMode="auto">
          <a:xfrm flipH="1">
            <a:off x="9801857" y="0"/>
            <a:ext cx="2390142" cy="6866994"/>
          </a:xfrm>
          <a:prstGeom prst="rect">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pic>
      <p:pic>
        <p:nvPicPr>
          <p:cNvPr id="25607" name="Picture 8" descr="albatross w plan_screen.jpg"/>
          <p:cNvPicPr>
            <a:picLocks noChangeAspect="1"/>
          </p:cNvPicPr>
          <p:nvPr/>
        </p:nvPicPr>
        <p:blipFill rotWithShape="1">
          <a:blip r:embed="rId9" cstate="print">
            <a:extLst>
              <a:ext uri="{BEBA8EAE-BF5A-486C-A8C5-ECC9F3942E4B}">
                <a14:imgProps xmlns:a14="http://schemas.microsoft.com/office/drawing/2010/main">
                  <a14:imgLayer r:embed="rId7">
                    <a14:imgEffect>
                      <a14:sharpenSoften amount="5000"/>
                    </a14:imgEffect>
                    <a14:imgEffect>
                      <a14:saturation sat="33000"/>
                    </a14:imgEffect>
                    <a14:imgEffect>
                      <a14:brightnessContrast bright="20000" contrast="15000"/>
                    </a14:imgEffect>
                  </a14:imgLayer>
                </a14:imgProps>
              </a:ext>
            </a:extLst>
          </a:blip>
          <a:srcRect l="-1389" r="33423"/>
          <a:stretch/>
        </p:blipFill>
        <p:spPr bwMode="auto">
          <a:xfrm>
            <a:off x="2390143" y="0"/>
            <a:ext cx="7467600" cy="6866994"/>
          </a:xfrm>
          <a:prstGeom prst="rect">
            <a:avLst/>
          </a:prstGeom>
          <a:noFill/>
          <a:ln w="9525">
            <a:noFill/>
            <a:miter lim="800000"/>
            <a:headEnd/>
            <a:tailEnd/>
          </a:ln>
        </p:spPr>
      </p:pic>
      <p:sp>
        <p:nvSpPr>
          <p:cNvPr id="5" name="Text Box 2"/>
          <p:cNvSpPr txBox="1">
            <a:spLocks noChangeArrowheads="1"/>
          </p:cNvSpPr>
          <p:nvPr/>
        </p:nvSpPr>
        <p:spPr bwMode="auto">
          <a:xfrm>
            <a:off x="1350760" y="1311701"/>
            <a:ext cx="4321376" cy="3270895"/>
          </a:xfrm>
          <a:prstGeom prst="rect">
            <a:avLst/>
          </a:prstGeom>
          <a:noFill/>
          <a:ln w="12700">
            <a:noFill/>
            <a:miter lim="800000"/>
            <a:headEnd/>
            <a:tailEnd type="none" w="sm" len="lg"/>
          </a:ln>
        </p:spPr>
        <p:txBody>
          <a:bodyPr wrap="none" tIns="320040">
            <a:spAutoFit/>
          </a:bodyPr>
          <a:lstStyle/>
          <a:p>
            <a:pPr>
              <a:lnSpc>
                <a:spcPct val="90000"/>
              </a:lnSpc>
            </a:pPr>
            <a:r>
              <a:rPr lang="en-US" sz="2800" b="1" i="1">
                <a:solidFill>
                  <a:schemeClr val="bg1"/>
                </a:solidFill>
              </a:rPr>
              <a:t>Dynamic Soaring</a:t>
            </a:r>
          </a:p>
          <a:p>
            <a:pPr>
              <a:lnSpc>
                <a:spcPct val="90000"/>
              </a:lnSpc>
            </a:pPr>
            <a:endParaRPr lang="en-US" sz="1400" b="1" i="1">
              <a:solidFill>
                <a:schemeClr val="bg1"/>
              </a:solidFill>
            </a:endParaRPr>
          </a:p>
          <a:p>
            <a:pPr marL="342900" indent="-342900">
              <a:lnSpc>
                <a:spcPct val="90000"/>
              </a:lnSpc>
              <a:buFont typeface="Arial" panose="020B0604020202020204" pitchFamily="34" charset="0"/>
              <a:buChar char="•"/>
            </a:pPr>
            <a:r>
              <a:rPr lang="en-US" sz="2400">
                <a:solidFill>
                  <a:schemeClr val="bg1"/>
                </a:solidFill>
              </a:rPr>
              <a:t>Wing aspect ratio ~ 15</a:t>
            </a:r>
          </a:p>
          <a:p>
            <a:pPr marL="342900" indent="-342900">
              <a:lnSpc>
                <a:spcPct val="90000"/>
              </a:lnSpc>
              <a:buFont typeface="Arial" panose="020B0604020202020204" pitchFamily="34" charset="0"/>
              <a:buChar char="•"/>
            </a:pPr>
            <a:r>
              <a:rPr lang="en-US" sz="2400">
                <a:solidFill>
                  <a:schemeClr val="bg1"/>
                </a:solidFill>
              </a:rPr>
              <a:t>3-g turn every 20-seconds</a:t>
            </a:r>
          </a:p>
          <a:p>
            <a:pPr marL="342900" indent="-342900">
              <a:lnSpc>
                <a:spcPct val="90000"/>
              </a:lnSpc>
              <a:buFont typeface="Arial" panose="020B0604020202020204" pitchFamily="34" charset="0"/>
              <a:buChar char="•"/>
            </a:pPr>
            <a:r>
              <a:rPr lang="en-US" sz="2400">
                <a:solidFill>
                  <a:schemeClr val="bg1"/>
                </a:solidFill>
              </a:rPr>
              <a:t>Zoom upwind, dive downwind</a:t>
            </a:r>
          </a:p>
          <a:p>
            <a:pPr marL="342900" indent="-342900">
              <a:lnSpc>
                <a:spcPct val="90000"/>
              </a:lnSpc>
              <a:buFont typeface="Arial" panose="020B0604020202020204" pitchFamily="34" charset="0"/>
              <a:buChar char="•"/>
            </a:pPr>
            <a:r>
              <a:rPr lang="en-US" sz="2400">
                <a:solidFill>
                  <a:schemeClr val="bg1"/>
                </a:solidFill>
              </a:rPr>
              <a:t>Terrain following, half asleep</a:t>
            </a:r>
          </a:p>
          <a:p>
            <a:pPr marL="342900" indent="-342900">
              <a:lnSpc>
                <a:spcPct val="90000"/>
              </a:lnSpc>
              <a:buFont typeface="Arial" panose="020B0604020202020204" pitchFamily="34" charset="0"/>
              <a:buChar char="•"/>
            </a:pPr>
            <a:r>
              <a:rPr lang="en-US" sz="2400">
                <a:solidFill>
                  <a:schemeClr val="bg1"/>
                </a:solidFill>
              </a:rPr>
              <a:t>Lower 10-m of 20-m  </a:t>
            </a:r>
            <a:r>
              <a:rPr lang="en-US" sz="2400" err="1">
                <a:solidFill>
                  <a:schemeClr val="bg1"/>
                </a:solidFill>
              </a:rPr>
              <a:t>b’layer</a:t>
            </a:r>
            <a:endParaRPr lang="en-US" sz="2400">
              <a:solidFill>
                <a:schemeClr val="bg1"/>
              </a:solidFill>
            </a:endParaRPr>
          </a:p>
          <a:p>
            <a:pPr marL="342900" indent="-342900">
              <a:lnSpc>
                <a:spcPct val="90000"/>
              </a:lnSpc>
              <a:buFont typeface="Arial" panose="020B0604020202020204" pitchFamily="34" charset="0"/>
              <a:buChar char="•"/>
            </a:pPr>
            <a:r>
              <a:rPr lang="en-US" sz="2400">
                <a:solidFill>
                  <a:schemeClr val="bg1"/>
                </a:solidFill>
              </a:rPr>
              <a:t>Any net direction w/o flapping</a:t>
            </a:r>
          </a:p>
          <a:p>
            <a:pPr marL="342900" indent="-342900">
              <a:lnSpc>
                <a:spcPct val="90000"/>
              </a:lnSpc>
              <a:buFont typeface="Arial" panose="020B0604020202020204" pitchFamily="34" charset="0"/>
              <a:buChar char="•"/>
            </a:pPr>
            <a:endParaRPr lang="en-US" sz="2350">
              <a:solidFill>
                <a:schemeClr val="bg1"/>
              </a:solidFill>
            </a:endParaRPr>
          </a:p>
        </p:txBody>
      </p:sp>
      <p:grpSp>
        <p:nvGrpSpPr>
          <p:cNvPr id="4" name="Group 3">
            <a:extLst>
              <a:ext uri="{FF2B5EF4-FFF2-40B4-BE49-F238E27FC236}">
                <a16:creationId xmlns:a16="http://schemas.microsoft.com/office/drawing/2014/main" id="{81C34A04-DA2F-4D9B-91E2-D58D40A636D0}"/>
              </a:ext>
            </a:extLst>
          </p:cNvPr>
          <p:cNvGrpSpPr/>
          <p:nvPr/>
        </p:nvGrpSpPr>
        <p:grpSpPr>
          <a:xfrm>
            <a:off x="9238845" y="3534264"/>
            <a:ext cx="2427346" cy="2427346"/>
            <a:chOff x="2528970" y="3987747"/>
            <a:chExt cx="2427346" cy="2427346"/>
          </a:xfrm>
        </p:grpSpPr>
        <p:pic>
          <p:nvPicPr>
            <p:cNvPr id="9" name="Picture 2" descr="C:\aa_phil\albatross\world and Antarctica_1.jpg"/>
            <p:cNvPicPr>
              <a:picLocks noChangeAspect="1" noChangeArrowheads="1"/>
            </p:cNvPicPr>
            <p:nvPr/>
          </p:nvPicPr>
          <p:blipFill rotWithShape="1">
            <a:blip r:embed="rId10" cstate="print">
              <a:clrChange>
                <a:clrFrom>
                  <a:srgbClr val="22407E"/>
                </a:clrFrom>
                <a:clrTo>
                  <a:srgbClr val="22407E">
                    <a:alpha val="0"/>
                  </a:srgbClr>
                </a:clrTo>
              </a:clrChange>
              <a:lum bright="-5000"/>
              <a:extLst>
                <a:ext uri="{BEBA8EAE-BF5A-486C-A8C5-ECC9F3942E4B}">
                  <a14:imgProps xmlns:a14="http://schemas.microsoft.com/office/drawing/2010/main">
                    <a14:imgLayer r:embed="rId11">
                      <a14:imgEffect>
                        <a14:saturation sat="33000"/>
                      </a14:imgEffect>
                    </a14:imgLayer>
                  </a14:imgProps>
                </a:ext>
              </a:extLst>
            </a:blip>
            <a:srcRect l="35300" t="32377" r="34493" b="33395"/>
            <a:stretch/>
          </p:blipFill>
          <p:spPr bwMode="auto">
            <a:xfrm>
              <a:off x="2614757" y="4266178"/>
              <a:ext cx="2199085" cy="1870484"/>
            </a:xfrm>
            <a:prstGeom prst="rect">
              <a:avLst/>
            </a:prstGeom>
            <a:noFill/>
            <a:ln w="9525">
              <a:noFill/>
              <a:miter lim="800000"/>
              <a:headEnd/>
              <a:tailEnd/>
            </a:ln>
          </p:spPr>
        </p:pic>
        <p:grpSp>
          <p:nvGrpSpPr>
            <p:cNvPr id="2" name="Group 1"/>
            <p:cNvGrpSpPr/>
            <p:nvPr/>
          </p:nvGrpSpPr>
          <p:grpSpPr>
            <a:xfrm>
              <a:off x="2528970" y="3987747"/>
              <a:ext cx="2427346" cy="2427346"/>
              <a:chOff x="1485865" y="3176873"/>
              <a:chExt cx="2499008" cy="2499008"/>
            </a:xfrm>
          </p:grpSpPr>
          <p:sp>
            <p:nvSpPr>
              <p:cNvPr id="10" name="Arc 9"/>
              <p:cNvSpPr>
                <a:spLocks noChangeAspect="1"/>
              </p:cNvSpPr>
              <p:nvPr/>
            </p:nvSpPr>
            <p:spPr>
              <a:xfrm flipH="1">
                <a:off x="1485865" y="3176873"/>
                <a:ext cx="2499008" cy="2499008"/>
              </a:xfrm>
              <a:prstGeom prst="arc">
                <a:avLst>
                  <a:gd name="adj1" fmla="val 20928373"/>
                  <a:gd name="adj2" fmla="val 16220951"/>
                </a:avLst>
              </a:prstGeom>
              <a:ln w="76200">
                <a:solidFill>
                  <a:schemeClr val="bg1">
                    <a:lumMod val="8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 Box 6152"/>
              <p:cNvSpPr txBox="1">
                <a:spLocks noChangeArrowheads="1"/>
              </p:cNvSpPr>
              <p:nvPr/>
            </p:nvSpPr>
            <p:spPr bwMode="auto">
              <a:xfrm rot="19572137">
                <a:off x="1495676" y="3349144"/>
                <a:ext cx="1072730" cy="384721"/>
              </a:xfrm>
              <a:prstGeom prst="rect">
                <a:avLst/>
              </a:prstGeom>
              <a:noFill/>
              <a:ln w="12700">
                <a:noFill/>
                <a:miter lim="800000"/>
                <a:headEnd/>
                <a:tailEnd/>
              </a:ln>
            </p:spPr>
            <p:txBody>
              <a:bodyPr wrap="none">
                <a:spAutoFit/>
              </a:bodyPr>
              <a:lstStyle/>
              <a:p>
                <a:r>
                  <a:rPr lang="en-US" sz="1900" i="1">
                    <a:solidFill>
                      <a:srgbClr val="EAEAEA"/>
                    </a:solidFill>
                  </a:rPr>
                  <a:t>6X / year</a:t>
                </a:r>
                <a:endParaRPr lang="en-US" sz="1900">
                  <a:solidFill>
                    <a:srgbClr val="EAEAEA"/>
                  </a:solidFill>
                </a:endParaRPr>
              </a:p>
            </p:txBody>
          </p:sp>
        </p:grpSp>
      </p:grpSp>
      <p:sp>
        <p:nvSpPr>
          <p:cNvPr id="14" name="Text Box 2">
            <a:extLst>
              <a:ext uri="{FF2B5EF4-FFF2-40B4-BE49-F238E27FC236}">
                <a16:creationId xmlns:a16="http://schemas.microsoft.com/office/drawing/2014/main" id="{8238A0DD-1CDF-4A01-BC34-E9290E8109E0}"/>
              </a:ext>
            </a:extLst>
          </p:cNvPr>
          <p:cNvSpPr txBox="1">
            <a:spLocks noChangeArrowheads="1"/>
          </p:cNvSpPr>
          <p:nvPr/>
        </p:nvSpPr>
        <p:spPr bwMode="auto">
          <a:xfrm>
            <a:off x="1341871" y="4848785"/>
            <a:ext cx="4189480" cy="694806"/>
          </a:xfrm>
          <a:prstGeom prst="rect">
            <a:avLst/>
          </a:prstGeom>
          <a:noFill/>
          <a:ln w="12700">
            <a:noFill/>
            <a:miter lim="800000"/>
            <a:headEnd/>
            <a:tailEnd type="none" w="sm" len="lg"/>
          </a:ln>
        </p:spPr>
        <p:txBody>
          <a:bodyPr wrap="none" tIns="320040">
            <a:spAutoFit/>
          </a:bodyPr>
          <a:lstStyle/>
          <a:p>
            <a:pPr>
              <a:lnSpc>
                <a:spcPct val="90000"/>
              </a:lnSpc>
            </a:pPr>
            <a:r>
              <a:rPr lang="en-US" sz="2350">
                <a:solidFill>
                  <a:schemeClr val="bg1"/>
                </a:solidFill>
                <a:hlinkClick r:id="rId12"/>
              </a:rPr>
              <a:t>www.HowFliesTheAlbatross.com</a:t>
            </a:r>
            <a:endParaRPr lang="en-US" sz="2350">
              <a:solidFill>
                <a:schemeClr val="bg1"/>
              </a:solidFill>
            </a:endParaRPr>
          </a:p>
        </p:txBody>
      </p:sp>
      <p:pic>
        <p:nvPicPr>
          <p:cNvPr id="15" name="Audio 14">
            <a:hlinkClick r:id="" action="ppaction://media"/>
            <a:extLst>
              <a:ext uri="{FF2B5EF4-FFF2-40B4-BE49-F238E27FC236}">
                <a16:creationId xmlns:a16="http://schemas.microsoft.com/office/drawing/2014/main" id="{854240E4-4970-4931-ABE4-9D2A17D859B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236113038"/>
      </p:ext>
    </p:extLst>
  </p:cSld>
  <p:clrMapOvr>
    <a:masterClrMapping/>
  </p:clrMapOvr>
  <mc:AlternateContent xmlns:mc="http://schemas.openxmlformats.org/markup-compatibility/2006" xmlns:p14="http://schemas.microsoft.com/office/powerpoint/2010/main">
    <mc:Choice Requires="p14">
      <p:transition spd="slow" p14:dur="2000" advTm="46437"/>
    </mc:Choice>
    <mc:Fallback xmlns="">
      <p:transition spd="slow" advTm="4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5"/>
                </p:tgtEl>
              </p:cMediaNode>
            </p:audio>
          </p:childTnLst>
        </p:cTn>
      </p:par>
    </p:tnLst>
    <p:bldLst>
      <p:bldP spid="5" grpId="0" build="p"/>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3197" y="-61058"/>
            <a:ext cx="9144000"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Leading-edge thrust and drag due-to-lift in 2-D flow</a:t>
            </a:r>
            <a:endParaRPr lang="en-US" sz="2600" b="0" kern="0">
              <a:solidFill>
                <a:schemeClr val="tx1">
                  <a:lumMod val="50000"/>
                  <a:lumOff val="50000"/>
                </a:schemeClr>
              </a:solidFill>
              <a:latin typeface="+mn-lt"/>
            </a:endParaRPr>
          </a:p>
        </p:txBody>
      </p:sp>
      <p:sp>
        <p:nvSpPr>
          <p:cNvPr id="2" name="Slide Number Placeholder 1"/>
          <p:cNvSpPr>
            <a:spLocks noGrp="1"/>
          </p:cNvSpPr>
          <p:nvPr>
            <p:ph type="sldNum" sz="quarter" idx="12"/>
          </p:nvPr>
        </p:nvSpPr>
        <p:spPr>
          <a:xfrm>
            <a:off x="0" y="6537324"/>
            <a:ext cx="412156" cy="320676"/>
          </a:xfrm>
        </p:spPr>
        <p:txBody>
          <a:bodyPr/>
          <a:lstStyle/>
          <a:p>
            <a:fld id="{01E2073A-A629-45A2-8404-EF7185EE7B65}" type="slidenum">
              <a:rPr lang="en-US"/>
              <a:pPr/>
              <a:t>35</a:t>
            </a:fld>
            <a:endParaRPr lang="en-US"/>
          </a:p>
        </p:txBody>
      </p:sp>
      <p:sp>
        <p:nvSpPr>
          <p:cNvPr id="79" name="Text Placeholder 2"/>
          <p:cNvSpPr txBox="1">
            <a:spLocks/>
          </p:cNvSpPr>
          <p:nvPr/>
        </p:nvSpPr>
        <p:spPr>
          <a:xfrm>
            <a:off x="6183521" y="6028112"/>
            <a:ext cx="4209555" cy="392026"/>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lIns="9144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000">
                <a:solidFill>
                  <a:schemeClr val="bg1"/>
                </a:solidFill>
              </a:rPr>
              <a:t>Next, get   </a:t>
            </a:r>
            <a:r>
              <a:rPr lang="en-US" sz="2000">
                <a:solidFill>
                  <a:schemeClr val="bg1"/>
                </a:solidFill>
                <a:latin typeface="Symbol" panose="05050102010706020507" pitchFamily="18" charset="2"/>
              </a:rPr>
              <a:t>f  </a:t>
            </a:r>
            <a:r>
              <a:rPr lang="en-US" sz="2000">
                <a:solidFill>
                  <a:schemeClr val="bg1"/>
                </a:solidFill>
              </a:rPr>
              <a:t> from test data    → </a:t>
            </a:r>
          </a:p>
        </p:txBody>
      </p:sp>
      <p:sp>
        <p:nvSpPr>
          <p:cNvPr id="96" name="TextBox 95"/>
          <p:cNvSpPr txBox="1"/>
          <p:nvPr/>
        </p:nvSpPr>
        <p:spPr>
          <a:xfrm>
            <a:off x="6167825" y="3506399"/>
            <a:ext cx="4209554" cy="1938992"/>
          </a:xfrm>
          <a:prstGeom prst="rect">
            <a:avLst/>
          </a:prstGeom>
          <a:solidFill>
            <a:srgbClr val="E6E6E6"/>
          </a:solidFill>
          <a:effectLst>
            <a:outerShdw blurRad="50800" dist="38100" dir="2700000" algn="tl" rotWithShape="0">
              <a:prstClr val="black">
                <a:alpha val="40000"/>
              </a:prstClr>
            </a:outerShdw>
          </a:effectLst>
        </p:spPr>
        <p:txBody>
          <a:bodyPr wrap="square" rtlCol="0">
            <a:spAutoFit/>
          </a:bodyPr>
          <a:lstStyle/>
          <a:p>
            <a:pPr>
              <a:lnSpc>
                <a:spcPts val="2400"/>
              </a:lnSpc>
            </a:pPr>
            <a:r>
              <a:rPr lang="en-US" sz="2000" b="1"/>
              <a:t>Assumptions and Definitions</a:t>
            </a:r>
            <a:r>
              <a:rPr lang="en-US" sz="2000"/>
              <a:t>:</a:t>
            </a:r>
          </a:p>
          <a:p>
            <a:pPr>
              <a:lnSpc>
                <a:spcPts val="2400"/>
              </a:lnSpc>
            </a:pPr>
            <a:r>
              <a:rPr lang="en-US" sz="2000">
                <a:latin typeface="Symbol" panose="05050102010706020507" pitchFamily="18" charset="2"/>
              </a:rPr>
              <a:t>n</a:t>
            </a:r>
            <a:r>
              <a:rPr lang="en-US" sz="2400">
                <a:latin typeface="Symbol" panose="05050102010706020507" pitchFamily="18" charset="2"/>
              </a:rPr>
              <a:t> </a:t>
            </a:r>
            <a:r>
              <a:rPr lang="en-US">
                <a:latin typeface="Calibri" panose="020F0502020204030204" pitchFamily="34" charset="0"/>
              </a:rPr>
              <a:t>≡</a:t>
            </a:r>
            <a:r>
              <a:rPr lang="en-US" sz="2400">
                <a:latin typeface="Calibri" panose="020F0502020204030204" pitchFamily="34" charset="0"/>
              </a:rPr>
              <a:t> </a:t>
            </a:r>
            <a:r>
              <a:rPr lang="en-US" sz="2000" err="1">
                <a:latin typeface="Calibri" panose="020F0502020204030204" pitchFamily="34" charset="0"/>
              </a:rPr>
              <a:t>eq._plate</a:t>
            </a:r>
            <a:r>
              <a:rPr lang="en-US" sz="2000">
                <a:latin typeface="Calibri" panose="020F0502020204030204" pitchFamily="34" charset="0"/>
              </a:rPr>
              <a:t> </a:t>
            </a:r>
            <a:r>
              <a:rPr lang="en-US" sz="2000" i="1">
                <a:latin typeface="Calibri" panose="020F0502020204030204" pitchFamily="34" charset="0"/>
              </a:rPr>
              <a:t>net 2D incidence </a:t>
            </a:r>
            <a:r>
              <a:rPr lang="en-US" sz="2000">
                <a:latin typeface="Calibri" panose="020F0502020204030204" pitchFamily="34" charset="0"/>
              </a:rPr>
              <a:t>= </a:t>
            </a:r>
            <a:r>
              <a:rPr lang="en-US" sz="2000" err="1">
                <a:latin typeface="Symbol" panose="05050102010706020507" pitchFamily="18" charset="2"/>
              </a:rPr>
              <a:t>a+z</a:t>
            </a:r>
            <a:endParaRPr lang="en-US" sz="2000"/>
          </a:p>
          <a:p>
            <a:pPr>
              <a:lnSpc>
                <a:spcPts val="2400"/>
              </a:lnSpc>
            </a:pP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a:latin typeface="Calibri" panose="020F0502020204030204" pitchFamily="34" charset="0"/>
              </a:rPr>
              <a:t> </a:t>
            </a:r>
            <a:r>
              <a:rPr lang="en-US" sz="1600">
                <a:latin typeface="Calibri" panose="020F0502020204030204" pitchFamily="34" charset="0"/>
              </a:rPr>
              <a:t>≡</a:t>
            </a:r>
            <a:r>
              <a:rPr lang="en-US" sz="2000">
                <a:latin typeface="Calibri" panose="020F0502020204030204" pitchFamily="34" charset="0"/>
              </a:rPr>
              <a:t> Lift slope </a:t>
            </a:r>
            <a:r>
              <a:rPr lang="en-US" sz="1600">
                <a:latin typeface="Calibri" panose="020F0502020204030204" pitchFamily="34" charset="0"/>
              </a:rPr>
              <a:t>≡</a:t>
            </a:r>
            <a:r>
              <a:rPr lang="en-US" sz="2000">
                <a:latin typeface="Calibri" panose="020F0502020204030204" pitchFamily="34" charset="0"/>
              </a:rPr>
              <a:t> dc</a:t>
            </a:r>
            <a:r>
              <a:rPr lang="en-US" sz="2000" i="1" baseline="-25000">
                <a:latin typeface="Times New Roman" panose="02020603050405020304" pitchFamily="18" charset="0"/>
                <a:cs typeface="Times New Roman" panose="02020603050405020304" pitchFamily="18" charset="0"/>
              </a:rPr>
              <a:t>l</a:t>
            </a:r>
            <a:r>
              <a:rPr lang="en-US" sz="2000" baseline="-25000">
                <a:latin typeface="Calibri" panose="020F0502020204030204" pitchFamily="34" charset="0"/>
              </a:rPr>
              <a:t> </a:t>
            </a:r>
            <a:r>
              <a:rPr lang="en-US" sz="2000">
                <a:latin typeface="Calibri" panose="020F0502020204030204" pitchFamily="34" charset="0"/>
              </a:rPr>
              <a:t>/d</a:t>
            </a:r>
            <a:r>
              <a:rPr lang="en-US" sz="2000">
                <a:latin typeface="Symbol" panose="05050102010706020507" pitchFamily="18" charset="2"/>
              </a:rPr>
              <a:t>a</a:t>
            </a:r>
            <a:r>
              <a:rPr lang="en-US" sz="2000">
                <a:latin typeface="Calibri" panose="020F0502020204030204" pitchFamily="34" charset="0"/>
              </a:rPr>
              <a:t> = c</a:t>
            </a:r>
            <a:r>
              <a:rPr lang="en-US" sz="2000" i="1" baseline="-25000">
                <a:latin typeface="Times New Roman" panose="02020603050405020304" pitchFamily="18" charset="0"/>
                <a:cs typeface="Times New Roman" panose="02020603050405020304" pitchFamily="18" charset="0"/>
              </a:rPr>
              <a:t>l</a:t>
            </a:r>
            <a:r>
              <a:rPr lang="en-US" sz="2000" baseline="-25000">
                <a:latin typeface="Calibri" panose="020F0502020204030204" pitchFamily="34" charset="0"/>
              </a:rPr>
              <a:t> </a:t>
            </a:r>
            <a:r>
              <a:rPr lang="en-US" sz="2000">
                <a:latin typeface="Calibri" panose="020F0502020204030204" pitchFamily="34" charset="0"/>
              </a:rPr>
              <a:t>/ </a:t>
            </a:r>
            <a:r>
              <a:rPr lang="en-US" sz="2000">
                <a:latin typeface="Symbol" panose="05050102010706020507" pitchFamily="18" charset="2"/>
              </a:rPr>
              <a:t>n </a:t>
            </a:r>
            <a:r>
              <a:rPr lang="en-US" sz="2000">
                <a:latin typeface="Calibri" panose="020F0502020204030204" pitchFamily="34" charset="0"/>
              </a:rPr>
              <a:t>≈ 2</a:t>
            </a:r>
            <a:r>
              <a:rPr lang="en-US" sz="2000">
                <a:latin typeface="Symbol" panose="05050102010706020507" pitchFamily="18" charset="2"/>
              </a:rPr>
              <a:t>p</a:t>
            </a:r>
            <a:r>
              <a:rPr lang="en-US" sz="2000">
                <a:latin typeface="Calibri" panose="020F0502020204030204" pitchFamily="34" charset="0"/>
              </a:rPr>
              <a:t> </a:t>
            </a:r>
          </a:p>
          <a:p>
            <a:pPr>
              <a:lnSpc>
                <a:spcPts val="2400"/>
              </a:lnSpc>
            </a:pPr>
            <a:r>
              <a:rPr lang="en-US" sz="2000">
                <a:latin typeface="Symbol" panose="05050102010706020507" pitchFamily="18" charset="2"/>
              </a:rPr>
              <a:t>f </a:t>
            </a:r>
            <a:r>
              <a:rPr lang="en-US">
                <a:latin typeface="Calibri" panose="020F0502020204030204" pitchFamily="34" charset="0"/>
              </a:rPr>
              <a:t>≡</a:t>
            </a:r>
            <a:r>
              <a:rPr lang="en-US" sz="2000">
                <a:latin typeface="Calibri" panose="020F0502020204030204" pitchFamily="34" charset="0"/>
              </a:rPr>
              <a:t> fraction of </a:t>
            </a:r>
            <a:r>
              <a:rPr lang="en-US" sz="2000" err="1">
                <a:latin typeface="Calibri" panose="020F0502020204030204" pitchFamily="34" charset="0"/>
              </a:rPr>
              <a:t>equiv</a:t>
            </a:r>
            <a:r>
              <a:rPr lang="en-US" sz="2000">
                <a:latin typeface="Calibri" panose="020F0502020204030204" pitchFamily="34" charset="0"/>
              </a:rPr>
              <a:t>._plate  (</a:t>
            </a:r>
            <a:r>
              <a:rPr lang="en-US" sz="2000" err="1">
                <a:latin typeface="Calibri" panose="020F0502020204030204" pitchFamily="34" charset="0"/>
              </a:rPr>
              <a:t>c</a:t>
            </a:r>
            <a:r>
              <a:rPr lang="en-US" sz="2000" baseline="-25000" err="1">
                <a:latin typeface="Calibri" panose="020F0502020204030204" pitchFamily="34" charset="0"/>
              </a:rPr>
              <a:t>dL</a:t>
            </a:r>
            <a:r>
              <a:rPr lang="en-US" sz="2000">
                <a:latin typeface="Calibri" panose="020F0502020204030204" pitchFamily="34" charset="0"/>
              </a:rPr>
              <a:t> = </a:t>
            </a:r>
            <a:r>
              <a:rPr lang="en-US" sz="2000">
                <a:latin typeface="Symbol" pitchFamily="18" charset="2"/>
              </a:rPr>
              <a:t>n</a:t>
            </a:r>
            <a:r>
              <a:rPr lang="en-US" sz="1200">
                <a:latin typeface="Symbol" pitchFamily="18" charset="2"/>
              </a:rPr>
              <a:t> </a:t>
            </a:r>
            <a:r>
              <a:rPr lang="en-US" sz="2000"/>
              <a:t>c</a:t>
            </a:r>
            <a:r>
              <a:rPr lang="en-US" sz="2000" i="1" baseline="-25000">
                <a:latin typeface="Times New Roman" panose="02020603050405020304" pitchFamily="18" charset="0"/>
                <a:cs typeface="Times New Roman" panose="02020603050405020304" pitchFamily="18" charset="0"/>
              </a:rPr>
              <a:t>l</a:t>
            </a:r>
            <a:r>
              <a:rPr lang="en-US" sz="2000" baseline="-25000"/>
              <a:t> </a:t>
            </a:r>
            <a:r>
              <a:rPr lang="en-US" sz="2000">
                <a:latin typeface="Calibri" panose="020F0502020204030204" pitchFamily="34" charset="0"/>
              </a:rPr>
              <a:t>)</a:t>
            </a:r>
            <a:endParaRPr lang="en-US" sz="2000">
              <a:latin typeface="Symbol" pitchFamily="18" charset="2"/>
            </a:endParaRPr>
          </a:p>
          <a:p>
            <a:pPr>
              <a:lnSpc>
                <a:spcPts val="2400"/>
              </a:lnSpc>
            </a:pPr>
            <a:r>
              <a:rPr lang="en-US" sz="2000">
                <a:latin typeface="Calibri" panose="020F0502020204030204" pitchFamily="34" charset="0"/>
              </a:rPr>
              <a:t>Thus: </a:t>
            </a:r>
            <a:r>
              <a:rPr lang="en-US" sz="2000" err="1">
                <a:latin typeface="Calibri" panose="020F0502020204030204" pitchFamily="34" charset="0"/>
              </a:rPr>
              <a:t>c</a:t>
            </a:r>
            <a:r>
              <a:rPr lang="en-US" sz="2000" baseline="-25000" err="1">
                <a:latin typeface="Calibri" panose="020F0502020204030204" pitchFamily="34" charset="0"/>
              </a:rPr>
              <a:t>dL</a:t>
            </a:r>
            <a:r>
              <a:rPr lang="en-US" sz="1600">
                <a:latin typeface="Calibri" panose="020F0502020204030204" pitchFamily="34" charset="0"/>
              </a:rPr>
              <a:t> ≡</a:t>
            </a:r>
            <a:r>
              <a:rPr lang="en-US" sz="2000">
                <a:latin typeface="Calibri" panose="020F0502020204030204" pitchFamily="34" charset="0"/>
              </a:rPr>
              <a:t> </a:t>
            </a:r>
            <a:r>
              <a:rPr lang="en-US" sz="2000"/>
              <a:t>c</a:t>
            </a:r>
            <a:r>
              <a:rPr lang="en-US" sz="2000" baseline="-25000"/>
              <a:t>d</a:t>
            </a:r>
            <a:r>
              <a:rPr lang="en-US" sz="2000"/>
              <a:t> </a:t>
            </a:r>
            <a:r>
              <a:rPr lang="en-US" sz="2000">
                <a:latin typeface="Symbol" panose="05050102010706020507" pitchFamily="18" charset="2"/>
              </a:rPr>
              <a:t>-</a:t>
            </a:r>
            <a:r>
              <a:rPr lang="en-US" sz="2000"/>
              <a:t> </a:t>
            </a:r>
            <a:r>
              <a:rPr lang="en-US" sz="2000" err="1"/>
              <a:t>c</a:t>
            </a:r>
            <a:r>
              <a:rPr lang="en-US" sz="2000" baseline="-25000" err="1"/>
              <a:t>do</a:t>
            </a:r>
            <a:r>
              <a:rPr lang="en-US" sz="2000"/>
              <a:t> =</a:t>
            </a:r>
            <a:r>
              <a:rPr lang="en-US" sz="2000">
                <a:latin typeface="Symbol" pitchFamily="18" charset="2"/>
              </a:rPr>
              <a:t> f</a:t>
            </a:r>
            <a:r>
              <a:rPr lang="en-US" sz="1600">
                <a:latin typeface="Symbol" pitchFamily="18" charset="2"/>
              </a:rPr>
              <a:t> </a:t>
            </a:r>
            <a:r>
              <a:rPr lang="en-US" sz="2000">
                <a:latin typeface="Symbol" pitchFamily="18" charset="2"/>
              </a:rPr>
              <a:t>n</a:t>
            </a:r>
            <a:r>
              <a:rPr lang="en-US" sz="1600">
                <a:latin typeface="Symbol" pitchFamily="18" charset="2"/>
              </a:rPr>
              <a:t> </a:t>
            </a:r>
            <a:r>
              <a:rPr lang="en-US" sz="2000"/>
              <a:t>c</a:t>
            </a:r>
            <a:r>
              <a:rPr lang="en-US" sz="2000" i="1" baseline="-25000">
                <a:latin typeface="Times New Roman" panose="02020603050405020304" pitchFamily="18" charset="0"/>
                <a:cs typeface="Times New Roman" panose="02020603050405020304" pitchFamily="18" charset="0"/>
              </a:rPr>
              <a:t>l</a:t>
            </a:r>
            <a:r>
              <a:rPr lang="en-US" sz="2000"/>
              <a:t> = (</a:t>
            </a:r>
            <a:r>
              <a:rPr lang="en-US" sz="2000">
                <a:latin typeface="Symbol" panose="05050102010706020507" pitchFamily="18" charset="2"/>
              </a:rPr>
              <a:t>f</a:t>
            </a:r>
            <a:r>
              <a:rPr lang="en-US" sz="2000"/>
              <a:t>/</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a:t>) c</a:t>
            </a:r>
            <a:r>
              <a:rPr lang="en-US" sz="2000" i="1" baseline="-25000">
                <a:latin typeface="Times New Roman" panose="02020603050405020304" pitchFamily="18" charset="0"/>
                <a:cs typeface="Times New Roman" panose="02020603050405020304" pitchFamily="18" charset="0"/>
              </a:rPr>
              <a:t>l</a:t>
            </a:r>
            <a:r>
              <a:rPr lang="en-US" sz="2000" baseline="30000"/>
              <a:t>2</a:t>
            </a:r>
            <a:r>
              <a:rPr lang="en-US" sz="2000"/>
              <a:t> </a:t>
            </a:r>
          </a:p>
          <a:p>
            <a:pPr>
              <a:lnSpc>
                <a:spcPts val="2400"/>
              </a:lnSpc>
            </a:pPr>
            <a:r>
              <a:rPr lang="en-US" sz="2000"/>
              <a:t>With camber:  </a:t>
            </a:r>
            <a:r>
              <a:rPr lang="en-US" sz="2000" err="1">
                <a:latin typeface="Calibri" panose="020F0502020204030204" pitchFamily="34" charset="0"/>
              </a:rPr>
              <a:t>c</a:t>
            </a:r>
            <a:r>
              <a:rPr lang="en-US" sz="2000" baseline="-25000" err="1">
                <a:latin typeface="Calibri" panose="020F0502020204030204" pitchFamily="34" charset="0"/>
              </a:rPr>
              <a:t>dL</a:t>
            </a:r>
            <a:r>
              <a:rPr lang="en-US" sz="1600">
                <a:latin typeface="Calibri" panose="020F0502020204030204" pitchFamily="34" charset="0"/>
              </a:rPr>
              <a:t> </a:t>
            </a:r>
            <a:r>
              <a:rPr lang="en-US" sz="2000">
                <a:latin typeface="Calibri" panose="020F0502020204030204" pitchFamily="34" charset="0"/>
              </a:rPr>
              <a:t>≈ </a:t>
            </a:r>
            <a:r>
              <a:rPr lang="en-US" sz="2000"/>
              <a:t>(</a:t>
            </a:r>
            <a:r>
              <a:rPr lang="en-US" sz="2000">
                <a:latin typeface="Symbol" panose="05050102010706020507" pitchFamily="18" charset="2"/>
              </a:rPr>
              <a:t>f</a:t>
            </a:r>
            <a:r>
              <a:rPr lang="en-US" sz="2000"/>
              <a:t>/</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a:t>) (c</a:t>
            </a:r>
            <a:r>
              <a:rPr lang="en-US" sz="2000" i="1" baseline="-25000">
                <a:latin typeface="Times New Roman" panose="02020603050405020304" pitchFamily="18" charset="0"/>
                <a:cs typeface="Times New Roman" panose="02020603050405020304" pitchFamily="18" charset="0"/>
              </a:rPr>
              <a:t>l </a:t>
            </a:r>
            <a:r>
              <a:rPr lang="en-US" sz="2000">
                <a:latin typeface="Symbol" panose="05050102010706020507" pitchFamily="18" charset="2"/>
              </a:rPr>
              <a:t>- </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baseline="-25000">
                <a:latin typeface="Symbol" panose="05050102010706020507" pitchFamily="18" charset="2"/>
              </a:rPr>
              <a:t> </a:t>
            </a:r>
            <a:r>
              <a:rPr lang="en-US" sz="2000">
                <a:latin typeface="Symbol" panose="05050102010706020507" pitchFamily="18" charset="2"/>
              </a:rPr>
              <a:t>z</a:t>
            </a:r>
            <a:r>
              <a:rPr lang="en-US" sz="2000"/>
              <a:t>)</a:t>
            </a:r>
            <a:r>
              <a:rPr lang="en-US" sz="2000" baseline="30000"/>
              <a:t>2</a:t>
            </a:r>
            <a:endParaRPr lang="en-US" baseline="-25000"/>
          </a:p>
        </p:txBody>
      </p:sp>
      <p:grpSp>
        <p:nvGrpSpPr>
          <p:cNvPr id="6" name="Group 5">
            <a:extLst>
              <a:ext uri="{FF2B5EF4-FFF2-40B4-BE49-F238E27FC236}">
                <a16:creationId xmlns:a16="http://schemas.microsoft.com/office/drawing/2014/main" id="{51CF5BFC-7A19-4981-A2CC-46DE3AC95F16}"/>
              </a:ext>
            </a:extLst>
          </p:cNvPr>
          <p:cNvGrpSpPr/>
          <p:nvPr/>
        </p:nvGrpSpPr>
        <p:grpSpPr>
          <a:xfrm>
            <a:off x="2084433" y="438976"/>
            <a:ext cx="4441109" cy="2915334"/>
            <a:chOff x="2084433" y="438976"/>
            <a:chExt cx="4441109" cy="2915334"/>
          </a:xfrm>
        </p:grpSpPr>
        <p:sp>
          <p:nvSpPr>
            <p:cNvPr id="14" name="TextBox 13"/>
            <p:cNvSpPr txBox="1"/>
            <p:nvPr/>
          </p:nvSpPr>
          <p:spPr>
            <a:xfrm>
              <a:off x="3854600" y="438976"/>
              <a:ext cx="2159359" cy="461665"/>
            </a:xfrm>
            <a:prstGeom prst="rect">
              <a:avLst/>
            </a:prstGeom>
            <a:noFill/>
          </p:spPr>
          <p:txBody>
            <a:bodyPr wrap="square" rtlCol="0">
              <a:spAutoFit/>
            </a:bodyPr>
            <a:lstStyle/>
            <a:p>
              <a:r>
                <a:rPr lang="en-US" sz="2400" err="1">
                  <a:solidFill>
                    <a:schemeClr val="accent5">
                      <a:lumMod val="75000"/>
                    </a:schemeClr>
                  </a:solidFill>
                </a:rPr>
                <a:t>c</a:t>
              </a:r>
              <a:r>
                <a:rPr lang="en-US" sz="2400" baseline="-25000" err="1">
                  <a:solidFill>
                    <a:schemeClr val="accent5">
                      <a:lumMod val="75000"/>
                    </a:schemeClr>
                  </a:solidFill>
                </a:rPr>
                <a:t>t</a:t>
              </a:r>
              <a:r>
                <a:rPr lang="en-US" sz="2400" baseline="-25000">
                  <a:solidFill>
                    <a:schemeClr val="accent5">
                      <a:lumMod val="75000"/>
                    </a:schemeClr>
                  </a:solidFill>
                </a:rPr>
                <a:t> </a:t>
              </a:r>
              <a:r>
                <a:rPr lang="en-US" sz="2400">
                  <a:solidFill>
                    <a:schemeClr val="accent5">
                      <a:lumMod val="75000"/>
                    </a:schemeClr>
                  </a:solidFill>
                </a:rPr>
                <a:t>≈ </a:t>
              </a:r>
              <a:r>
                <a:rPr lang="en-US" sz="2400" spc="200" err="1">
                  <a:solidFill>
                    <a:schemeClr val="accent5">
                      <a:lumMod val="75000"/>
                    </a:schemeClr>
                  </a:solidFill>
                  <a:latin typeface="Symbol" pitchFamily="18" charset="2"/>
                </a:rPr>
                <a:t>n</a:t>
              </a:r>
              <a:r>
                <a:rPr lang="en-US" sz="2400" spc="200" err="1">
                  <a:solidFill>
                    <a:schemeClr val="accent5">
                      <a:lumMod val="75000"/>
                    </a:schemeClr>
                  </a:solidFill>
                </a:rPr>
                <a:t>c</a:t>
              </a:r>
              <a:r>
                <a:rPr lang="en-US" sz="2400" i="1" spc="200" baseline="-25000" err="1">
                  <a:solidFill>
                    <a:schemeClr val="accent5">
                      <a:lumMod val="75000"/>
                    </a:schemeClr>
                  </a:solidFill>
                  <a:latin typeface="Times New Roman" panose="02020603050405020304" pitchFamily="18" charset="0"/>
                  <a:cs typeface="Times New Roman" panose="02020603050405020304" pitchFamily="18" charset="0"/>
                </a:rPr>
                <a:t>l</a:t>
              </a:r>
              <a:r>
                <a:rPr lang="en-US" sz="2400">
                  <a:solidFill>
                    <a:schemeClr val="accent5">
                      <a:lumMod val="75000"/>
                    </a:schemeClr>
                  </a:solidFill>
                </a:rPr>
                <a:t> </a:t>
              </a:r>
              <a:r>
                <a:rPr lang="en-US" sz="2400">
                  <a:solidFill>
                    <a:schemeClr val="accent1">
                      <a:lumMod val="50000"/>
                    </a:schemeClr>
                  </a:solidFill>
                </a:rPr>
                <a:t>;  </a:t>
              </a:r>
              <a:r>
                <a:rPr lang="en-US" sz="2400">
                  <a:solidFill>
                    <a:srgbClr val="C00000"/>
                  </a:solidFill>
                </a:rPr>
                <a:t>c</a:t>
              </a:r>
              <a:r>
                <a:rPr lang="en-US" sz="2400" baseline="-25000">
                  <a:solidFill>
                    <a:srgbClr val="C00000"/>
                  </a:solidFill>
                </a:rPr>
                <a:t>dL</a:t>
              </a:r>
              <a:r>
                <a:rPr lang="en-US" sz="2400">
                  <a:solidFill>
                    <a:srgbClr val="C00000"/>
                  </a:solidFill>
                </a:rPr>
                <a:t> </a:t>
              </a:r>
              <a:r>
                <a:rPr lang="en-US" sz="2000">
                  <a:solidFill>
                    <a:srgbClr val="C00000"/>
                  </a:solidFill>
                </a:rPr>
                <a:t>= 0</a:t>
              </a:r>
              <a:endParaRPr lang="en-US" sz="2000" baseline="-25000">
                <a:solidFill>
                  <a:srgbClr val="C00000"/>
                </a:solidFill>
              </a:endParaRPr>
            </a:p>
          </p:txBody>
        </p:sp>
        <p:sp>
          <p:nvSpPr>
            <p:cNvPr id="166" name="TextBox 165"/>
            <p:cNvSpPr txBox="1"/>
            <p:nvPr/>
          </p:nvSpPr>
          <p:spPr>
            <a:xfrm>
              <a:off x="4949405" y="1430016"/>
              <a:ext cx="1576137" cy="313932"/>
            </a:xfrm>
            <a:prstGeom prst="rect">
              <a:avLst/>
            </a:prstGeom>
            <a:solidFill>
              <a:schemeClr val="accent6">
                <a:lumMod val="20000"/>
                <a:lumOff val="80000"/>
              </a:schemeClr>
            </a:solidFill>
          </p:spPr>
          <p:txBody>
            <a:bodyPr wrap="none" rtlCol="0">
              <a:spAutoFit/>
            </a:bodyPr>
            <a:lstStyle/>
            <a:p>
              <a:pPr>
                <a:lnSpc>
                  <a:spcPts val="1600"/>
                </a:lnSpc>
              </a:pPr>
              <a:r>
                <a:rPr lang="en-US" sz="2000" b="1">
                  <a:solidFill>
                    <a:schemeClr val="tx1">
                      <a:lumMod val="95000"/>
                      <a:lumOff val="5000"/>
                    </a:schemeClr>
                  </a:solidFill>
                </a:rPr>
                <a:t>“perfect” foil</a:t>
              </a:r>
              <a:endParaRPr lang="en-US" sz="2000" b="1" baseline="-25000">
                <a:solidFill>
                  <a:schemeClr val="tx1">
                    <a:lumMod val="95000"/>
                    <a:lumOff val="5000"/>
                  </a:schemeClr>
                </a:solidFill>
              </a:endParaRPr>
            </a:p>
          </p:txBody>
        </p:sp>
        <p:sp>
          <p:nvSpPr>
            <p:cNvPr id="100" name="TextBox 99"/>
            <p:cNvSpPr txBox="1"/>
            <p:nvPr/>
          </p:nvSpPr>
          <p:spPr>
            <a:xfrm>
              <a:off x="2595962" y="906626"/>
              <a:ext cx="1468607" cy="1025665"/>
            </a:xfrm>
            <a:prstGeom prst="rect">
              <a:avLst/>
            </a:prstGeom>
            <a:noFill/>
          </p:spPr>
          <p:txBody>
            <a:bodyPr wrap="none" rtlCol="0">
              <a:spAutoFit/>
            </a:bodyPr>
            <a:lstStyle/>
            <a:p>
              <a:pPr>
                <a:lnSpc>
                  <a:spcPts val="1800"/>
                </a:lnSpc>
              </a:pPr>
              <a:r>
                <a:rPr lang="en-US" sz="2000">
                  <a:solidFill>
                    <a:schemeClr val="tx1">
                      <a:lumMod val="95000"/>
                      <a:lumOff val="5000"/>
                    </a:schemeClr>
                  </a:solidFill>
                </a:rPr>
                <a:t>Pressure</a:t>
              </a:r>
            </a:p>
            <a:p>
              <a:pPr>
                <a:lnSpc>
                  <a:spcPts val="1800"/>
                </a:lnSpc>
              </a:pPr>
              <a:r>
                <a:rPr lang="en-US" sz="2000">
                  <a:solidFill>
                    <a:schemeClr val="tx1">
                      <a:lumMod val="95000"/>
                      <a:lumOff val="5000"/>
                    </a:schemeClr>
                  </a:solidFill>
                </a:rPr>
                <a:t>integrated</a:t>
              </a:r>
            </a:p>
            <a:p>
              <a:pPr>
                <a:lnSpc>
                  <a:spcPts val="1800"/>
                </a:lnSpc>
              </a:pPr>
              <a:r>
                <a:rPr lang="en-US" sz="2000">
                  <a:solidFill>
                    <a:schemeClr val="tx1">
                      <a:lumMod val="95000"/>
                      <a:lumOff val="5000"/>
                    </a:schemeClr>
                  </a:solidFill>
                </a:rPr>
                <a:t>resultant is</a:t>
              </a:r>
            </a:p>
            <a:p>
              <a:pPr>
                <a:lnSpc>
                  <a:spcPts val="1800"/>
                </a:lnSpc>
              </a:pPr>
              <a:r>
                <a:rPr lang="en-US" sz="2000">
                  <a:solidFill>
                    <a:schemeClr val="tx1">
                      <a:lumMod val="95000"/>
                      <a:lumOff val="5000"/>
                    </a:schemeClr>
                  </a:solidFill>
                </a:rPr>
                <a:t>normal to </a:t>
              </a:r>
              <a:r>
                <a:rPr lang="en-US" sz="2000" err="1">
                  <a:solidFill>
                    <a:schemeClr val="tx1">
                      <a:lumMod val="95000"/>
                      <a:lumOff val="5000"/>
                    </a:schemeClr>
                  </a:solidFill>
                </a:rPr>
                <a:t>v</a:t>
              </a:r>
              <a:r>
                <a:rPr lang="en-US" sz="2000" baseline="-25000" err="1">
                  <a:solidFill>
                    <a:schemeClr val="tx1">
                      <a:lumMod val="95000"/>
                      <a:lumOff val="5000"/>
                    </a:schemeClr>
                  </a:solidFill>
                </a:rPr>
                <a:t>o</a:t>
              </a:r>
              <a:endParaRPr lang="en-US" sz="2000" baseline="-25000">
                <a:solidFill>
                  <a:schemeClr val="tx1">
                    <a:lumMod val="95000"/>
                    <a:lumOff val="5000"/>
                  </a:schemeClr>
                </a:solidFill>
              </a:endParaRPr>
            </a:p>
          </p:txBody>
        </p:sp>
        <p:sp>
          <p:nvSpPr>
            <p:cNvPr id="87" name="Freeform 86"/>
            <p:cNvSpPr/>
            <p:nvPr/>
          </p:nvSpPr>
          <p:spPr bwMode="auto">
            <a:xfrm rot="5400000">
              <a:off x="3546931" y="1696803"/>
              <a:ext cx="2103666" cy="600063"/>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 name="connsiteX0" fmla="*/ 1840594 w 1840594"/>
                <a:gd name="connsiteY0" fmla="*/ 438651 h 438651"/>
                <a:gd name="connsiteX1" fmla="*/ 0 w 1840594"/>
                <a:gd name="connsiteY1" fmla="*/ 421191 h 438651"/>
                <a:gd name="connsiteX2" fmla="*/ 104311 w 1840594"/>
                <a:gd name="connsiteY2" fmla="*/ 0 h 438651"/>
                <a:gd name="connsiteX3" fmla="*/ 1840594 w 1840594"/>
                <a:gd name="connsiteY3" fmla="*/ 438651 h 438651"/>
                <a:gd name="connsiteX0" fmla="*/ 1840594 w 1840594"/>
                <a:gd name="connsiteY0" fmla="*/ 455341 h 455341"/>
                <a:gd name="connsiteX1" fmla="*/ 0 w 1840594"/>
                <a:gd name="connsiteY1" fmla="*/ 437881 h 455341"/>
                <a:gd name="connsiteX2" fmla="*/ 81454 w 1840594"/>
                <a:gd name="connsiteY2" fmla="*/ 0 h 455341"/>
                <a:gd name="connsiteX3" fmla="*/ 1840594 w 1840594"/>
                <a:gd name="connsiteY3" fmla="*/ 455341 h 455341"/>
                <a:gd name="connsiteX0" fmla="*/ 1840594 w 1840594"/>
                <a:gd name="connsiteY0" fmla="*/ 426728 h 426728"/>
                <a:gd name="connsiteX1" fmla="*/ 0 w 1840594"/>
                <a:gd name="connsiteY1" fmla="*/ 409268 h 426728"/>
                <a:gd name="connsiteX2" fmla="*/ 130944 w 1840594"/>
                <a:gd name="connsiteY2" fmla="*/ 0 h 426728"/>
                <a:gd name="connsiteX3" fmla="*/ 1840594 w 1840594"/>
                <a:gd name="connsiteY3" fmla="*/ 426728 h 426728"/>
                <a:gd name="connsiteX0" fmla="*/ 1840594 w 1840594"/>
                <a:gd name="connsiteY0" fmla="*/ 441034 h 441034"/>
                <a:gd name="connsiteX1" fmla="*/ 0 w 1840594"/>
                <a:gd name="connsiteY1" fmla="*/ 423574 h 441034"/>
                <a:gd name="connsiteX2" fmla="*/ 147441 w 1840594"/>
                <a:gd name="connsiteY2" fmla="*/ 0 h 441034"/>
                <a:gd name="connsiteX3" fmla="*/ 1840594 w 1840594"/>
                <a:gd name="connsiteY3" fmla="*/ 441034 h 441034"/>
                <a:gd name="connsiteX0" fmla="*/ 1840594 w 1840594"/>
                <a:gd name="connsiteY0" fmla="*/ 455341 h 455341"/>
                <a:gd name="connsiteX1" fmla="*/ 0 w 1840594"/>
                <a:gd name="connsiteY1" fmla="*/ 437881 h 455341"/>
                <a:gd name="connsiteX2" fmla="*/ 114451 w 1840594"/>
                <a:gd name="connsiteY2" fmla="*/ 0 h 455341"/>
                <a:gd name="connsiteX3" fmla="*/ 1840594 w 1840594"/>
                <a:gd name="connsiteY3" fmla="*/ 455341 h 455341"/>
              </a:gdLst>
              <a:ahLst/>
              <a:cxnLst>
                <a:cxn ang="0">
                  <a:pos x="connsiteX0" y="connsiteY0"/>
                </a:cxn>
                <a:cxn ang="0">
                  <a:pos x="connsiteX1" y="connsiteY1"/>
                </a:cxn>
                <a:cxn ang="0">
                  <a:pos x="connsiteX2" y="connsiteY2"/>
                </a:cxn>
                <a:cxn ang="0">
                  <a:pos x="connsiteX3" y="connsiteY3"/>
                </a:cxn>
              </a:cxnLst>
              <a:rect l="l" t="t" r="r" b="b"/>
              <a:pathLst>
                <a:path w="1840594" h="455341">
                  <a:moveTo>
                    <a:pt x="1840594" y="455341"/>
                  </a:moveTo>
                  <a:lnTo>
                    <a:pt x="0" y="437881"/>
                  </a:lnTo>
                  <a:lnTo>
                    <a:pt x="114451" y="0"/>
                  </a:lnTo>
                  <a:lnTo>
                    <a:pt x="1840594" y="455341"/>
                  </a:lnTo>
                  <a:close/>
                </a:path>
              </a:pathLst>
            </a:custGeom>
            <a:solidFill>
              <a:schemeClr val="accent4">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114" name="TextBox 113"/>
            <p:cNvSpPr txBox="1"/>
            <p:nvPr/>
          </p:nvSpPr>
          <p:spPr>
            <a:xfrm>
              <a:off x="4584670" y="2123643"/>
              <a:ext cx="1168910" cy="406265"/>
            </a:xfrm>
            <a:prstGeom prst="rect">
              <a:avLst/>
            </a:prstGeom>
            <a:noFill/>
            <a:effectLst/>
          </p:spPr>
          <p:txBody>
            <a:bodyPr wrap="none" tIns="0" bIns="36576" rtlCol="0" anchor="ctr" anchorCtr="0">
              <a:spAutoFit/>
            </a:bodyPr>
            <a:lstStyle/>
            <a:p>
              <a:r>
                <a:rPr lang="en-US" sz="2400" err="1">
                  <a:solidFill>
                    <a:schemeClr val="tx1">
                      <a:lumMod val="75000"/>
                      <a:lumOff val="25000"/>
                    </a:schemeClr>
                  </a:solidFill>
                </a:rPr>
                <a:t>c</a:t>
              </a:r>
              <a:r>
                <a:rPr lang="en-US" sz="2400" baseline="-25000" err="1">
                  <a:solidFill>
                    <a:schemeClr val="tx1">
                      <a:lumMod val="75000"/>
                      <a:lumOff val="25000"/>
                    </a:schemeClr>
                  </a:solidFill>
                </a:rPr>
                <a:t>n</a:t>
              </a:r>
              <a:r>
                <a:rPr lang="en-US" sz="2400" baseline="-25000">
                  <a:solidFill>
                    <a:schemeClr val="tx1">
                      <a:lumMod val="75000"/>
                      <a:lumOff val="25000"/>
                    </a:schemeClr>
                  </a:solidFill>
                </a:rPr>
                <a:t> </a:t>
              </a:r>
              <a:r>
                <a:rPr lang="en-US" sz="2400">
                  <a:solidFill>
                    <a:schemeClr val="tx1">
                      <a:lumMod val="75000"/>
                      <a:lumOff val="25000"/>
                    </a:schemeClr>
                  </a:solidFill>
                  <a:latin typeface="Calibri"/>
                </a:rPr>
                <a:t>≈ </a:t>
              </a:r>
              <a:r>
                <a:rPr lang="en-US" sz="2400">
                  <a:solidFill>
                    <a:schemeClr val="tx1">
                      <a:lumMod val="75000"/>
                      <a:lumOff val="25000"/>
                    </a:schemeClr>
                  </a:solidFill>
                </a:rPr>
                <a:t>c</a:t>
              </a:r>
              <a:r>
                <a:rPr lang="en-US" sz="2400" i="1" baseline="-25000">
                  <a:solidFill>
                    <a:schemeClr val="tx1">
                      <a:lumMod val="75000"/>
                      <a:lumOff val="25000"/>
                    </a:schemeClr>
                  </a:solidFill>
                  <a:latin typeface="Times New Roman" panose="02020603050405020304" pitchFamily="18" charset="0"/>
                  <a:cs typeface="Times New Roman" panose="02020603050405020304" pitchFamily="18" charset="0"/>
                </a:rPr>
                <a:t>l</a:t>
              </a:r>
              <a:r>
                <a:rPr lang="en-US" sz="2400" baseline="-25000">
                  <a:solidFill>
                    <a:schemeClr val="tx1">
                      <a:lumMod val="75000"/>
                      <a:lumOff val="25000"/>
                    </a:schemeClr>
                  </a:solidFill>
                  <a:latin typeface="Symbol" panose="05050102010706020507" pitchFamily="18" charset="2"/>
                </a:rPr>
                <a:t>a</a:t>
              </a:r>
              <a:r>
                <a:rPr lang="en-US" sz="2400">
                  <a:solidFill>
                    <a:schemeClr val="tx1">
                      <a:lumMod val="75000"/>
                      <a:lumOff val="25000"/>
                    </a:schemeClr>
                  </a:solidFill>
                  <a:latin typeface="Symbol" panose="05050102010706020507" pitchFamily="18" charset="2"/>
                </a:rPr>
                <a:t>n</a:t>
              </a:r>
              <a:endParaRPr lang="en-US" sz="2400" baseline="-25000">
                <a:solidFill>
                  <a:schemeClr val="tx1">
                    <a:lumMod val="75000"/>
                    <a:lumOff val="25000"/>
                  </a:schemeClr>
                </a:solidFill>
              </a:endParaRPr>
            </a:p>
          </p:txBody>
        </p:sp>
        <p:sp>
          <p:nvSpPr>
            <p:cNvPr id="143" name="Freeform 142"/>
            <p:cNvSpPr>
              <a:spLocks noChangeAspect="1"/>
            </p:cNvSpPr>
            <p:nvPr/>
          </p:nvSpPr>
          <p:spPr bwMode="auto">
            <a:xfrm rot="779325">
              <a:off x="3719724" y="3123227"/>
              <a:ext cx="1914582" cy="69496"/>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 name="connsiteX0" fmla="*/ 0 w 10075"/>
                <a:gd name="connsiteY0" fmla="*/ 440 h 9959"/>
                <a:gd name="connsiteX1" fmla="*/ 10075 w 10075"/>
                <a:gd name="connsiteY1" fmla="*/ 0 h 9959"/>
                <a:gd name="connsiteX0" fmla="*/ 0 w 10025"/>
                <a:gd name="connsiteY0" fmla="*/ 199 h 9917"/>
                <a:gd name="connsiteX1" fmla="*/ 10025 w 10025"/>
                <a:gd name="connsiteY1" fmla="*/ 0 h 9917"/>
                <a:gd name="connsiteX0" fmla="*/ 0 w 10000"/>
                <a:gd name="connsiteY0" fmla="*/ 201 h 12957"/>
                <a:gd name="connsiteX1" fmla="*/ 10000 w 10000"/>
                <a:gd name="connsiteY1" fmla="*/ 0 h 12957"/>
                <a:gd name="connsiteX0" fmla="*/ 0 w 10000"/>
                <a:gd name="connsiteY0" fmla="*/ 201 h 9034"/>
                <a:gd name="connsiteX1" fmla="*/ 10000 w 10000"/>
                <a:gd name="connsiteY1" fmla="*/ 0 h 9034"/>
              </a:gdLst>
              <a:ahLst/>
              <a:cxnLst>
                <a:cxn ang="0">
                  <a:pos x="connsiteX0" y="connsiteY0"/>
                </a:cxn>
                <a:cxn ang="0">
                  <a:pos x="connsiteX1" y="connsiteY1"/>
                </a:cxn>
              </a:cxnLst>
              <a:rect l="l" t="t" r="r" b="b"/>
              <a:pathLst>
                <a:path w="10000" h="9034">
                  <a:moveTo>
                    <a:pt x="0" y="201"/>
                  </a:moveTo>
                  <a:cubicBezTo>
                    <a:pt x="-61" y="15426"/>
                    <a:pt x="4170" y="8002"/>
                    <a:pt x="10000" y="0"/>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144" name="Freeform 143"/>
            <p:cNvSpPr>
              <a:spLocks noChangeAspect="1"/>
            </p:cNvSpPr>
            <p:nvPr/>
          </p:nvSpPr>
          <p:spPr bwMode="auto">
            <a:xfrm rot="779325" flipV="1">
              <a:off x="3746864" y="2952001"/>
              <a:ext cx="1895589" cy="174441"/>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Lst>
              <a:ahLst/>
              <a:cxnLst>
                <a:cxn ang="0">
                  <a:pos x="connsiteX0" y="connsiteY0"/>
                </a:cxn>
                <a:cxn ang="0">
                  <a:pos x="connsiteX1" y="connsiteY1"/>
                </a:cxn>
              </a:cxnLst>
              <a:rect l="l" t="t" r="r" b="b"/>
              <a:pathLst>
                <a:path w="9950" h="9705">
                  <a:moveTo>
                    <a:pt x="0" y="0"/>
                  </a:moveTo>
                  <a:cubicBezTo>
                    <a:pt x="29" y="5750"/>
                    <a:pt x="3885" y="18469"/>
                    <a:pt x="9950" y="278"/>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145" name="TextBox 144"/>
            <p:cNvSpPr txBox="1"/>
            <p:nvPr/>
          </p:nvSpPr>
          <p:spPr>
            <a:xfrm>
              <a:off x="4651989" y="2775520"/>
              <a:ext cx="383182" cy="310534"/>
            </a:xfrm>
            <a:prstGeom prst="rect">
              <a:avLst/>
            </a:prstGeom>
            <a:solidFill>
              <a:schemeClr val="bg1"/>
            </a:solidFill>
          </p:spPr>
          <p:txBody>
            <a:bodyPr wrap="none" lIns="18288" tIns="18288" rIns="18288" bIns="18288" rtlCol="0" anchor="ctr" anchorCtr="0">
              <a:spAutoFit/>
            </a:bodyPr>
            <a:lstStyle/>
            <a:p>
              <a:pPr>
                <a:lnSpc>
                  <a:spcPts val="2000"/>
                </a:lnSpc>
              </a:pPr>
              <a:r>
                <a:rPr lang="en-US" sz="2400">
                  <a:solidFill>
                    <a:schemeClr val="accent6">
                      <a:lumMod val="75000"/>
                    </a:schemeClr>
                  </a:solidFill>
                </a:rPr>
                <a:t>c</a:t>
              </a:r>
              <a:r>
                <a:rPr lang="en-US" sz="2400" baseline="-25000">
                  <a:solidFill>
                    <a:schemeClr val="accent6">
                      <a:lumMod val="75000"/>
                    </a:schemeClr>
                  </a:solidFill>
                </a:rPr>
                <a:t>do</a:t>
              </a:r>
            </a:p>
          </p:txBody>
        </p:sp>
        <p:sp>
          <p:nvSpPr>
            <p:cNvPr id="146" name="Freeform 8"/>
            <p:cNvSpPr>
              <a:spLocks noChangeAspect="1"/>
            </p:cNvSpPr>
            <p:nvPr/>
          </p:nvSpPr>
          <p:spPr bwMode="auto">
            <a:xfrm>
              <a:off x="3760388" y="2914349"/>
              <a:ext cx="1920177" cy="439961"/>
            </a:xfrm>
            <a:custGeom>
              <a:avLst/>
              <a:gdLst>
                <a:gd name="T0" fmla="*/ 0 w 2660"/>
                <a:gd name="T1" fmla="*/ 0 h 622"/>
                <a:gd name="T2" fmla="*/ 1866 w 2660"/>
                <a:gd name="T3" fmla="*/ 437 h 622"/>
                <a:gd name="T4" fmla="*/ 0 60000 65536"/>
                <a:gd name="T5" fmla="*/ 0 60000 65536"/>
                <a:gd name="connsiteX0" fmla="*/ 0 w 32354"/>
                <a:gd name="connsiteY0" fmla="*/ 0 h 32633"/>
                <a:gd name="connsiteX1" fmla="*/ 32354 w 32354"/>
                <a:gd name="connsiteY1" fmla="*/ 32633 h 32633"/>
                <a:gd name="connsiteX0" fmla="*/ 0 w 32650"/>
                <a:gd name="connsiteY0" fmla="*/ 0 h 33187"/>
                <a:gd name="connsiteX1" fmla="*/ 32650 w 32650"/>
                <a:gd name="connsiteY1" fmla="*/ 33187 h 33187"/>
                <a:gd name="connsiteX0" fmla="*/ 0 w 32565"/>
                <a:gd name="connsiteY0" fmla="*/ 0 h 32817"/>
                <a:gd name="connsiteX1" fmla="*/ 32565 w 32565"/>
                <a:gd name="connsiteY1" fmla="*/ 32817 h 32817"/>
                <a:gd name="connsiteX0" fmla="*/ 0 w 32692"/>
                <a:gd name="connsiteY0" fmla="*/ 0 h 32817"/>
                <a:gd name="connsiteX1" fmla="*/ 32692 w 32692"/>
                <a:gd name="connsiteY1" fmla="*/ 32817 h 32817"/>
                <a:gd name="connsiteX0" fmla="*/ 0 w 30025"/>
                <a:gd name="connsiteY0" fmla="*/ 0 h 30046"/>
                <a:gd name="connsiteX1" fmla="*/ 30025 w 30025"/>
                <a:gd name="connsiteY1" fmla="*/ 30046 h 30046"/>
                <a:gd name="connsiteX0" fmla="*/ 0 w 10847"/>
                <a:gd name="connsiteY0" fmla="*/ 0 h 10738"/>
                <a:gd name="connsiteX1" fmla="*/ 10847 w 10847"/>
                <a:gd name="connsiteY1" fmla="*/ 10738 h 10738"/>
              </a:gdLst>
              <a:ahLst/>
              <a:cxnLst>
                <a:cxn ang="0">
                  <a:pos x="connsiteX0" y="connsiteY0"/>
                </a:cxn>
                <a:cxn ang="0">
                  <a:pos x="connsiteX1" y="connsiteY1"/>
                </a:cxn>
              </a:cxnLst>
              <a:rect l="l" t="t" r="r" b="b"/>
              <a:pathLst>
                <a:path w="10847" h="10738">
                  <a:moveTo>
                    <a:pt x="0" y="0"/>
                  </a:moveTo>
                  <a:lnTo>
                    <a:pt x="10847" y="10738"/>
                  </a:lnTo>
                </a:path>
              </a:pathLst>
            </a:custGeom>
            <a:noFill/>
            <a:ln w="1270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163" name="Straight Arrow Connector 162"/>
            <p:cNvCxnSpPr/>
            <p:nvPr/>
          </p:nvCxnSpPr>
          <p:spPr bwMode="auto">
            <a:xfrm flipV="1">
              <a:off x="4295101" y="3029749"/>
              <a:ext cx="358650" cy="3607"/>
            </a:xfrm>
            <a:prstGeom prst="straightConnector1">
              <a:avLst/>
            </a:prstGeom>
            <a:noFill/>
            <a:ln w="38100" cap="flat" cmpd="sng" algn="ctr">
              <a:solidFill>
                <a:schemeClr val="accent6">
                  <a:lumMod val="75000"/>
                </a:schemeClr>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Straight Arrow Connector 175"/>
            <p:cNvCxnSpPr/>
            <p:nvPr/>
          </p:nvCxnSpPr>
          <p:spPr bwMode="auto">
            <a:xfrm flipV="1">
              <a:off x="4298377" y="1049992"/>
              <a:ext cx="609846" cy="2003129"/>
            </a:xfrm>
            <a:prstGeom prst="straightConnector1">
              <a:avLst/>
            </a:prstGeom>
            <a:noFill/>
            <a:ln w="25400" cap="flat" cmpd="sng" algn="ctr">
              <a:solidFill>
                <a:schemeClr val="tx1">
                  <a:lumMod val="50000"/>
                  <a:lumOff val="50000"/>
                </a:schemeClr>
              </a:solidFill>
              <a:prstDash val="sysDash"/>
              <a:round/>
              <a:headEnd type="none" w="lg"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2" name="TextBox 181"/>
            <p:cNvSpPr txBox="1"/>
            <p:nvPr/>
          </p:nvSpPr>
          <p:spPr>
            <a:xfrm>
              <a:off x="4341486" y="1499369"/>
              <a:ext cx="344966" cy="461665"/>
            </a:xfrm>
            <a:prstGeom prst="rect">
              <a:avLst/>
            </a:prstGeom>
            <a:noFill/>
          </p:spPr>
          <p:txBody>
            <a:bodyPr wrap="none" rtlCol="0">
              <a:spAutoFit/>
            </a:bodyPr>
            <a:lstStyle/>
            <a:p>
              <a:r>
                <a:rPr lang="en-US" sz="2400">
                  <a:latin typeface="Symbol" panose="05050102010706020507" pitchFamily="18" charset="2"/>
                </a:rPr>
                <a:t>n</a:t>
              </a:r>
              <a:endParaRPr lang="en-US" sz="2400" baseline="-25000"/>
            </a:p>
          </p:txBody>
        </p:sp>
        <p:cxnSp>
          <p:nvCxnSpPr>
            <p:cNvPr id="184" name="Straight Arrow Connector 183"/>
            <p:cNvCxnSpPr/>
            <p:nvPr/>
          </p:nvCxnSpPr>
          <p:spPr bwMode="auto">
            <a:xfrm flipH="1" flipV="1">
              <a:off x="4295102" y="921537"/>
              <a:ext cx="603694" cy="166162"/>
            </a:xfrm>
            <a:prstGeom prst="straightConnector1">
              <a:avLst/>
            </a:prstGeom>
            <a:noFill/>
            <a:ln w="38100" cap="flat" cmpd="sng" algn="ctr">
              <a:solidFill>
                <a:srgbClr val="0070C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Straight Arrow Connector 184"/>
            <p:cNvCxnSpPr/>
            <p:nvPr/>
          </p:nvCxnSpPr>
          <p:spPr bwMode="auto">
            <a:xfrm flipV="1">
              <a:off x="4307491" y="906625"/>
              <a:ext cx="0" cy="2142042"/>
            </a:xfrm>
            <a:prstGeom prst="straightConnector1">
              <a:avLst/>
            </a:prstGeom>
            <a:noFill/>
            <a:ln w="38100" cap="flat" cmpd="sng" algn="ctr">
              <a:solidFill>
                <a:schemeClr val="accent5">
                  <a:lumMod val="7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Group 20"/>
            <p:cNvGrpSpPr/>
            <p:nvPr/>
          </p:nvGrpSpPr>
          <p:grpSpPr>
            <a:xfrm>
              <a:off x="2084433" y="2070212"/>
              <a:ext cx="1803819" cy="1019171"/>
              <a:chOff x="560432" y="2207997"/>
              <a:chExt cx="1803819" cy="1019171"/>
            </a:xfrm>
          </p:grpSpPr>
          <p:sp>
            <p:nvSpPr>
              <p:cNvPr id="107" name="Freeform 106"/>
              <p:cNvSpPr/>
              <p:nvPr/>
            </p:nvSpPr>
            <p:spPr>
              <a:xfrm>
                <a:off x="857250" y="2498265"/>
                <a:ext cx="1477736" cy="530679"/>
              </a:xfrm>
              <a:custGeom>
                <a:avLst/>
                <a:gdLst>
                  <a:gd name="connsiteX0" fmla="*/ 1477736 w 1477736"/>
                  <a:gd name="connsiteY0" fmla="*/ 440872 h 530679"/>
                  <a:gd name="connsiteX1" fmla="*/ 48986 w 1477736"/>
                  <a:gd name="connsiteY1" fmla="*/ 0 h 530679"/>
                  <a:gd name="connsiteX2" fmla="*/ 0 w 1477736"/>
                  <a:gd name="connsiteY2" fmla="*/ 244929 h 530679"/>
                  <a:gd name="connsiteX3" fmla="*/ 1330779 w 1477736"/>
                  <a:gd name="connsiteY3" fmla="*/ 530679 h 530679"/>
                  <a:gd name="connsiteX4" fmla="*/ 1477736 w 1477736"/>
                  <a:gd name="connsiteY4" fmla="*/ 440872 h 5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36" h="530679">
                    <a:moveTo>
                      <a:pt x="1477736" y="440872"/>
                    </a:moveTo>
                    <a:lnTo>
                      <a:pt x="48986" y="0"/>
                    </a:lnTo>
                    <a:lnTo>
                      <a:pt x="0" y="244929"/>
                    </a:lnTo>
                    <a:lnTo>
                      <a:pt x="1330779" y="530679"/>
                    </a:lnTo>
                    <a:lnTo>
                      <a:pt x="1477736" y="440872"/>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bwMode="auto">
              <a:xfrm>
                <a:off x="838380" y="2732743"/>
                <a:ext cx="1355299" cy="322118"/>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Lst>
                <a:ahLst/>
                <a:cxnLst>
                  <a:cxn ang="0">
                    <a:pos x="connsiteX0" y="connsiteY0"/>
                  </a:cxn>
                  <a:cxn ang="0">
                    <a:pos x="connsiteX1" y="connsiteY1"/>
                  </a:cxn>
                  <a:cxn ang="0">
                    <a:pos x="connsiteX2" y="connsiteY2"/>
                  </a:cxn>
                  <a:cxn ang="0">
                    <a:pos x="connsiteX3" y="connsiteY3"/>
                  </a:cxn>
                </a:cxnLst>
                <a:rect l="l" t="t" r="r" b="b"/>
                <a:pathLst>
                  <a:path w="1749162" h="438651">
                    <a:moveTo>
                      <a:pt x="1749162" y="438651"/>
                    </a:moveTo>
                    <a:lnTo>
                      <a:pt x="0" y="437882"/>
                    </a:lnTo>
                    <a:lnTo>
                      <a:pt x="12879" y="0"/>
                    </a:lnTo>
                    <a:lnTo>
                      <a:pt x="1749162" y="438651"/>
                    </a:lnTo>
                    <a:close/>
                  </a:path>
                </a:pathLst>
              </a:custGeom>
              <a:solidFill>
                <a:schemeClr val="accent2">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169" name="TextBox 168"/>
              <p:cNvSpPr txBox="1"/>
              <p:nvPr/>
            </p:nvSpPr>
            <p:spPr>
              <a:xfrm>
                <a:off x="560432" y="2820903"/>
                <a:ext cx="382845"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rPr>
                  <a:t>v</a:t>
                </a:r>
                <a:r>
                  <a:rPr lang="en-US" sz="2000" baseline="-25000">
                    <a:solidFill>
                      <a:schemeClr val="tx1">
                        <a:lumMod val="65000"/>
                        <a:lumOff val="35000"/>
                      </a:schemeClr>
                    </a:solidFill>
                  </a:rPr>
                  <a:t>o</a:t>
                </a:r>
              </a:p>
            </p:txBody>
          </p:sp>
          <p:sp>
            <p:nvSpPr>
              <p:cNvPr id="170" name="TextBox 169"/>
              <p:cNvSpPr txBox="1"/>
              <p:nvPr/>
            </p:nvSpPr>
            <p:spPr>
              <a:xfrm>
                <a:off x="914372" y="2679073"/>
                <a:ext cx="230714"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a</a:t>
                </a:r>
                <a:endParaRPr lang="en-US" sz="2400" baseline="-25000">
                  <a:solidFill>
                    <a:schemeClr val="tx1">
                      <a:lumMod val="65000"/>
                      <a:lumOff val="35000"/>
                    </a:schemeClr>
                  </a:solidFill>
                  <a:latin typeface="Symbol" pitchFamily="18" charset="2"/>
                </a:endParaRPr>
              </a:p>
            </p:txBody>
          </p:sp>
          <p:cxnSp>
            <p:nvCxnSpPr>
              <p:cNvPr id="171" name="Straight Connector 170"/>
              <p:cNvCxnSpPr/>
              <p:nvPr/>
            </p:nvCxnSpPr>
            <p:spPr bwMode="auto">
              <a:xfrm flipV="1">
                <a:off x="1230847" y="2822728"/>
                <a:ext cx="14005" cy="225156"/>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Freeform 8"/>
              <p:cNvSpPr>
                <a:spLocks noChangeAspect="1"/>
              </p:cNvSpPr>
              <p:nvPr/>
            </p:nvSpPr>
            <p:spPr bwMode="auto">
              <a:xfrm>
                <a:off x="785993" y="2746181"/>
                <a:ext cx="1383479" cy="299700"/>
              </a:xfrm>
              <a:custGeom>
                <a:avLst/>
                <a:gdLst>
                  <a:gd name="T0" fmla="*/ 0 w 2660"/>
                  <a:gd name="T1" fmla="*/ 0 h 622"/>
                  <a:gd name="T2" fmla="*/ 1866 w 2660"/>
                  <a:gd name="T3" fmla="*/ 437 h 622"/>
                  <a:gd name="T4" fmla="*/ 0 60000 65536"/>
                  <a:gd name="T5" fmla="*/ 0 60000 65536"/>
                </a:gdLst>
                <a:ahLst/>
                <a:cxnLst>
                  <a:cxn ang="T4">
                    <a:pos x="T0" y="T1"/>
                  </a:cxn>
                  <a:cxn ang="T5">
                    <a:pos x="T2" y="T3"/>
                  </a:cxn>
                </a:cxnLst>
                <a:rect l="0" t="0" r="r" b="b"/>
                <a:pathLst>
                  <a:path w="2660" h="622">
                    <a:moveTo>
                      <a:pt x="0" y="0"/>
                    </a:moveTo>
                    <a:lnTo>
                      <a:pt x="2660" y="622"/>
                    </a:ln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173" name="Straight Arrow Connector 172"/>
              <p:cNvCxnSpPr/>
              <p:nvPr/>
            </p:nvCxnSpPr>
            <p:spPr bwMode="auto">
              <a:xfrm>
                <a:off x="785993" y="3047854"/>
                <a:ext cx="1424424" cy="0"/>
              </a:xfrm>
              <a:prstGeom prst="straightConnector1">
                <a:avLst/>
              </a:prstGeom>
              <a:noFill/>
              <a:ln w="25400" cap="flat" cmpd="sng" algn="ctr">
                <a:solidFill>
                  <a:schemeClr val="tx1">
                    <a:lumMod val="65000"/>
                    <a:lumOff val="3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Freeform 8"/>
              <p:cNvSpPr>
                <a:spLocks noChangeAspect="1"/>
              </p:cNvSpPr>
              <p:nvPr/>
            </p:nvSpPr>
            <p:spPr bwMode="auto">
              <a:xfrm>
                <a:off x="785993" y="2448087"/>
                <a:ext cx="1578258" cy="494185"/>
              </a:xfrm>
              <a:custGeom>
                <a:avLst/>
                <a:gdLst>
                  <a:gd name="T0" fmla="*/ 0 w 2660"/>
                  <a:gd name="T1" fmla="*/ 0 h 622"/>
                  <a:gd name="T2" fmla="*/ 1866 w 2660"/>
                  <a:gd name="T3" fmla="*/ 437 h 622"/>
                  <a:gd name="T4" fmla="*/ 0 60000 65536"/>
                  <a:gd name="T5" fmla="*/ 0 60000 65536"/>
                  <a:gd name="connsiteX0" fmla="*/ 0 w 9657"/>
                  <a:gd name="connsiteY0" fmla="*/ 0 h 11387"/>
                  <a:gd name="connsiteX1" fmla="*/ 9657 w 9657"/>
                  <a:gd name="connsiteY1" fmla="*/ 11387 h 11387"/>
                  <a:gd name="connsiteX0" fmla="*/ 0 w 9400"/>
                  <a:gd name="connsiteY0" fmla="*/ 0 h 10812"/>
                  <a:gd name="connsiteX1" fmla="*/ 9400 w 9400"/>
                  <a:gd name="connsiteY1" fmla="*/ 10812 h 10812"/>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118"/>
                  <a:gd name="connsiteY0" fmla="*/ 0 h 10075"/>
                  <a:gd name="connsiteX1" fmla="*/ 10118 w 10118"/>
                  <a:gd name="connsiteY1" fmla="*/ 10075 h 10075"/>
                  <a:gd name="connsiteX0" fmla="*/ 0 w 5062"/>
                  <a:gd name="connsiteY0" fmla="*/ 0 h 5118"/>
                  <a:gd name="connsiteX1" fmla="*/ 5062 w 5062"/>
                  <a:gd name="connsiteY1" fmla="*/ 5118 h 5118"/>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4777" y="4850"/>
                      <a:pt x="6108" y="6178"/>
                      <a:pt x="10000" y="10000"/>
                    </a:cubicBez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179" name="Straight Connector 178"/>
              <p:cNvCxnSpPr/>
              <p:nvPr/>
            </p:nvCxnSpPr>
            <p:spPr bwMode="auto">
              <a:xfrm flipV="1">
                <a:off x="1245557" y="2592772"/>
                <a:ext cx="47835" cy="226313"/>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TextBox 179"/>
              <p:cNvSpPr txBox="1"/>
              <p:nvPr/>
            </p:nvSpPr>
            <p:spPr>
              <a:xfrm>
                <a:off x="946705" y="2463626"/>
                <a:ext cx="230714" cy="313932"/>
              </a:xfrm>
              <a:prstGeom prst="rect">
                <a:avLst/>
              </a:prstGeom>
              <a:noFill/>
            </p:spPr>
            <p:txBody>
              <a:bodyPr wrap="square" lIns="18288" tIns="18288" rIns="18288" bIns="18288" rtlCol="0" anchor="ctr" anchorCtr="0">
                <a:spAutoFit/>
              </a:bodyPr>
              <a:lstStyle/>
              <a:p>
                <a:r>
                  <a:rPr lang="en-US" b="1">
                    <a:solidFill>
                      <a:schemeClr val="tx1">
                        <a:lumMod val="65000"/>
                        <a:lumOff val="35000"/>
                      </a:schemeClr>
                    </a:solidFill>
                    <a:latin typeface="Symbol" pitchFamily="18" charset="2"/>
                  </a:rPr>
                  <a:t>z</a:t>
                </a:r>
                <a:endParaRPr lang="en-US" b="1" baseline="-25000">
                  <a:solidFill>
                    <a:schemeClr val="tx1">
                      <a:lumMod val="65000"/>
                      <a:lumOff val="35000"/>
                    </a:schemeClr>
                  </a:solidFill>
                  <a:latin typeface="Symbol" pitchFamily="18" charset="2"/>
                </a:endParaRPr>
              </a:p>
            </p:txBody>
          </p:sp>
          <p:cxnSp>
            <p:nvCxnSpPr>
              <p:cNvPr id="83" name="Straight Connector 82"/>
              <p:cNvCxnSpPr/>
              <p:nvPr/>
            </p:nvCxnSpPr>
            <p:spPr bwMode="auto">
              <a:xfrm flipV="1">
                <a:off x="1425537" y="2648516"/>
                <a:ext cx="64046" cy="367782"/>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TextBox 88"/>
              <p:cNvSpPr txBox="1"/>
              <p:nvPr/>
            </p:nvSpPr>
            <p:spPr>
              <a:xfrm>
                <a:off x="1431127" y="2207997"/>
                <a:ext cx="230714"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n</a:t>
                </a:r>
                <a:endParaRPr lang="en-US" sz="2400" baseline="-25000">
                  <a:solidFill>
                    <a:schemeClr val="tx1">
                      <a:lumMod val="65000"/>
                      <a:lumOff val="35000"/>
                    </a:schemeClr>
                  </a:solidFill>
                  <a:latin typeface="Symbol" pitchFamily="18" charset="2"/>
                </a:endParaRPr>
              </a:p>
            </p:txBody>
          </p:sp>
        </p:grpSp>
        <p:sp>
          <p:nvSpPr>
            <p:cNvPr id="90" name="TextBox 89"/>
            <p:cNvSpPr txBox="1"/>
            <p:nvPr/>
          </p:nvSpPr>
          <p:spPr>
            <a:xfrm>
              <a:off x="3374485" y="1905603"/>
              <a:ext cx="878767" cy="406265"/>
            </a:xfrm>
            <a:prstGeom prst="rect">
              <a:avLst/>
            </a:prstGeom>
            <a:noFill/>
            <a:effectLst/>
          </p:spPr>
          <p:txBody>
            <a:bodyPr wrap="none" tIns="0" bIns="36576" rtlCol="0" anchor="ctr" anchorCtr="0">
              <a:spAutoFit/>
            </a:bodyPr>
            <a:lstStyle/>
            <a:p>
              <a:r>
                <a:rPr lang="en-US" sz="2400">
                  <a:solidFill>
                    <a:schemeClr val="tx1">
                      <a:lumMod val="75000"/>
                      <a:lumOff val="25000"/>
                    </a:schemeClr>
                  </a:solidFill>
                </a:rPr>
                <a:t>c</a:t>
              </a:r>
              <a:r>
                <a:rPr lang="en-US" sz="2400" i="1" baseline="-25000">
                  <a:solidFill>
                    <a:schemeClr val="tx1">
                      <a:lumMod val="75000"/>
                      <a:lumOff val="25000"/>
                    </a:schemeClr>
                  </a:solidFill>
                  <a:latin typeface="Times New Roman" panose="02020603050405020304" pitchFamily="18" charset="0"/>
                  <a:cs typeface="Times New Roman" panose="02020603050405020304" pitchFamily="18" charset="0"/>
                </a:rPr>
                <a:t>l</a:t>
              </a:r>
              <a:r>
                <a:rPr lang="en-US" sz="2400" baseline="-25000">
                  <a:solidFill>
                    <a:schemeClr val="tx1">
                      <a:lumMod val="75000"/>
                      <a:lumOff val="25000"/>
                    </a:schemeClr>
                  </a:solidFill>
                </a:rPr>
                <a:t> </a:t>
              </a:r>
              <a:r>
                <a:rPr lang="en-US" sz="2400">
                  <a:solidFill>
                    <a:schemeClr val="tx1">
                      <a:lumMod val="75000"/>
                      <a:lumOff val="25000"/>
                    </a:schemeClr>
                  </a:solidFill>
                  <a:latin typeface="Calibri"/>
                </a:rPr>
                <a:t>≈ </a:t>
              </a:r>
              <a:r>
                <a:rPr lang="en-US" sz="2400" err="1">
                  <a:solidFill>
                    <a:schemeClr val="tx1">
                      <a:lumMod val="75000"/>
                      <a:lumOff val="25000"/>
                    </a:schemeClr>
                  </a:solidFill>
                </a:rPr>
                <a:t>c</a:t>
              </a:r>
              <a:r>
                <a:rPr lang="en-US" sz="2400" baseline="-25000" err="1">
                  <a:solidFill>
                    <a:schemeClr val="tx1">
                      <a:lumMod val="75000"/>
                      <a:lumOff val="25000"/>
                    </a:schemeClr>
                  </a:solidFill>
                </a:rPr>
                <a:t>n</a:t>
              </a:r>
              <a:endParaRPr lang="en-US" sz="2400" baseline="-25000">
                <a:solidFill>
                  <a:schemeClr val="tx1">
                    <a:lumMod val="75000"/>
                    <a:lumOff val="25000"/>
                  </a:schemeClr>
                </a:solidFill>
              </a:endParaRPr>
            </a:p>
          </p:txBody>
        </p:sp>
      </p:grpSp>
      <p:grpSp>
        <p:nvGrpSpPr>
          <p:cNvPr id="4" name="Group 3">
            <a:extLst>
              <a:ext uri="{FF2B5EF4-FFF2-40B4-BE49-F238E27FC236}">
                <a16:creationId xmlns:a16="http://schemas.microsoft.com/office/drawing/2014/main" id="{FC485D32-B209-401E-9AD8-F32C294DEF34}"/>
              </a:ext>
            </a:extLst>
          </p:cNvPr>
          <p:cNvGrpSpPr/>
          <p:nvPr/>
        </p:nvGrpSpPr>
        <p:grpSpPr>
          <a:xfrm>
            <a:off x="6273256" y="398359"/>
            <a:ext cx="4030550" cy="2930478"/>
            <a:chOff x="6273256" y="398359"/>
            <a:chExt cx="4030550" cy="2930478"/>
          </a:xfrm>
        </p:grpSpPr>
        <p:sp>
          <p:nvSpPr>
            <p:cNvPr id="103" name="Freeform 102"/>
            <p:cNvSpPr/>
            <p:nvPr/>
          </p:nvSpPr>
          <p:spPr bwMode="auto">
            <a:xfrm rot="5400000">
              <a:off x="7723915" y="1691466"/>
              <a:ext cx="2112650" cy="645820"/>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803042 w 1803042"/>
                <a:gd name="connsiteY0" fmla="*/ 386487 h 399366"/>
                <a:gd name="connsiteX1" fmla="*/ 0 w 1803042"/>
                <a:gd name="connsiteY1" fmla="*/ 399366 h 399366"/>
                <a:gd name="connsiteX2" fmla="*/ 82209 w 1803042"/>
                <a:gd name="connsiteY2" fmla="*/ 0 h 399366"/>
                <a:gd name="connsiteX3" fmla="*/ 1803042 w 1803042"/>
                <a:gd name="connsiteY3" fmla="*/ 386487 h 399366"/>
                <a:gd name="connsiteX0" fmla="*/ 1725258 w 1725258"/>
                <a:gd name="connsiteY0" fmla="*/ 386487 h 391689"/>
                <a:gd name="connsiteX1" fmla="*/ 0 w 1725258"/>
                <a:gd name="connsiteY1" fmla="*/ 391689 h 391689"/>
                <a:gd name="connsiteX2" fmla="*/ 4425 w 1725258"/>
                <a:gd name="connsiteY2" fmla="*/ 0 h 391689"/>
                <a:gd name="connsiteX3" fmla="*/ 1725258 w 1725258"/>
                <a:gd name="connsiteY3" fmla="*/ 386487 h 391689"/>
              </a:gdLst>
              <a:ahLst/>
              <a:cxnLst>
                <a:cxn ang="0">
                  <a:pos x="connsiteX0" y="connsiteY0"/>
                </a:cxn>
                <a:cxn ang="0">
                  <a:pos x="connsiteX1" y="connsiteY1"/>
                </a:cxn>
                <a:cxn ang="0">
                  <a:pos x="connsiteX2" y="connsiteY2"/>
                </a:cxn>
                <a:cxn ang="0">
                  <a:pos x="connsiteX3" y="connsiteY3"/>
                </a:cxn>
              </a:cxnLst>
              <a:rect l="l" t="t" r="r" b="b"/>
              <a:pathLst>
                <a:path w="1725258" h="391689">
                  <a:moveTo>
                    <a:pt x="1725258" y="386487"/>
                  </a:moveTo>
                  <a:lnTo>
                    <a:pt x="0" y="391689"/>
                  </a:lnTo>
                  <a:lnTo>
                    <a:pt x="4425" y="0"/>
                  </a:lnTo>
                  <a:lnTo>
                    <a:pt x="1725258" y="386487"/>
                  </a:lnTo>
                  <a:close/>
                </a:path>
              </a:pathLst>
            </a:custGeom>
            <a:solidFill>
              <a:schemeClr val="accent4">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grpSp>
          <p:nvGrpSpPr>
            <p:cNvPr id="104" name="Group 103"/>
            <p:cNvGrpSpPr/>
            <p:nvPr/>
          </p:nvGrpSpPr>
          <p:grpSpPr>
            <a:xfrm rot="946205">
              <a:off x="7915840" y="3055141"/>
              <a:ext cx="1914585" cy="91468"/>
              <a:chOff x="2192578" y="2558460"/>
              <a:chExt cx="1914585" cy="139531"/>
            </a:xfrm>
          </p:grpSpPr>
          <p:sp>
            <p:nvSpPr>
              <p:cNvPr id="132" name="Freeform 131"/>
              <p:cNvSpPr>
                <a:spLocks noChangeAspect="1"/>
              </p:cNvSpPr>
              <p:nvPr/>
            </p:nvSpPr>
            <p:spPr bwMode="auto">
              <a:xfrm flipV="1">
                <a:off x="2192578" y="2558460"/>
                <a:ext cx="1895589" cy="69742"/>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Lst>
                <a:ahLst/>
                <a:cxnLst>
                  <a:cxn ang="0">
                    <a:pos x="connsiteX0" y="connsiteY0"/>
                  </a:cxn>
                  <a:cxn ang="0">
                    <a:pos x="connsiteX1" y="connsiteY1"/>
                  </a:cxn>
                </a:cxnLst>
                <a:rect l="l" t="t" r="r" b="b"/>
                <a:pathLst>
                  <a:path w="9950" h="9705">
                    <a:moveTo>
                      <a:pt x="0" y="0"/>
                    </a:moveTo>
                    <a:cubicBezTo>
                      <a:pt x="29" y="5750"/>
                      <a:pt x="3885" y="18469"/>
                      <a:pt x="9950" y="278"/>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133" name="Freeform 132"/>
              <p:cNvSpPr>
                <a:spLocks noChangeAspect="1"/>
              </p:cNvSpPr>
              <p:nvPr/>
            </p:nvSpPr>
            <p:spPr bwMode="auto">
              <a:xfrm>
                <a:off x="2192581" y="2624713"/>
                <a:ext cx="1914582" cy="73278"/>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 name="connsiteX0" fmla="*/ 0 w 10075"/>
                  <a:gd name="connsiteY0" fmla="*/ 440 h 9959"/>
                  <a:gd name="connsiteX1" fmla="*/ 10075 w 10075"/>
                  <a:gd name="connsiteY1" fmla="*/ 0 h 9959"/>
                  <a:gd name="connsiteX0" fmla="*/ 0 w 10025"/>
                  <a:gd name="connsiteY0" fmla="*/ 199 h 9917"/>
                  <a:gd name="connsiteX1" fmla="*/ 10025 w 10025"/>
                  <a:gd name="connsiteY1" fmla="*/ 0 h 9917"/>
                </a:gdLst>
                <a:ahLst/>
                <a:cxnLst>
                  <a:cxn ang="0">
                    <a:pos x="connsiteX0" y="connsiteY0"/>
                  </a:cxn>
                  <a:cxn ang="0">
                    <a:pos x="connsiteX1" y="connsiteY1"/>
                  </a:cxn>
                </a:cxnLst>
                <a:rect l="l" t="t" r="r" b="b"/>
                <a:pathLst>
                  <a:path w="10025" h="9917">
                    <a:moveTo>
                      <a:pt x="0" y="199"/>
                    </a:moveTo>
                    <a:cubicBezTo>
                      <a:pt x="29" y="6148"/>
                      <a:pt x="3975" y="18821"/>
                      <a:pt x="10025" y="0"/>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grpSp>
        <p:cxnSp>
          <p:nvCxnSpPr>
            <p:cNvPr id="106" name="Straight Arrow Connector 105"/>
            <p:cNvCxnSpPr/>
            <p:nvPr/>
          </p:nvCxnSpPr>
          <p:spPr bwMode="auto">
            <a:xfrm flipV="1">
              <a:off x="8486284" y="946297"/>
              <a:ext cx="626294" cy="2047975"/>
            </a:xfrm>
            <a:prstGeom prst="straightConnector1">
              <a:avLst/>
            </a:prstGeom>
            <a:noFill/>
            <a:ln w="38100" cap="flat" cmpd="sng" algn="ctr">
              <a:solidFill>
                <a:schemeClr val="accent5">
                  <a:lumMod val="7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TextBox 108"/>
            <p:cNvSpPr txBox="1"/>
            <p:nvPr/>
          </p:nvSpPr>
          <p:spPr>
            <a:xfrm>
              <a:off x="7532911" y="398359"/>
              <a:ext cx="2601988" cy="461665"/>
            </a:xfrm>
            <a:prstGeom prst="rect">
              <a:avLst/>
            </a:prstGeom>
            <a:noFill/>
            <a:ln>
              <a:noFill/>
            </a:ln>
          </p:spPr>
          <p:txBody>
            <a:bodyPr wrap="square" rtlCol="0">
              <a:spAutoFit/>
            </a:bodyPr>
            <a:lstStyle/>
            <a:p>
              <a:r>
                <a:rPr lang="en-US" sz="2400">
                  <a:solidFill>
                    <a:schemeClr val="accent5">
                      <a:lumMod val="75000"/>
                    </a:schemeClr>
                  </a:solidFill>
                </a:rPr>
                <a:t>c</a:t>
              </a:r>
              <a:r>
                <a:rPr lang="en-US" sz="2400" baseline="-25000">
                  <a:solidFill>
                    <a:schemeClr val="accent5">
                      <a:lumMod val="75000"/>
                    </a:schemeClr>
                  </a:solidFill>
                </a:rPr>
                <a:t>t </a:t>
              </a:r>
              <a:r>
                <a:rPr lang="en-US" sz="2400">
                  <a:solidFill>
                    <a:schemeClr val="accent5">
                      <a:lumMod val="75000"/>
                    </a:schemeClr>
                  </a:solidFill>
                </a:rPr>
                <a:t>≈ </a:t>
              </a:r>
              <a:r>
                <a:rPr lang="en-US" sz="2000">
                  <a:solidFill>
                    <a:schemeClr val="accent5">
                      <a:lumMod val="75000"/>
                    </a:schemeClr>
                  </a:solidFill>
                </a:rPr>
                <a:t>0</a:t>
              </a:r>
              <a:r>
                <a:rPr lang="en-US" sz="2400">
                  <a:solidFill>
                    <a:schemeClr val="accent5">
                      <a:lumMod val="75000"/>
                    </a:schemeClr>
                  </a:solidFill>
                </a:rPr>
                <a:t> </a:t>
              </a:r>
              <a:r>
                <a:rPr lang="en-US" sz="2400">
                  <a:solidFill>
                    <a:schemeClr val="accent1">
                      <a:lumMod val="50000"/>
                    </a:schemeClr>
                  </a:solidFill>
                </a:rPr>
                <a:t>;  </a:t>
              </a:r>
              <a:r>
                <a:rPr lang="en-US" sz="2400">
                  <a:solidFill>
                    <a:srgbClr val="C00000"/>
                  </a:solidFill>
                </a:rPr>
                <a:t>c</a:t>
              </a:r>
              <a:r>
                <a:rPr lang="en-US" sz="2400" baseline="-25000">
                  <a:solidFill>
                    <a:srgbClr val="C00000"/>
                  </a:solidFill>
                </a:rPr>
                <a:t>dL</a:t>
              </a:r>
              <a:r>
                <a:rPr lang="en-US" sz="2400">
                  <a:solidFill>
                    <a:srgbClr val="C00000"/>
                  </a:solidFill>
                </a:rPr>
                <a:t> ≈ </a:t>
              </a:r>
              <a:r>
                <a:rPr lang="en-US" sz="2400" spc="200" err="1">
                  <a:solidFill>
                    <a:srgbClr val="C00000"/>
                  </a:solidFill>
                  <a:latin typeface="Symbol" pitchFamily="18" charset="2"/>
                </a:rPr>
                <a:t>n</a:t>
              </a:r>
              <a:r>
                <a:rPr lang="en-US" sz="2400" spc="200" err="1">
                  <a:solidFill>
                    <a:srgbClr val="C00000"/>
                  </a:solidFill>
                </a:rPr>
                <a:t>c</a:t>
              </a:r>
              <a:r>
                <a:rPr lang="en-US" sz="2400" i="1" spc="200" baseline="-25000" err="1">
                  <a:solidFill>
                    <a:srgbClr val="C00000"/>
                  </a:solidFill>
                  <a:latin typeface="Times New Roman" panose="02020603050405020304" pitchFamily="18" charset="0"/>
                  <a:cs typeface="Times New Roman" panose="02020603050405020304" pitchFamily="18" charset="0"/>
                </a:rPr>
                <a:t>l</a:t>
              </a:r>
              <a:endParaRPr lang="en-US" sz="2400" i="1" spc="200" baseline="-25000">
                <a:solidFill>
                  <a:srgbClr val="C00000"/>
                </a:solidFill>
                <a:latin typeface="Times New Roman" panose="02020603050405020304" pitchFamily="18" charset="0"/>
                <a:cs typeface="Times New Roman" panose="02020603050405020304" pitchFamily="18" charset="0"/>
              </a:endParaRPr>
            </a:p>
          </p:txBody>
        </p:sp>
        <p:sp>
          <p:nvSpPr>
            <p:cNvPr id="110" name="TextBox 109"/>
            <p:cNvSpPr txBox="1"/>
            <p:nvPr/>
          </p:nvSpPr>
          <p:spPr>
            <a:xfrm>
              <a:off x="8617308" y="1293227"/>
              <a:ext cx="173173"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n</a:t>
              </a:r>
              <a:endParaRPr lang="en-US" sz="2400" baseline="-25000">
                <a:solidFill>
                  <a:schemeClr val="tx1">
                    <a:lumMod val="65000"/>
                    <a:lumOff val="35000"/>
                  </a:schemeClr>
                </a:solidFill>
                <a:latin typeface="Symbol" pitchFamily="18" charset="2"/>
              </a:endParaRPr>
            </a:p>
          </p:txBody>
        </p:sp>
        <p:cxnSp>
          <p:nvCxnSpPr>
            <p:cNvPr id="111" name="Straight Arrow Connector 110"/>
            <p:cNvCxnSpPr/>
            <p:nvPr/>
          </p:nvCxnSpPr>
          <p:spPr bwMode="auto">
            <a:xfrm>
              <a:off x="8462480" y="961792"/>
              <a:ext cx="659525" cy="3359"/>
            </a:xfrm>
            <a:prstGeom prst="straightConnector1">
              <a:avLst/>
            </a:prstGeom>
            <a:noFill/>
            <a:ln w="38100" cap="flat" cmpd="sng" algn="ctr">
              <a:solidFill>
                <a:srgbClr val="C000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TextBox 111"/>
            <p:cNvSpPr txBox="1"/>
            <p:nvPr/>
          </p:nvSpPr>
          <p:spPr>
            <a:xfrm>
              <a:off x="8930930" y="1028132"/>
              <a:ext cx="1372876" cy="1066959"/>
            </a:xfrm>
            <a:prstGeom prst="rect">
              <a:avLst/>
            </a:prstGeom>
            <a:noFill/>
          </p:spPr>
          <p:txBody>
            <a:bodyPr wrap="none" rtlCol="0">
              <a:spAutoFit/>
            </a:bodyPr>
            <a:lstStyle/>
            <a:p>
              <a:pPr>
                <a:lnSpc>
                  <a:spcPts val="1900"/>
                </a:lnSpc>
              </a:pPr>
              <a:r>
                <a:rPr lang="en-US" sz="2000">
                  <a:solidFill>
                    <a:schemeClr val="tx1">
                      <a:lumMod val="95000"/>
                      <a:lumOff val="5000"/>
                    </a:schemeClr>
                  </a:solidFill>
                </a:rPr>
                <a:t>     Pressure</a:t>
              </a:r>
            </a:p>
            <a:p>
              <a:pPr>
                <a:lnSpc>
                  <a:spcPts val="1900"/>
                </a:lnSpc>
              </a:pPr>
              <a:r>
                <a:rPr lang="en-US" sz="2000">
                  <a:solidFill>
                    <a:schemeClr val="tx1">
                      <a:lumMod val="95000"/>
                      <a:lumOff val="5000"/>
                    </a:schemeClr>
                  </a:solidFill>
                </a:rPr>
                <a:t>   integrand</a:t>
              </a:r>
            </a:p>
            <a:p>
              <a:pPr>
                <a:lnSpc>
                  <a:spcPts val="1900"/>
                </a:lnSpc>
              </a:pPr>
              <a:r>
                <a:rPr lang="en-US" sz="2000">
                  <a:solidFill>
                    <a:schemeClr val="tx1">
                      <a:lumMod val="95000"/>
                      <a:lumOff val="5000"/>
                    </a:schemeClr>
                  </a:solidFill>
                </a:rPr>
                <a:t>  normal to</a:t>
              </a:r>
            </a:p>
            <a:p>
              <a:pPr>
                <a:lnSpc>
                  <a:spcPts val="1900"/>
                </a:lnSpc>
              </a:pPr>
              <a:r>
                <a:rPr lang="en-US" sz="2000">
                  <a:solidFill>
                    <a:schemeClr val="tx1">
                      <a:lumMod val="95000"/>
                      <a:lumOff val="5000"/>
                    </a:schemeClr>
                  </a:solidFill>
                </a:rPr>
                <a:t> </a:t>
              </a:r>
              <a:r>
                <a:rPr lang="en-US" sz="2000" err="1">
                  <a:solidFill>
                    <a:schemeClr val="tx1">
                      <a:lumMod val="95000"/>
                      <a:lumOff val="5000"/>
                    </a:schemeClr>
                  </a:solidFill>
                </a:rPr>
                <a:t>equiv.plate</a:t>
              </a:r>
              <a:endParaRPr lang="en-US" sz="2000">
                <a:solidFill>
                  <a:schemeClr val="tx1">
                    <a:lumMod val="95000"/>
                    <a:lumOff val="5000"/>
                  </a:schemeClr>
                </a:solidFill>
              </a:endParaRPr>
            </a:p>
          </p:txBody>
        </p:sp>
        <p:cxnSp>
          <p:nvCxnSpPr>
            <p:cNvPr id="113" name="Straight Connector 112"/>
            <p:cNvCxnSpPr/>
            <p:nvPr/>
          </p:nvCxnSpPr>
          <p:spPr>
            <a:xfrm flipH="1" flipV="1">
              <a:off x="8448675" y="926051"/>
              <a:ext cx="21720" cy="2049661"/>
            </a:xfrm>
            <a:prstGeom prst="line">
              <a:avLst/>
            </a:prstGeom>
            <a:ln w="25400">
              <a:solidFill>
                <a:schemeClr val="accent3">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120" name="Freeform 8"/>
            <p:cNvSpPr>
              <a:spLocks noChangeAspect="1"/>
            </p:cNvSpPr>
            <p:nvPr/>
          </p:nvSpPr>
          <p:spPr bwMode="auto">
            <a:xfrm rot="166880">
              <a:off x="7949211" y="2888876"/>
              <a:ext cx="1920177" cy="439961"/>
            </a:xfrm>
            <a:custGeom>
              <a:avLst/>
              <a:gdLst>
                <a:gd name="T0" fmla="*/ 0 w 2660"/>
                <a:gd name="T1" fmla="*/ 0 h 622"/>
                <a:gd name="T2" fmla="*/ 1866 w 2660"/>
                <a:gd name="T3" fmla="*/ 437 h 622"/>
                <a:gd name="T4" fmla="*/ 0 60000 65536"/>
                <a:gd name="T5" fmla="*/ 0 60000 65536"/>
                <a:gd name="connsiteX0" fmla="*/ 0 w 32354"/>
                <a:gd name="connsiteY0" fmla="*/ 0 h 32633"/>
                <a:gd name="connsiteX1" fmla="*/ 32354 w 32354"/>
                <a:gd name="connsiteY1" fmla="*/ 32633 h 32633"/>
                <a:gd name="connsiteX0" fmla="*/ 0 w 32650"/>
                <a:gd name="connsiteY0" fmla="*/ 0 h 33187"/>
                <a:gd name="connsiteX1" fmla="*/ 32650 w 32650"/>
                <a:gd name="connsiteY1" fmla="*/ 33187 h 33187"/>
                <a:gd name="connsiteX0" fmla="*/ 0 w 32565"/>
                <a:gd name="connsiteY0" fmla="*/ 0 h 32817"/>
                <a:gd name="connsiteX1" fmla="*/ 32565 w 32565"/>
                <a:gd name="connsiteY1" fmla="*/ 32817 h 32817"/>
                <a:gd name="connsiteX0" fmla="*/ 0 w 32692"/>
                <a:gd name="connsiteY0" fmla="*/ 0 h 32817"/>
                <a:gd name="connsiteX1" fmla="*/ 32692 w 32692"/>
                <a:gd name="connsiteY1" fmla="*/ 32817 h 32817"/>
                <a:gd name="connsiteX0" fmla="*/ 0 w 30025"/>
                <a:gd name="connsiteY0" fmla="*/ 0 h 30046"/>
                <a:gd name="connsiteX1" fmla="*/ 30025 w 30025"/>
                <a:gd name="connsiteY1" fmla="*/ 30046 h 30046"/>
                <a:gd name="connsiteX0" fmla="*/ 0 w 10847"/>
                <a:gd name="connsiteY0" fmla="*/ 0 h 10738"/>
                <a:gd name="connsiteX1" fmla="*/ 10847 w 10847"/>
                <a:gd name="connsiteY1" fmla="*/ 10738 h 10738"/>
              </a:gdLst>
              <a:ahLst/>
              <a:cxnLst>
                <a:cxn ang="0">
                  <a:pos x="connsiteX0" y="connsiteY0"/>
                </a:cxn>
                <a:cxn ang="0">
                  <a:pos x="connsiteX1" y="connsiteY1"/>
                </a:cxn>
              </a:cxnLst>
              <a:rect l="l" t="t" r="r" b="b"/>
              <a:pathLst>
                <a:path w="10847" h="10738">
                  <a:moveTo>
                    <a:pt x="0" y="0"/>
                  </a:moveTo>
                  <a:lnTo>
                    <a:pt x="10847" y="10738"/>
                  </a:lnTo>
                </a:path>
              </a:pathLst>
            </a:custGeom>
            <a:noFill/>
            <a:ln w="1270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grpSp>
          <p:nvGrpSpPr>
            <p:cNvPr id="23" name="Group 22"/>
            <p:cNvGrpSpPr/>
            <p:nvPr/>
          </p:nvGrpSpPr>
          <p:grpSpPr>
            <a:xfrm>
              <a:off x="6273256" y="2385273"/>
              <a:ext cx="1649985" cy="622074"/>
              <a:chOff x="4749255" y="2523059"/>
              <a:chExt cx="1649985" cy="622074"/>
            </a:xfrm>
          </p:grpSpPr>
          <p:sp>
            <p:nvSpPr>
              <p:cNvPr id="123" name="Freeform 122"/>
              <p:cNvSpPr/>
              <p:nvPr/>
            </p:nvSpPr>
            <p:spPr bwMode="auto">
              <a:xfrm>
                <a:off x="5002963" y="2553064"/>
                <a:ext cx="1379539" cy="419763"/>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Lst>
                <a:ahLst/>
                <a:cxnLst>
                  <a:cxn ang="0">
                    <a:pos x="connsiteX0" y="connsiteY0"/>
                  </a:cxn>
                  <a:cxn ang="0">
                    <a:pos x="connsiteX1" y="connsiteY1"/>
                  </a:cxn>
                  <a:cxn ang="0">
                    <a:pos x="connsiteX2" y="connsiteY2"/>
                  </a:cxn>
                  <a:cxn ang="0">
                    <a:pos x="connsiteX3" y="connsiteY3"/>
                  </a:cxn>
                </a:cxnLst>
                <a:rect l="l" t="t" r="r" b="b"/>
                <a:pathLst>
                  <a:path w="1749162" h="438651">
                    <a:moveTo>
                      <a:pt x="1749162" y="438651"/>
                    </a:moveTo>
                    <a:lnTo>
                      <a:pt x="0" y="437882"/>
                    </a:lnTo>
                    <a:lnTo>
                      <a:pt x="12879" y="0"/>
                    </a:lnTo>
                    <a:lnTo>
                      <a:pt x="1749162" y="438651"/>
                    </a:lnTo>
                    <a:close/>
                  </a:path>
                </a:pathLst>
              </a:custGeom>
              <a:solidFill>
                <a:schemeClr val="accent4">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cxnSp>
            <p:nvCxnSpPr>
              <p:cNvPr id="124" name="Straight Arrow Connector 123"/>
              <p:cNvCxnSpPr/>
              <p:nvPr/>
            </p:nvCxnSpPr>
            <p:spPr bwMode="auto">
              <a:xfrm>
                <a:off x="4974816" y="2973983"/>
                <a:ext cx="1424424" cy="0"/>
              </a:xfrm>
              <a:prstGeom prst="straightConnector1">
                <a:avLst/>
              </a:prstGeom>
              <a:noFill/>
              <a:ln w="28575" cap="flat" cmpd="sng" algn="ctr">
                <a:solidFill>
                  <a:schemeClr val="tx1">
                    <a:lumMod val="65000"/>
                    <a:lumOff val="3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 name="TextBox 125"/>
              <p:cNvSpPr txBox="1"/>
              <p:nvPr/>
            </p:nvSpPr>
            <p:spPr>
              <a:xfrm>
                <a:off x="4749255" y="2738868"/>
                <a:ext cx="382845"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rPr>
                  <a:t>v</a:t>
                </a:r>
                <a:r>
                  <a:rPr lang="en-US" sz="2000" baseline="-25000">
                    <a:solidFill>
                      <a:schemeClr val="tx1">
                        <a:lumMod val="65000"/>
                        <a:lumOff val="35000"/>
                      </a:schemeClr>
                    </a:solidFill>
                  </a:rPr>
                  <a:t>o</a:t>
                </a:r>
              </a:p>
            </p:txBody>
          </p:sp>
          <p:sp>
            <p:nvSpPr>
              <p:cNvPr id="127" name="TextBox 126"/>
              <p:cNvSpPr txBox="1"/>
              <p:nvPr/>
            </p:nvSpPr>
            <p:spPr>
              <a:xfrm>
                <a:off x="5172218" y="2568639"/>
                <a:ext cx="230714"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n</a:t>
                </a:r>
                <a:endParaRPr lang="en-US" sz="2400" baseline="-25000">
                  <a:solidFill>
                    <a:schemeClr val="tx1">
                      <a:lumMod val="65000"/>
                      <a:lumOff val="35000"/>
                    </a:schemeClr>
                  </a:solidFill>
                  <a:latin typeface="Symbol" pitchFamily="18" charset="2"/>
                </a:endParaRPr>
              </a:p>
            </p:txBody>
          </p:sp>
          <p:cxnSp>
            <p:nvCxnSpPr>
              <p:cNvPr id="128" name="Straight Connector 127"/>
              <p:cNvCxnSpPr/>
              <p:nvPr/>
            </p:nvCxnSpPr>
            <p:spPr bwMode="auto">
              <a:xfrm flipV="1">
                <a:off x="5419670" y="2641910"/>
                <a:ext cx="29023" cy="323939"/>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Freeform 8"/>
              <p:cNvSpPr>
                <a:spLocks noChangeAspect="1"/>
              </p:cNvSpPr>
              <p:nvPr/>
            </p:nvSpPr>
            <p:spPr bwMode="auto">
              <a:xfrm>
                <a:off x="4955310" y="2523059"/>
                <a:ext cx="1292971" cy="411233"/>
              </a:xfrm>
              <a:custGeom>
                <a:avLst/>
                <a:gdLst>
                  <a:gd name="T0" fmla="*/ 0 w 2660"/>
                  <a:gd name="T1" fmla="*/ 0 h 622"/>
                  <a:gd name="T2" fmla="*/ 1866 w 2660"/>
                  <a:gd name="T3" fmla="*/ 437 h 622"/>
                  <a:gd name="T4" fmla="*/ 0 60000 65536"/>
                  <a:gd name="T5" fmla="*/ 0 60000 65536"/>
                </a:gdLst>
                <a:ahLst/>
                <a:cxnLst>
                  <a:cxn ang="T4">
                    <a:pos x="T0" y="T1"/>
                  </a:cxn>
                  <a:cxn ang="T5">
                    <a:pos x="T2" y="T3"/>
                  </a:cxn>
                </a:cxnLst>
                <a:rect l="0" t="0" r="r" b="b"/>
                <a:pathLst>
                  <a:path w="2660" h="622">
                    <a:moveTo>
                      <a:pt x="0" y="0"/>
                    </a:moveTo>
                    <a:lnTo>
                      <a:pt x="2660" y="622"/>
                    </a:ln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grpSp>
        <p:cxnSp>
          <p:nvCxnSpPr>
            <p:cNvPr id="85" name="Straight Connector 84"/>
            <p:cNvCxnSpPr/>
            <p:nvPr/>
          </p:nvCxnSpPr>
          <p:spPr bwMode="auto">
            <a:xfrm>
              <a:off x="8484568" y="1761088"/>
              <a:ext cx="364063" cy="14770"/>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p:cNvCxnSpPr/>
            <p:nvPr/>
          </p:nvCxnSpPr>
          <p:spPr bwMode="auto">
            <a:xfrm rot="166880" flipV="1">
              <a:off x="8479762" y="2985306"/>
              <a:ext cx="358650" cy="3607"/>
            </a:xfrm>
            <a:prstGeom prst="straightConnector1">
              <a:avLst/>
            </a:prstGeom>
            <a:noFill/>
            <a:ln w="38100" cap="flat" cmpd="sng" algn="ctr">
              <a:solidFill>
                <a:schemeClr val="accent6">
                  <a:lumMod val="75000"/>
                </a:schemeClr>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TextBox 136"/>
            <p:cNvSpPr txBox="1"/>
            <p:nvPr/>
          </p:nvSpPr>
          <p:spPr>
            <a:xfrm>
              <a:off x="8707099" y="2576682"/>
              <a:ext cx="530915" cy="461665"/>
            </a:xfrm>
            <a:prstGeom prst="rect">
              <a:avLst/>
            </a:prstGeom>
            <a:noFill/>
          </p:spPr>
          <p:txBody>
            <a:bodyPr wrap="none" rtlCol="0">
              <a:spAutoFit/>
            </a:bodyPr>
            <a:lstStyle/>
            <a:p>
              <a:r>
                <a:rPr lang="en-US" sz="2400">
                  <a:solidFill>
                    <a:schemeClr val="accent6">
                      <a:lumMod val="75000"/>
                    </a:schemeClr>
                  </a:solidFill>
                </a:rPr>
                <a:t>c</a:t>
              </a:r>
              <a:r>
                <a:rPr lang="en-US" sz="2400" baseline="-25000">
                  <a:solidFill>
                    <a:schemeClr val="accent6">
                      <a:lumMod val="75000"/>
                    </a:schemeClr>
                  </a:solidFill>
                </a:rPr>
                <a:t>do</a:t>
              </a:r>
            </a:p>
          </p:txBody>
        </p:sp>
        <p:sp>
          <p:nvSpPr>
            <p:cNvPr id="167" name="TextBox 166"/>
            <p:cNvSpPr txBox="1"/>
            <p:nvPr/>
          </p:nvSpPr>
          <p:spPr>
            <a:xfrm>
              <a:off x="6866666" y="1421186"/>
              <a:ext cx="1347035" cy="313932"/>
            </a:xfrm>
            <a:prstGeom prst="rect">
              <a:avLst/>
            </a:prstGeom>
            <a:solidFill>
              <a:schemeClr val="accent6">
                <a:lumMod val="20000"/>
                <a:lumOff val="80000"/>
              </a:schemeClr>
            </a:solidFill>
          </p:spPr>
          <p:txBody>
            <a:bodyPr wrap="none" rtlCol="0">
              <a:spAutoFit/>
            </a:bodyPr>
            <a:lstStyle/>
            <a:p>
              <a:pPr>
                <a:lnSpc>
                  <a:spcPts val="1600"/>
                </a:lnSpc>
              </a:pPr>
              <a:r>
                <a:rPr lang="en-US" sz="2000" b="1">
                  <a:solidFill>
                    <a:schemeClr val="tx1">
                      <a:lumMod val="95000"/>
                      <a:lumOff val="5000"/>
                    </a:schemeClr>
                  </a:solidFill>
                </a:rPr>
                <a:t>“plate” foil</a:t>
              </a:r>
              <a:endParaRPr lang="en-US" sz="2000" b="1" baseline="-25000">
                <a:solidFill>
                  <a:schemeClr val="tx1">
                    <a:lumMod val="95000"/>
                    <a:lumOff val="5000"/>
                  </a:schemeClr>
                </a:solidFill>
              </a:endParaRPr>
            </a:p>
          </p:txBody>
        </p:sp>
        <p:sp>
          <p:nvSpPr>
            <p:cNvPr id="118" name="TextBox 117"/>
            <p:cNvSpPr txBox="1"/>
            <p:nvPr/>
          </p:nvSpPr>
          <p:spPr>
            <a:xfrm>
              <a:off x="8794374" y="2050721"/>
              <a:ext cx="1168910" cy="406265"/>
            </a:xfrm>
            <a:prstGeom prst="rect">
              <a:avLst/>
            </a:prstGeom>
            <a:noFill/>
            <a:effectLst/>
          </p:spPr>
          <p:txBody>
            <a:bodyPr wrap="none" tIns="0" bIns="36576" rtlCol="0" anchor="ctr" anchorCtr="0">
              <a:spAutoFit/>
            </a:bodyPr>
            <a:lstStyle/>
            <a:p>
              <a:r>
                <a:rPr lang="en-US" sz="2400" err="1">
                  <a:solidFill>
                    <a:schemeClr val="tx1">
                      <a:lumMod val="75000"/>
                      <a:lumOff val="25000"/>
                    </a:schemeClr>
                  </a:solidFill>
                </a:rPr>
                <a:t>c</a:t>
              </a:r>
              <a:r>
                <a:rPr lang="en-US" sz="2400" baseline="-25000" err="1">
                  <a:solidFill>
                    <a:schemeClr val="tx1">
                      <a:lumMod val="75000"/>
                      <a:lumOff val="25000"/>
                    </a:schemeClr>
                  </a:solidFill>
                </a:rPr>
                <a:t>n</a:t>
              </a:r>
              <a:r>
                <a:rPr lang="en-US" sz="2400" baseline="-25000">
                  <a:solidFill>
                    <a:schemeClr val="tx1">
                      <a:lumMod val="75000"/>
                      <a:lumOff val="25000"/>
                    </a:schemeClr>
                  </a:solidFill>
                </a:rPr>
                <a:t> </a:t>
              </a:r>
              <a:r>
                <a:rPr lang="en-US" sz="2400">
                  <a:solidFill>
                    <a:schemeClr val="tx1">
                      <a:lumMod val="75000"/>
                      <a:lumOff val="25000"/>
                    </a:schemeClr>
                  </a:solidFill>
                  <a:latin typeface="Calibri"/>
                </a:rPr>
                <a:t>≈ </a:t>
              </a:r>
              <a:r>
                <a:rPr lang="en-US" sz="2400">
                  <a:solidFill>
                    <a:schemeClr val="tx1">
                      <a:lumMod val="75000"/>
                      <a:lumOff val="25000"/>
                    </a:schemeClr>
                  </a:solidFill>
                </a:rPr>
                <a:t>c</a:t>
              </a:r>
              <a:r>
                <a:rPr lang="en-US" sz="2400" i="1" baseline="-25000">
                  <a:solidFill>
                    <a:schemeClr val="tx1">
                      <a:lumMod val="75000"/>
                      <a:lumOff val="25000"/>
                    </a:schemeClr>
                  </a:solidFill>
                  <a:latin typeface="Times New Roman" panose="02020603050405020304" pitchFamily="18" charset="0"/>
                  <a:cs typeface="Times New Roman" panose="02020603050405020304" pitchFamily="18" charset="0"/>
                </a:rPr>
                <a:t>l</a:t>
              </a:r>
              <a:r>
                <a:rPr lang="en-US" sz="2400" baseline="-25000">
                  <a:solidFill>
                    <a:schemeClr val="tx1">
                      <a:lumMod val="75000"/>
                      <a:lumOff val="25000"/>
                    </a:schemeClr>
                  </a:solidFill>
                  <a:latin typeface="Symbol" panose="05050102010706020507" pitchFamily="18" charset="2"/>
                </a:rPr>
                <a:t>a</a:t>
              </a:r>
              <a:r>
                <a:rPr lang="en-US" sz="2400">
                  <a:solidFill>
                    <a:schemeClr val="tx1">
                      <a:lumMod val="75000"/>
                      <a:lumOff val="25000"/>
                    </a:schemeClr>
                  </a:solidFill>
                  <a:latin typeface="Symbol" panose="05050102010706020507" pitchFamily="18" charset="2"/>
                </a:rPr>
                <a:t>n</a:t>
              </a:r>
              <a:endParaRPr lang="en-US" sz="2400" baseline="-25000">
                <a:solidFill>
                  <a:schemeClr val="tx1">
                    <a:lumMod val="75000"/>
                    <a:lumOff val="25000"/>
                  </a:schemeClr>
                </a:solidFill>
              </a:endParaRPr>
            </a:p>
          </p:txBody>
        </p:sp>
        <p:sp>
          <p:nvSpPr>
            <p:cNvPr id="119" name="TextBox 118"/>
            <p:cNvSpPr txBox="1"/>
            <p:nvPr/>
          </p:nvSpPr>
          <p:spPr>
            <a:xfrm>
              <a:off x="7526578" y="1905603"/>
              <a:ext cx="878767" cy="406265"/>
            </a:xfrm>
            <a:prstGeom prst="rect">
              <a:avLst/>
            </a:prstGeom>
            <a:noFill/>
            <a:effectLst/>
          </p:spPr>
          <p:txBody>
            <a:bodyPr wrap="none" tIns="0" bIns="36576" rtlCol="0" anchor="ctr" anchorCtr="0">
              <a:spAutoFit/>
            </a:bodyPr>
            <a:lstStyle/>
            <a:p>
              <a:r>
                <a:rPr lang="en-US" sz="2400">
                  <a:solidFill>
                    <a:schemeClr val="tx1">
                      <a:lumMod val="75000"/>
                      <a:lumOff val="25000"/>
                    </a:schemeClr>
                  </a:solidFill>
                </a:rPr>
                <a:t>c</a:t>
              </a:r>
              <a:r>
                <a:rPr lang="en-US" sz="2400" i="1" baseline="-25000">
                  <a:solidFill>
                    <a:schemeClr val="tx1">
                      <a:lumMod val="75000"/>
                      <a:lumOff val="25000"/>
                    </a:schemeClr>
                  </a:solidFill>
                  <a:latin typeface="Times New Roman" panose="02020603050405020304" pitchFamily="18" charset="0"/>
                  <a:cs typeface="Times New Roman" panose="02020603050405020304" pitchFamily="18" charset="0"/>
                </a:rPr>
                <a:t>l</a:t>
              </a:r>
              <a:r>
                <a:rPr lang="en-US" sz="2400" baseline="-25000">
                  <a:solidFill>
                    <a:schemeClr val="tx1">
                      <a:lumMod val="75000"/>
                      <a:lumOff val="25000"/>
                    </a:schemeClr>
                  </a:solidFill>
                </a:rPr>
                <a:t> </a:t>
              </a:r>
              <a:r>
                <a:rPr lang="en-US" sz="2400">
                  <a:solidFill>
                    <a:schemeClr val="tx1">
                      <a:lumMod val="75000"/>
                      <a:lumOff val="25000"/>
                    </a:schemeClr>
                  </a:solidFill>
                  <a:latin typeface="Calibri"/>
                </a:rPr>
                <a:t>≈ </a:t>
              </a:r>
              <a:r>
                <a:rPr lang="en-US" sz="2400" err="1">
                  <a:solidFill>
                    <a:schemeClr val="tx1">
                      <a:lumMod val="75000"/>
                      <a:lumOff val="25000"/>
                    </a:schemeClr>
                  </a:solidFill>
                </a:rPr>
                <a:t>c</a:t>
              </a:r>
              <a:r>
                <a:rPr lang="en-US" sz="2400" baseline="-25000" err="1">
                  <a:solidFill>
                    <a:schemeClr val="tx1">
                      <a:lumMod val="75000"/>
                      <a:lumOff val="25000"/>
                    </a:schemeClr>
                  </a:solidFill>
                </a:rPr>
                <a:t>n</a:t>
              </a:r>
              <a:endParaRPr lang="en-US" sz="2400" baseline="-25000">
                <a:solidFill>
                  <a:schemeClr val="tx1">
                    <a:lumMod val="75000"/>
                    <a:lumOff val="25000"/>
                  </a:schemeClr>
                </a:solidFill>
              </a:endParaRPr>
            </a:p>
          </p:txBody>
        </p:sp>
      </p:grpSp>
      <p:grpSp>
        <p:nvGrpSpPr>
          <p:cNvPr id="7" name="Group 6">
            <a:extLst>
              <a:ext uri="{FF2B5EF4-FFF2-40B4-BE49-F238E27FC236}">
                <a16:creationId xmlns:a16="http://schemas.microsoft.com/office/drawing/2014/main" id="{2C926550-7AB0-4B86-9BB4-4E6F9901E7AC}"/>
              </a:ext>
            </a:extLst>
          </p:cNvPr>
          <p:cNvGrpSpPr/>
          <p:nvPr/>
        </p:nvGrpSpPr>
        <p:grpSpPr>
          <a:xfrm>
            <a:off x="1877039" y="3381174"/>
            <a:ext cx="3856764" cy="2925999"/>
            <a:chOff x="1877039" y="3381174"/>
            <a:chExt cx="3856764" cy="2925999"/>
          </a:xfrm>
        </p:grpSpPr>
        <p:sp>
          <p:nvSpPr>
            <p:cNvPr id="181" name="Freeform 180"/>
            <p:cNvSpPr/>
            <p:nvPr/>
          </p:nvSpPr>
          <p:spPr bwMode="auto">
            <a:xfrm rot="5400000">
              <a:off x="3293627" y="4620546"/>
              <a:ext cx="2103666" cy="600063"/>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 name="connsiteX0" fmla="*/ 1840594 w 1840594"/>
                <a:gd name="connsiteY0" fmla="*/ 438651 h 438651"/>
                <a:gd name="connsiteX1" fmla="*/ 0 w 1840594"/>
                <a:gd name="connsiteY1" fmla="*/ 421191 h 438651"/>
                <a:gd name="connsiteX2" fmla="*/ 104311 w 1840594"/>
                <a:gd name="connsiteY2" fmla="*/ 0 h 438651"/>
                <a:gd name="connsiteX3" fmla="*/ 1840594 w 1840594"/>
                <a:gd name="connsiteY3" fmla="*/ 438651 h 438651"/>
                <a:gd name="connsiteX0" fmla="*/ 1840594 w 1840594"/>
                <a:gd name="connsiteY0" fmla="*/ 455341 h 455341"/>
                <a:gd name="connsiteX1" fmla="*/ 0 w 1840594"/>
                <a:gd name="connsiteY1" fmla="*/ 437881 h 455341"/>
                <a:gd name="connsiteX2" fmla="*/ 81454 w 1840594"/>
                <a:gd name="connsiteY2" fmla="*/ 0 h 455341"/>
                <a:gd name="connsiteX3" fmla="*/ 1840594 w 1840594"/>
                <a:gd name="connsiteY3" fmla="*/ 455341 h 455341"/>
                <a:gd name="connsiteX0" fmla="*/ 1840594 w 1840594"/>
                <a:gd name="connsiteY0" fmla="*/ 426728 h 426728"/>
                <a:gd name="connsiteX1" fmla="*/ 0 w 1840594"/>
                <a:gd name="connsiteY1" fmla="*/ 409268 h 426728"/>
                <a:gd name="connsiteX2" fmla="*/ 130944 w 1840594"/>
                <a:gd name="connsiteY2" fmla="*/ 0 h 426728"/>
                <a:gd name="connsiteX3" fmla="*/ 1840594 w 1840594"/>
                <a:gd name="connsiteY3" fmla="*/ 426728 h 426728"/>
                <a:gd name="connsiteX0" fmla="*/ 1840594 w 1840594"/>
                <a:gd name="connsiteY0" fmla="*/ 441034 h 441034"/>
                <a:gd name="connsiteX1" fmla="*/ 0 w 1840594"/>
                <a:gd name="connsiteY1" fmla="*/ 423574 h 441034"/>
                <a:gd name="connsiteX2" fmla="*/ 147441 w 1840594"/>
                <a:gd name="connsiteY2" fmla="*/ 0 h 441034"/>
                <a:gd name="connsiteX3" fmla="*/ 1840594 w 1840594"/>
                <a:gd name="connsiteY3" fmla="*/ 441034 h 441034"/>
                <a:gd name="connsiteX0" fmla="*/ 1840594 w 1840594"/>
                <a:gd name="connsiteY0" fmla="*/ 455341 h 455341"/>
                <a:gd name="connsiteX1" fmla="*/ 0 w 1840594"/>
                <a:gd name="connsiteY1" fmla="*/ 437881 h 455341"/>
                <a:gd name="connsiteX2" fmla="*/ 114451 w 1840594"/>
                <a:gd name="connsiteY2" fmla="*/ 0 h 455341"/>
                <a:gd name="connsiteX3" fmla="*/ 1840594 w 1840594"/>
                <a:gd name="connsiteY3" fmla="*/ 455341 h 455341"/>
              </a:gdLst>
              <a:ahLst/>
              <a:cxnLst>
                <a:cxn ang="0">
                  <a:pos x="connsiteX0" y="connsiteY0"/>
                </a:cxn>
                <a:cxn ang="0">
                  <a:pos x="connsiteX1" y="connsiteY1"/>
                </a:cxn>
                <a:cxn ang="0">
                  <a:pos x="connsiteX2" y="connsiteY2"/>
                </a:cxn>
                <a:cxn ang="0">
                  <a:pos x="connsiteX3" y="connsiteY3"/>
                </a:cxn>
              </a:cxnLst>
              <a:rect l="l" t="t" r="r" b="b"/>
              <a:pathLst>
                <a:path w="1840594" h="455341">
                  <a:moveTo>
                    <a:pt x="1840594" y="455341"/>
                  </a:moveTo>
                  <a:lnTo>
                    <a:pt x="0" y="437881"/>
                  </a:lnTo>
                  <a:lnTo>
                    <a:pt x="114451" y="0"/>
                  </a:lnTo>
                  <a:lnTo>
                    <a:pt x="1840594" y="455341"/>
                  </a:lnTo>
                  <a:close/>
                </a:path>
              </a:pathLst>
            </a:custGeom>
            <a:solidFill>
              <a:schemeClr val="accent4">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162" name="TextBox 161"/>
            <p:cNvSpPr txBox="1"/>
            <p:nvPr/>
          </p:nvSpPr>
          <p:spPr>
            <a:xfrm>
              <a:off x="2514534" y="4095297"/>
              <a:ext cx="1314310" cy="400110"/>
            </a:xfrm>
            <a:prstGeom prst="rect">
              <a:avLst/>
            </a:prstGeom>
            <a:solidFill>
              <a:schemeClr val="accent6">
                <a:lumMod val="20000"/>
                <a:lumOff val="80000"/>
              </a:schemeClr>
            </a:solidFill>
            <a:effectLst/>
          </p:spPr>
          <p:txBody>
            <a:bodyPr wrap="square" rtlCol="0">
              <a:spAutoFit/>
            </a:bodyPr>
            <a:lstStyle/>
            <a:p>
              <a:pPr>
                <a:lnSpc>
                  <a:spcPts val="2400"/>
                </a:lnSpc>
              </a:pPr>
              <a:r>
                <a:rPr lang="en-US" sz="2000" b="1">
                  <a:solidFill>
                    <a:schemeClr val="tx1">
                      <a:lumMod val="95000"/>
                      <a:lumOff val="5000"/>
                    </a:schemeClr>
                  </a:solidFill>
                </a:rPr>
                <a:t>Typical foil</a:t>
              </a:r>
              <a:endParaRPr lang="en-US" sz="2000" baseline="-25000">
                <a:solidFill>
                  <a:schemeClr val="tx1">
                    <a:lumMod val="95000"/>
                    <a:lumOff val="5000"/>
                  </a:schemeClr>
                </a:solidFill>
              </a:endParaRPr>
            </a:p>
          </p:txBody>
        </p:sp>
        <p:cxnSp>
          <p:nvCxnSpPr>
            <p:cNvPr id="88" name="Straight Connector 87"/>
            <p:cNvCxnSpPr/>
            <p:nvPr/>
          </p:nvCxnSpPr>
          <p:spPr>
            <a:xfrm flipH="1" flipV="1">
              <a:off x="4028145" y="3877498"/>
              <a:ext cx="21720" cy="2049661"/>
            </a:xfrm>
            <a:prstGeom prst="line">
              <a:avLst/>
            </a:prstGeom>
            <a:ln w="25400">
              <a:solidFill>
                <a:schemeClr val="accent3">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rot="779325">
              <a:off x="3534988" y="5921095"/>
              <a:ext cx="1914773" cy="242958"/>
              <a:chOff x="2192392" y="2385580"/>
              <a:chExt cx="1914773" cy="370622"/>
            </a:xfrm>
          </p:grpSpPr>
          <p:sp>
            <p:nvSpPr>
              <p:cNvPr id="159" name="Freeform 158"/>
              <p:cNvSpPr>
                <a:spLocks noChangeAspect="1"/>
              </p:cNvSpPr>
              <p:nvPr/>
            </p:nvSpPr>
            <p:spPr bwMode="auto">
              <a:xfrm flipV="1">
                <a:off x="2192579" y="2385580"/>
                <a:ext cx="1895589" cy="242623"/>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Lst>
                <a:ahLst/>
                <a:cxnLst>
                  <a:cxn ang="0">
                    <a:pos x="connsiteX0" y="connsiteY0"/>
                  </a:cxn>
                  <a:cxn ang="0">
                    <a:pos x="connsiteX1" y="connsiteY1"/>
                  </a:cxn>
                </a:cxnLst>
                <a:rect l="l" t="t" r="r" b="b"/>
                <a:pathLst>
                  <a:path w="9950" h="9705">
                    <a:moveTo>
                      <a:pt x="0" y="0"/>
                    </a:moveTo>
                    <a:cubicBezTo>
                      <a:pt x="29" y="5750"/>
                      <a:pt x="3885" y="18469"/>
                      <a:pt x="9950" y="278"/>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160" name="Freeform 159"/>
              <p:cNvSpPr>
                <a:spLocks noChangeAspect="1"/>
              </p:cNvSpPr>
              <p:nvPr/>
            </p:nvSpPr>
            <p:spPr bwMode="auto">
              <a:xfrm>
                <a:off x="2192392" y="2624717"/>
                <a:ext cx="1914773" cy="131485"/>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 name="connsiteX0" fmla="*/ 0 w 10075"/>
                  <a:gd name="connsiteY0" fmla="*/ 440 h 9959"/>
                  <a:gd name="connsiteX1" fmla="*/ 10075 w 10075"/>
                  <a:gd name="connsiteY1" fmla="*/ 0 h 9959"/>
                  <a:gd name="connsiteX0" fmla="*/ 0 w 10025"/>
                  <a:gd name="connsiteY0" fmla="*/ 199 h 9917"/>
                  <a:gd name="connsiteX1" fmla="*/ 10025 w 10025"/>
                  <a:gd name="connsiteY1" fmla="*/ 0 h 9917"/>
                  <a:gd name="connsiteX0" fmla="*/ 0 w 10000"/>
                  <a:gd name="connsiteY0" fmla="*/ 201 h 5329"/>
                  <a:gd name="connsiteX1" fmla="*/ 10000 w 10000"/>
                  <a:gd name="connsiteY1" fmla="*/ 0 h 5329"/>
                  <a:gd name="connsiteX0" fmla="*/ 1 w 10001"/>
                  <a:gd name="connsiteY0" fmla="*/ 377 h 16870"/>
                  <a:gd name="connsiteX1" fmla="*/ 10001 w 10001"/>
                  <a:gd name="connsiteY1" fmla="*/ 0 h 16870"/>
                  <a:gd name="connsiteX0" fmla="*/ 7 w 10007"/>
                  <a:gd name="connsiteY0" fmla="*/ 377 h 21914"/>
                  <a:gd name="connsiteX1" fmla="*/ 10007 w 10007"/>
                  <a:gd name="connsiteY1" fmla="*/ 0 h 21914"/>
                  <a:gd name="connsiteX0" fmla="*/ 1 w 10001"/>
                  <a:gd name="connsiteY0" fmla="*/ 377 h 17258"/>
                  <a:gd name="connsiteX1" fmla="*/ 10001 w 10001"/>
                  <a:gd name="connsiteY1" fmla="*/ 0 h 17258"/>
                </a:gdLst>
                <a:ahLst/>
                <a:cxnLst>
                  <a:cxn ang="0">
                    <a:pos x="connsiteX0" y="connsiteY0"/>
                  </a:cxn>
                  <a:cxn ang="0">
                    <a:pos x="connsiteX1" y="connsiteY1"/>
                  </a:cxn>
                </a:cxnLst>
                <a:rect l="l" t="t" r="r" b="b"/>
                <a:pathLst>
                  <a:path w="10001" h="17258">
                    <a:moveTo>
                      <a:pt x="1" y="377"/>
                    </a:moveTo>
                    <a:cubicBezTo>
                      <a:pt x="-1" y="29800"/>
                      <a:pt x="4494" y="14836"/>
                      <a:pt x="10001" y="0"/>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grpSp>
        <p:sp>
          <p:nvSpPr>
            <p:cNvPr id="142" name="TextBox 141"/>
            <p:cNvSpPr txBox="1"/>
            <p:nvPr/>
          </p:nvSpPr>
          <p:spPr>
            <a:xfrm>
              <a:off x="4465010" y="4656890"/>
              <a:ext cx="351122" cy="406265"/>
            </a:xfrm>
            <a:prstGeom prst="rect">
              <a:avLst/>
            </a:prstGeom>
            <a:noFill/>
          </p:spPr>
          <p:txBody>
            <a:bodyPr wrap="none" lIns="18288" tIns="18288" rIns="18288" bIns="18288" rtlCol="0" anchor="t" anchorCtr="0">
              <a:spAutoFit/>
            </a:bodyPr>
            <a:lstStyle/>
            <a:p>
              <a:r>
                <a:rPr lang="en-US" sz="2400" err="1">
                  <a:solidFill>
                    <a:schemeClr val="tx1">
                      <a:lumMod val="65000"/>
                      <a:lumOff val="35000"/>
                    </a:schemeClr>
                  </a:solidFill>
                </a:rPr>
                <a:t>c</a:t>
              </a:r>
              <a:r>
                <a:rPr lang="en-US" sz="2400" baseline="-25000" err="1">
                  <a:solidFill>
                    <a:schemeClr val="tx1">
                      <a:lumMod val="65000"/>
                      <a:lumOff val="35000"/>
                    </a:schemeClr>
                  </a:solidFill>
                </a:rPr>
                <a:t>n</a:t>
              </a:r>
              <a:r>
                <a:rPr lang="en-US" sz="240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sz="2400" spc="200" baseline="-25000">
                <a:solidFill>
                  <a:schemeClr val="tx1">
                    <a:lumMod val="65000"/>
                    <a:lumOff val="35000"/>
                  </a:schemeClr>
                </a:solidFill>
                <a:latin typeface="Symbol" panose="05050102010706020507" pitchFamily="18" charset="2"/>
              </a:endParaRPr>
            </a:p>
          </p:txBody>
        </p:sp>
        <p:sp>
          <p:nvSpPr>
            <p:cNvPr id="148" name="Freeform 8"/>
            <p:cNvSpPr>
              <a:spLocks noChangeAspect="1"/>
            </p:cNvSpPr>
            <p:nvPr/>
          </p:nvSpPr>
          <p:spPr bwMode="auto">
            <a:xfrm>
              <a:off x="3560096" y="5867212"/>
              <a:ext cx="1920177" cy="439961"/>
            </a:xfrm>
            <a:custGeom>
              <a:avLst/>
              <a:gdLst>
                <a:gd name="T0" fmla="*/ 0 w 2660"/>
                <a:gd name="T1" fmla="*/ 0 h 622"/>
                <a:gd name="T2" fmla="*/ 1866 w 2660"/>
                <a:gd name="T3" fmla="*/ 437 h 622"/>
                <a:gd name="T4" fmla="*/ 0 60000 65536"/>
                <a:gd name="T5" fmla="*/ 0 60000 65536"/>
                <a:gd name="connsiteX0" fmla="*/ 0 w 32354"/>
                <a:gd name="connsiteY0" fmla="*/ 0 h 32633"/>
                <a:gd name="connsiteX1" fmla="*/ 32354 w 32354"/>
                <a:gd name="connsiteY1" fmla="*/ 32633 h 32633"/>
                <a:gd name="connsiteX0" fmla="*/ 0 w 32650"/>
                <a:gd name="connsiteY0" fmla="*/ 0 h 33187"/>
                <a:gd name="connsiteX1" fmla="*/ 32650 w 32650"/>
                <a:gd name="connsiteY1" fmla="*/ 33187 h 33187"/>
                <a:gd name="connsiteX0" fmla="*/ 0 w 32565"/>
                <a:gd name="connsiteY0" fmla="*/ 0 h 32817"/>
                <a:gd name="connsiteX1" fmla="*/ 32565 w 32565"/>
                <a:gd name="connsiteY1" fmla="*/ 32817 h 32817"/>
                <a:gd name="connsiteX0" fmla="*/ 0 w 32692"/>
                <a:gd name="connsiteY0" fmla="*/ 0 h 32817"/>
                <a:gd name="connsiteX1" fmla="*/ 32692 w 32692"/>
                <a:gd name="connsiteY1" fmla="*/ 32817 h 32817"/>
                <a:gd name="connsiteX0" fmla="*/ 0 w 30025"/>
                <a:gd name="connsiteY0" fmla="*/ 0 h 30046"/>
                <a:gd name="connsiteX1" fmla="*/ 30025 w 30025"/>
                <a:gd name="connsiteY1" fmla="*/ 30046 h 30046"/>
                <a:gd name="connsiteX0" fmla="*/ 0 w 10847"/>
                <a:gd name="connsiteY0" fmla="*/ 0 h 10738"/>
                <a:gd name="connsiteX1" fmla="*/ 10847 w 10847"/>
                <a:gd name="connsiteY1" fmla="*/ 10738 h 10738"/>
              </a:gdLst>
              <a:ahLst/>
              <a:cxnLst>
                <a:cxn ang="0">
                  <a:pos x="connsiteX0" y="connsiteY0"/>
                </a:cxn>
                <a:cxn ang="0">
                  <a:pos x="connsiteX1" y="connsiteY1"/>
                </a:cxn>
              </a:cxnLst>
              <a:rect l="l" t="t" r="r" b="b"/>
              <a:pathLst>
                <a:path w="10847" h="10738">
                  <a:moveTo>
                    <a:pt x="0" y="0"/>
                  </a:moveTo>
                  <a:lnTo>
                    <a:pt x="10847" y="10738"/>
                  </a:lnTo>
                </a:path>
              </a:pathLst>
            </a:custGeom>
            <a:noFill/>
            <a:ln w="1270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150" name="TextBox 149"/>
            <p:cNvSpPr txBox="1"/>
            <p:nvPr/>
          </p:nvSpPr>
          <p:spPr>
            <a:xfrm>
              <a:off x="3634178" y="4619325"/>
              <a:ext cx="487634" cy="461665"/>
            </a:xfrm>
            <a:prstGeom prst="rect">
              <a:avLst/>
            </a:prstGeom>
            <a:noFill/>
          </p:spPr>
          <p:txBody>
            <a:bodyPr wrap="none" rtlCol="0">
              <a:spAutoFit/>
            </a:bodyPr>
            <a:lstStyle/>
            <a:p>
              <a:r>
                <a:rPr lang="en-US" sz="2400">
                  <a:solidFill>
                    <a:schemeClr val="accent3">
                      <a:lumMod val="50000"/>
                    </a:schemeClr>
                  </a:solidFill>
                </a:rPr>
                <a:t>c</a:t>
              </a:r>
              <a:r>
                <a:rPr lang="en-US" sz="2400" i="1" baseline="-25000">
                  <a:solidFill>
                    <a:schemeClr val="accent3">
                      <a:lumMod val="50000"/>
                    </a:schemeClr>
                  </a:solidFill>
                  <a:latin typeface="Times New Roman" panose="02020603050405020304" pitchFamily="18" charset="0"/>
                  <a:cs typeface="Times New Roman" panose="02020603050405020304" pitchFamily="18" charset="0"/>
                </a:rPr>
                <a:t>l</a:t>
              </a:r>
              <a:r>
                <a:rPr lang="en-US" sz="2400" baseline="-25000">
                  <a:solidFill>
                    <a:schemeClr val="accent3">
                      <a:lumMod val="50000"/>
                    </a:schemeClr>
                  </a:solidFill>
                </a:rPr>
                <a:t> </a:t>
              </a:r>
              <a:r>
                <a:rPr lang="en-US" sz="2400">
                  <a:solidFill>
                    <a:schemeClr val="accent3">
                      <a:lumMod val="50000"/>
                    </a:schemeClr>
                  </a:solidFill>
                </a:rPr>
                <a:t> </a:t>
              </a:r>
              <a:endParaRPr lang="en-US" sz="2400" baseline="-25000">
                <a:solidFill>
                  <a:schemeClr val="accent3">
                    <a:lumMod val="50000"/>
                  </a:schemeClr>
                </a:solidFill>
              </a:endParaRPr>
            </a:p>
          </p:txBody>
        </p:sp>
        <p:cxnSp>
          <p:nvCxnSpPr>
            <p:cNvPr id="151" name="Straight Arrow Connector 150"/>
            <p:cNvCxnSpPr/>
            <p:nvPr/>
          </p:nvCxnSpPr>
          <p:spPr bwMode="auto">
            <a:xfrm flipV="1">
              <a:off x="4030182" y="5968803"/>
              <a:ext cx="358650" cy="3607"/>
            </a:xfrm>
            <a:prstGeom prst="straightConnector1">
              <a:avLst/>
            </a:prstGeom>
            <a:noFill/>
            <a:ln w="38100" cap="flat" cmpd="sng" algn="ctr">
              <a:solidFill>
                <a:schemeClr val="accent6">
                  <a:lumMod val="75000"/>
                </a:schemeClr>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Straight Arrow Connector 163"/>
            <p:cNvCxnSpPr/>
            <p:nvPr/>
          </p:nvCxnSpPr>
          <p:spPr bwMode="auto">
            <a:xfrm>
              <a:off x="4028226" y="3901743"/>
              <a:ext cx="353235" cy="1181"/>
            </a:xfrm>
            <a:prstGeom prst="straightConnector1">
              <a:avLst/>
            </a:prstGeom>
            <a:noFill/>
            <a:ln w="31750" cap="flat" cmpd="sng" algn="ctr">
              <a:solidFill>
                <a:srgbClr val="C00000"/>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5" name="TextBox 164"/>
            <p:cNvSpPr txBox="1"/>
            <p:nvPr/>
          </p:nvSpPr>
          <p:spPr>
            <a:xfrm>
              <a:off x="3414861" y="3381174"/>
              <a:ext cx="1424425" cy="461665"/>
            </a:xfrm>
            <a:prstGeom prst="rect">
              <a:avLst/>
            </a:prstGeom>
            <a:noFill/>
          </p:spPr>
          <p:txBody>
            <a:bodyPr wrap="square" rtlCol="0">
              <a:spAutoFit/>
            </a:bodyPr>
            <a:lstStyle/>
            <a:p>
              <a:r>
                <a:rPr lang="en-US" sz="2400" err="1">
                  <a:solidFill>
                    <a:srgbClr val="C00000"/>
                  </a:solidFill>
                </a:rPr>
                <a:t>c</a:t>
              </a:r>
              <a:r>
                <a:rPr lang="en-US" sz="2400" baseline="-25000" err="1">
                  <a:solidFill>
                    <a:srgbClr val="C00000"/>
                  </a:solidFill>
                </a:rPr>
                <a:t>dL</a:t>
              </a:r>
              <a:r>
                <a:rPr lang="en-US" sz="2400" baseline="-25000">
                  <a:solidFill>
                    <a:srgbClr val="C00000"/>
                  </a:solidFill>
                </a:rPr>
                <a:t> </a:t>
              </a:r>
              <a:r>
                <a:rPr lang="en-US" sz="2400">
                  <a:solidFill>
                    <a:srgbClr val="C00000"/>
                  </a:solidFill>
                </a:rPr>
                <a:t>= </a:t>
              </a:r>
              <a:r>
                <a:rPr lang="en-US" sz="2400" spc="200" err="1">
                  <a:solidFill>
                    <a:srgbClr val="C00000"/>
                  </a:solidFill>
                  <a:latin typeface="Symbol" pitchFamily="18" charset="2"/>
                </a:rPr>
                <a:t>fn</a:t>
              </a:r>
              <a:r>
                <a:rPr lang="en-US" sz="2400" spc="200" err="1">
                  <a:solidFill>
                    <a:srgbClr val="C00000"/>
                  </a:solidFill>
                </a:rPr>
                <a:t>c</a:t>
              </a:r>
              <a:r>
                <a:rPr lang="en-US" sz="2400" i="1" spc="200" baseline="-25000" err="1">
                  <a:solidFill>
                    <a:srgbClr val="C00000"/>
                  </a:solidFill>
                  <a:latin typeface="Times New Roman" panose="02020603050405020304" pitchFamily="18" charset="0"/>
                  <a:cs typeface="Times New Roman" panose="02020603050405020304" pitchFamily="18" charset="0"/>
                </a:rPr>
                <a:t>l</a:t>
              </a:r>
              <a:r>
                <a:rPr lang="en-US" sz="2400" spc="200">
                  <a:solidFill>
                    <a:srgbClr val="C00000"/>
                  </a:solidFill>
                </a:rPr>
                <a:t> </a:t>
              </a:r>
              <a:endParaRPr lang="en-US" sz="2400" baseline="-25000">
                <a:solidFill>
                  <a:schemeClr val="accent5">
                    <a:lumMod val="50000"/>
                  </a:schemeClr>
                </a:solidFill>
              </a:endParaRPr>
            </a:p>
          </p:txBody>
        </p:sp>
        <p:cxnSp>
          <p:nvCxnSpPr>
            <p:cNvPr id="147" name="Straight Connector 146"/>
            <p:cNvCxnSpPr/>
            <p:nvPr/>
          </p:nvCxnSpPr>
          <p:spPr>
            <a:xfrm flipV="1">
              <a:off x="4038600" y="3890460"/>
              <a:ext cx="334364" cy="2085990"/>
            </a:xfrm>
            <a:prstGeom prst="line">
              <a:avLst/>
            </a:prstGeom>
            <a:ln w="50800">
              <a:solidFill>
                <a:schemeClr val="accent5">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373320" y="5727908"/>
              <a:ext cx="383182" cy="310534"/>
            </a:xfrm>
            <a:prstGeom prst="rect">
              <a:avLst/>
            </a:prstGeom>
            <a:solidFill>
              <a:schemeClr val="bg1"/>
            </a:solidFill>
          </p:spPr>
          <p:txBody>
            <a:bodyPr wrap="none" lIns="18288" tIns="18288" rIns="18288" bIns="18288" rtlCol="0" anchor="ctr" anchorCtr="0">
              <a:spAutoFit/>
            </a:bodyPr>
            <a:lstStyle/>
            <a:p>
              <a:pPr>
                <a:lnSpc>
                  <a:spcPts val="2000"/>
                </a:lnSpc>
              </a:pPr>
              <a:r>
                <a:rPr lang="en-US" sz="2400">
                  <a:solidFill>
                    <a:schemeClr val="accent6">
                      <a:lumMod val="75000"/>
                    </a:schemeClr>
                  </a:solidFill>
                </a:rPr>
                <a:t>c</a:t>
              </a:r>
              <a:r>
                <a:rPr lang="en-US" sz="2400" baseline="-25000">
                  <a:solidFill>
                    <a:schemeClr val="accent6">
                      <a:lumMod val="75000"/>
                    </a:schemeClr>
                  </a:solidFill>
                </a:rPr>
                <a:t>do</a:t>
              </a:r>
            </a:p>
          </p:txBody>
        </p:sp>
        <p:cxnSp>
          <p:nvCxnSpPr>
            <p:cNvPr id="99" name="Straight Arrow Connector 98"/>
            <p:cNvCxnSpPr/>
            <p:nvPr/>
          </p:nvCxnSpPr>
          <p:spPr bwMode="auto">
            <a:xfrm flipV="1">
              <a:off x="4054848" y="3964447"/>
              <a:ext cx="609846" cy="2003129"/>
            </a:xfrm>
            <a:prstGeom prst="straightConnector1">
              <a:avLst/>
            </a:prstGeom>
            <a:noFill/>
            <a:ln w="25400" cap="flat" cmpd="sng" algn="ctr">
              <a:solidFill>
                <a:schemeClr val="tx1">
                  <a:lumMod val="50000"/>
                  <a:lumOff val="50000"/>
                </a:schemeClr>
              </a:solidFill>
              <a:prstDash val="sysDash"/>
              <a:round/>
              <a:headEnd type="none" w="lg"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oup 83"/>
            <p:cNvGrpSpPr/>
            <p:nvPr/>
          </p:nvGrpSpPr>
          <p:grpSpPr>
            <a:xfrm>
              <a:off x="1877039" y="5021690"/>
              <a:ext cx="1803819" cy="1019171"/>
              <a:chOff x="560432" y="2207997"/>
              <a:chExt cx="1803819" cy="1019171"/>
            </a:xfrm>
          </p:grpSpPr>
          <p:sp>
            <p:nvSpPr>
              <p:cNvPr id="91" name="Freeform 90"/>
              <p:cNvSpPr/>
              <p:nvPr/>
            </p:nvSpPr>
            <p:spPr>
              <a:xfrm>
                <a:off x="857250" y="2498265"/>
                <a:ext cx="1477736" cy="530679"/>
              </a:xfrm>
              <a:custGeom>
                <a:avLst/>
                <a:gdLst>
                  <a:gd name="connsiteX0" fmla="*/ 1477736 w 1477736"/>
                  <a:gd name="connsiteY0" fmla="*/ 440872 h 530679"/>
                  <a:gd name="connsiteX1" fmla="*/ 48986 w 1477736"/>
                  <a:gd name="connsiteY1" fmla="*/ 0 h 530679"/>
                  <a:gd name="connsiteX2" fmla="*/ 0 w 1477736"/>
                  <a:gd name="connsiteY2" fmla="*/ 244929 h 530679"/>
                  <a:gd name="connsiteX3" fmla="*/ 1330779 w 1477736"/>
                  <a:gd name="connsiteY3" fmla="*/ 530679 h 530679"/>
                  <a:gd name="connsiteX4" fmla="*/ 1477736 w 1477736"/>
                  <a:gd name="connsiteY4" fmla="*/ 440872 h 5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36" h="530679">
                    <a:moveTo>
                      <a:pt x="1477736" y="440872"/>
                    </a:moveTo>
                    <a:lnTo>
                      <a:pt x="48986" y="0"/>
                    </a:lnTo>
                    <a:lnTo>
                      <a:pt x="0" y="244929"/>
                    </a:lnTo>
                    <a:lnTo>
                      <a:pt x="1330779" y="530679"/>
                    </a:lnTo>
                    <a:lnTo>
                      <a:pt x="1477736" y="440872"/>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bwMode="auto">
              <a:xfrm>
                <a:off x="838380" y="2732743"/>
                <a:ext cx="1355299" cy="322118"/>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Lst>
                <a:ahLst/>
                <a:cxnLst>
                  <a:cxn ang="0">
                    <a:pos x="connsiteX0" y="connsiteY0"/>
                  </a:cxn>
                  <a:cxn ang="0">
                    <a:pos x="connsiteX1" y="connsiteY1"/>
                  </a:cxn>
                  <a:cxn ang="0">
                    <a:pos x="connsiteX2" y="connsiteY2"/>
                  </a:cxn>
                  <a:cxn ang="0">
                    <a:pos x="connsiteX3" y="connsiteY3"/>
                  </a:cxn>
                </a:cxnLst>
                <a:rect l="l" t="t" r="r" b="b"/>
                <a:pathLst>
                  <a:path w="1749162" h="438651">
                    <a:moveTo>
                      <a:pt x="1749162" y="438651"/>
                    </a:moveTo>
                    <a:lnTo>
                      <a:pt x="0" y="437882"/>
                    </a:lnTo>
                    <a:lnTo>
                      <a:pt x="12879" y="0"/>
                    </a:lnTo>
                    <a:lnTo>
                      <a:pt x="1749162" y="438651"/>
                    </a:lnTo>
                    <a:close/>
                  </a:path>
                </a:pathLst>
              </a:custGeom>
              <a:solidFill>
                <a:schemeClr val="accent2">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94" name="TextBox 93"/>
              <p:cNvSpPr txBox="1"/>
              <p:nvPr/>
            </p:nvSpPr>
            <p:spPr>
              <a:xfrm>
                <a:off x="560432" y="2820903"/>
                <a:ext cx="382845"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rPr>
                  <a:t>v</a:t>
                </a:r>
                <a:r>
                  <a:rPr lang="en-US" sz="2000" baseline="-25000">
                    <a:solidFill>
                      <a:schemeClr val="tx1">
                        <a:lumMod val="65000"/>
                        <a:lumOff val="35000"/>
                      </a:schemeClr>
                    </a:solidFill>
                  </a:rPr>
                  <a:t>o</a:t>
                </a:r>
              </a:p>
            </p:txBody>
          </p:sp>
          <p:sp>
            <p:nvSpPr>
              <p:cNvPr id="95" name="TextBox 94"/>
              <p:cNvSpPr txBox="1"/>
              <p:nvPr/>
            </p:nvSpPr>
            <p:spPr>
              <a:xfrm>
                <a:off x="914372" y="2679073"/>
                <a:ext cx="230714"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a</a:t>
                </a:r>
                <a:endParaRPr lang="en-US" sz="2400" baseline="-25000">
                  <a:solidFill>
                    <a:schemeClr val="tx1">
                      <a:lumMod val="65000"/>
                      <a:lumOff val="35000"/>
                    </a:schemeClr>
                  </a:solidFill>
                  <a:latin typeface="Symbol" pitchFamily="18" charset="2"/>
                </a:endParaRPr>
              </a:p>
            </p:txBody>
          </p:sp>
          <p:cxnSp>
            <p:nvCxnSpPr>
              <p:cNvPr id="98" name="Straight Connector 97"/>
              <p:cNvCxnSpPr/>
              <p:nvPr/>
            </p:nvCxnSpPr>
            <p:spPr bwMode="auto">
              <a:xfrm flipV="1">
                <a:off x="1230847" y="2822728"/>
                <a:ext cx="14005" cy="225156"/>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Freeform 8"/>
              <p:cNvSpPr>
                <a:spLocks noChangeAspect="1"/>
              </p:cNvSpPr>
              <p:nvPr/>
            </p:nvSpPr>
            <p:spPr bwMode="auto">
              <a:xfrm>
                <a:off x="785993" y="2746181"/>
                <a:ext cx="1383479" cy="299700"/>
              </a:xfrm>
              <a:custGeom>
                <a:avLst/>
                <a:gdLst>
                  <a:gd name="T0" fmla="*/ 0 w 2660"/>
                  <a:gd name="T1" fmla="*/ 0 h 622"/>
                  <a:gd name="T2" fmla="*/ 1866 w 2660"/>
                  <a:gd name="T3" fmla="*/ 437 h 622"/>
                  <a:gd name="T4" fmla="*/ 0 60000 65536"/>
                  <a:gd name="T5" fmla="*/ 0 60000 65536"/>
                </a:gdLst>
                <a:ahLst/>
                <a:cxnLst>
                  <a:cxn ang="T4">
                    <a:pos x="T0" y="T1"/>
                  </a:cxn>
                  <a:cxn ang="T5">
                    <a:pos x="T2" y="T3"/>
                  </a:cxn>
                </a:cxnLst>
                <a:rect l="0" t="0" r="r" b="b"/>
                <a:pathLst>
                  <a:path w="2660" h="622">
                    <a:moveTo>
                      <a:pt x="0" y="0"/>
                    </a:moveTo>
                    <a:lnTo>
                      <a:pt x="2660" y="622"/>
                    </a:ln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102" name="Straight Arrow Connector 101"/>
              <p:cNvCxnSpPr/>
              <p:nvPr/>
            </p:nvCxnSpPr>
            <p:spPr bwMode="auto">
              <a:xfrm>
                <a:off x="785993" y="3047854"/>
                <a:ext cx="1424424" cy="0"/>
              </a:xfrm>
              <a:prstGeom prst="straightConnector1">
                <a:avLst/>
              </a:prstGeom>
              <a:noFill/>
              <a:ln w="25400" cap="flat" cmpd="sng" algn="ctr">
                <a:solidFill>
                  <a:schemeClr val="tx1">
                    <a:lumMod val="65000"/>
                    <a:lumOff val="3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Freeform 8"/>
              <p:cNvSpPr>
                <a:spLocks noChangeAspect="1"/>
              </p:cNvSpPr>
              <p:nvPr/>
            </p:nvSpPr>
            <p:spPr bwMode="auto">
              <a:xfrm>
                <a:off x="785993" y="2448087"/>
                <a:ext cx="1578258" cy="494185"/>
              </a:xfrm>
              <a:custGeom>
                <a:avLst/>
                <a:gdLst>
                  <a:gd name="T0" fmla="*/ 0 w 2660"/>
                  <a:gd name="T1" fmla="*/ 0 h 622"/>
                  <a:gd name="T2" fmla="*/ 1866 w 2660"/>
                  <a:gd name="T3" fmla="*/ 437 h 622"/>
                  <a:gd name="T4" fmla="*/ 0 60000 65536"/>
                  <a:gd name="T5" fmla="*/ 0 60000 65536"/>
                  <a:gd name="connsiteX0" fmla="*/ 0 w 9657"/>
                  <a:gd name="connsiteY0" fmla="*/ 0 h 11387"/>
                  <a:gd name="connsiteX1" fmla="*/ 9657 w 9657"/>
                  <a:gd name="connsiteY1" fmla="*/ 11387 h 11387"/>
                  <a:gd name="connsiteX0" fmla="*/ 0 w 9400"/>
                  <a:gd name="connsiteY0" fmla="*/ 0 h 10812"/>
                  <a:gd name="connsiteX1" fmla="*/ 9400 w 9400"/>
                  <a:gd name="connsiteY1" fmla="*/ 10812 h 10812"/>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118"/>
                  <a:gd name="connsiteY0" fmla="*/ 0 h 10075"/>
                  <a:gd name="connsiteX1" fmla="*/ 10118 w 10118"/>
                  <a:gd name="connsiteY1" fmla="*/ 10075 h 10075"/>
                  <a:gd name="connsiteX0" fmla="*/ 0 w 5062"/>
                  <a:gd name="connsiteY0" fmla="*/ 0 h 5118"/>
                  <a:gd name="connsiteX1" fmla="*/ 5062 w 5062"/>
                  <a:gd name="connsiteY1" fmla="*/ 5118 h 5118"/>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4777" y="4850"/>
                      <a:pt x="6108" y="6178"/>
                      <a:pt x="10000" y="10000"/>
                    </a:cubicBez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108" name="Straight Connector 107"/>
              <p:cNvCxnSpPr/>
              <p:nvPr/>
            </p:nvCxnSpPr>
            <p:spPr bwMode="auto">
              <a:xfrm flipV="1">
                <a:off x="1245557" y="2592772"/>
                <a:ext cx="47835" cy="226313"/>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TextBox 114"/>
              <p:cNvSpPr txBox="1"/>
              <p:nvPr/>
            </p:nvSpPr>
            <p:spPr>
              <a:xfrm>
                <a:off x="946705" y="2463626"/>
                <a:ext cx="230714" cy="313932"/>
              </a:xfrm>
              <a:prstGeom prst="rect">
                <a:avLst/>
              </a:prstGeom>
              <a:noFill/>
            </p:spPr>
            <p:txBody>
              <a:bodyPr wrap="square" lIns="18288" tIns="18288" rIns="18288" bIns="18288" rtlCol="0" anchor="ctr" anchorCtr="0">
                <a:spAutoFit/>
              </a:bodyPr>
              <a:lstStyle/>
              <a:p>
                <a:r>
                  <a:rPr lang="en-US" b="1">
                    <a:solidFill>
                      <a:schemeClr val="tx1">
                        <a:lumMod val="65000"/>
                        <a:lumOff val="35000"/>
                      </a:schemeClr>
                    </a:solidFill>
                    <a:latin typeface="Symbol" pitchFamily="18" charset="2"/>
                  </a:rPr>
                  <a:t>z</a:t>
                </a:r>
                <a:endParaRPr lang="en-US" b="1" baseline="-25000">
                  <a:solidFill>
                    <a:schemeClr val="tx1">
                      <a:lumMod val="65000"/>
                      <a:lumOff val="35000"/>
                    </a:schemeClr>
                  </a:solidFill>
                  <a:latin typeface="Symbol" pitchFamily="18" charset="2"/>
                </a:endParaRPr>
              </a:p>
            </p:txBody>
          </p:sp>
          <p:cxnSp>
            <p:nvCxnSpPr>
              <p:cNvPr id="116" name="Straight Connector 115"/>
              <p:cNvCxnSpPr/>
              <p:nvPr/>
            </p:nvCxnSpPr>
            <p:spPr bwMode="auto">
              <a:xfrm flipV="1">
                <a:off x="1425537" y="2648516"/>
                <a:ext cx="64046" cy="367782"/>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TextBox 116"/>
              <p:cNvSpPr txBox="1"/>
              <p:nvPr/>
            </p:nvSpPr>
            <p:spPr>
              <a:xfrm>
                <a:off x="1431127" y="2207997"/>
                <a:ext cx="230714" cy="406265"/>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n</a:t>
                </a:r>
                <a:endParaRPr lang="en-US" sz="2400" baseline="-25000">
                  <a:solidFill>
                    <a:schemeClr val="tx1">
                      <a:lumMod val="65000"/>
                      <a:lumOff val="35000"/>
                    </a:schemeClr>
                  </a:solidFill>
                  <a:latin typeface="Symbol" pitchFamily="18" charset="2"/>
                </a:endParaRPr>
              </a:p>
            </p:txBody>
          </p:sp>
        </p:grpSp>
        <p:sp>
          <p:nvSpPr>
            <p:cNvPr id="121" name="TextBox 120"/>
            <p:cNvSpPr txBox="1"/>
            <p:nvPr/>
          </p:nvSpPr>
          <p:spPr>
            <a:xfrm>
              <a:off x="4361696" y="4208431"/>
              <a:ext cx="1372107" cy="586443"/>
            </a:xfrm>
            <a:prstGeom prst="rect">
              <a:avLst/>
            </a:prstGeom>
            <a:noFill/>
          </p:spPr>
          <p:txBody>
            <a:bodyPr wrap="none" rtlCol="0">
              <a:spAutoFit/>
            </a:bodyPr>
            <a:lstStyle/>
            <a:p>
              <a:pPr>
                <a:lnSpc>
                  <a:spcPts val="1900"/>
                </a:lnSpc>
              </a:pPr>
              <a:r>
                <a:rPr lang="en-US" sz="2000">
                  <a:solidFill>
                    <a:schemeClr val="tx1">
                      <a:lumMod val="95000"/>
                      <a:lumOff val="5000"/>
                    </a:schemeClr>
                  </a:solidFill>
                </a:rPr>
                <a:t>     Pressure</a:t>
              </a:r>
            </a:p>
            <a:p>
              <a:pPr>
                <a:lnSpc>
                  <a:spcPts val="1900"/>
                </a:lnSpc>
              </a:pPr>
              <a:r>
                <a:rPr lang="en-US" sz="2000">
                  <a:solidFill>
                    <a:schemeClr val="tx1">
                      <a:lumMod val="95000"/>
                      <a:lumOff val="5000"/>
                    </a:schemeClr>
                  </a:solidFill>
                </a:rPr>
                <a:t>   integrand</a:t>
              </a:r>
            </a:p>
          </p:txBody>
        </p:sp>
        <p:cxnSp>
          <p:nvCxnSpPr>
            <p:cNvPr id="5" name="Straight Connector 4"/>
            <p:cNvCxnSpPr/>
            <p:nvPr/>
          </p:nvCxnSpPr>
          <p:spPr>
            <a:xfrm>
              <a:off x="4282106" y="4400551"/>
              <a:ext cx="423245" cy="66675"/>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22" name="Text Placeholder 2">
            <a:extLst>
              <a:ext uri="{FF2B5EF4-FFF2-40B4-BE49-F238E27FC236}">
                <a16:creationId xmlns:a16="http://schemas.microsoft.com/office/drawing/2014/main" id="{16A15BB5-9B34-46F6-8735-28590C6C4399}"/>
              </a:ext>
            </a:extLst>
          </p:cNvPr>
          <p:cNvSpPr txBox="1">
            <a:spLocks/>
          </p:cNvSpPr>
          <p:nvPr/>
        </p:nvSpPr>
        <p:spPr>
          <a:xfrm>
            <a:off x="6175688" y="5560144"/>
            <a:ext cx="4209555" cy="407432"/>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lIns="9144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000">
                <a:solidFill>
                  <a:schemeClr val="bg1"/>
                </a:solidFill>
                <a:latin typeface="Symbol" panose="05050102010706020507" pitchFamily="18" charset="2"/>
              </a:rPr>
              <a:t>f</a:t>
            </a:r>
            <a:r>
              <a:rPr lang="en-US" sz="2000">
                <a:solidFill>
                  <a:schemeClr val="bg1"/>
                </a:solidFill>
              </a:rPr>
              <a:t> ≈ constant if  c</a:t>
            </a:r>
            <a:r>
              <a:rPr lang="en-US" sz="2400" baseline="-25000">
                <a:solidFill>
                  <a:schemeClr val="bg1"/>
                </a:solidFill>
              </a:rPr>
              <a:t>d</a:t>
            </a:r>
            <a:r>
              <a:rPr lang="en-US" sz="2000" baseline="-25000">
                <a:solidFill>
                  <a:schemeClr val="bg1"/>
                </a:solidFill>
              </a:rPr>
              <a:t> </a:t>
            </a:r>
            <a:r>
              <a:rPr lang="en-US" sz="2000">
                <a:solidFill>
                  <a:schemeClr val="bg1"/>
                </a:solidFill>
              </a:rPr>
              <a:t>(c</a:t>
            </a:r>
            <a:r>
              <a:rPr lang="en-US" sz="2000" i="1" baseline="-25000">
                <a:solidFill>
                  <a:schemeClr val="bg1"/>
                </a:solidFill>
                <a:latin typeface="Times New Roman" panose="02020603050405020304" pitchFamily="18" charset="0"/>
                <a:cs typeface="Times New Roman" panose="02020603050405020304" pitchFamily="18" charset="0"/>
              </a:rPr>
              <a:t>l</a:t>
            </a:r>
            <a:r>
              <a:rPr lang="en-US" sz="2000">
                <a:solidFill>
                  <a:schemeClr val="bg1"/>
                </a:solidFill>
              </a:rPr>
              <a:t>)  is parabolic </a:t>
            </a:r>
          </a:p>
        </p:txBody>
      </p:sp>
      <p:pic>
        <p:nvPicPr>
          <p:cNvPr id="11" name="Audio 10">
            <a:hlinkClick r:id="" action="ppaction://media"/>
            <a:extLst>
              <a:ext uri="{FF2B5EF4-FFF2-40B4-BE49-F238E27FC236}">
                <a16:creationId xmlns:a16="http://schemas.microsoft.com/office/drawing/2014/main" id="{01794E60-022D-4F6C-99CC-FDECB81005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230344332"/>
      </p:ext>
    </p:extLst>
  </p:cSld>
  <p:clrMapOvr>
    <a:masterClrMapping/>
  </p:clrMapOvr>
  <p:transition advTm="63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79" grpId="0" animBg="1"/>
      <p:bldP spid="96" grpId="0" animBg="1"/>
      <p:bldP spid="1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6"/>
          <a:srcRect l="3926" t="5086" r="1495" b="2117"/>
          <a:stretch/>
        </p:blipFill>
        <p:spPr>
          <a:xfrm>
            <a:off x="1882923" y="687379"/>
            <a:ext cx="8357788" cy="5549836"/>
          </a:xfrm>
          <a:prstGeom prst="rect">
            <a:avLst/>
          </a:prstGeom>
        </p:spPr>
      </p:pic>
      <p:grpSp>
        <p:nvGrpSpPr>
          <p:cNvPr id="2" name="Group 1"/>
          <p:cNvGrpSpPr>
            <a:grpSpLocks noChangeAspect="1"/>
          </p:cNvGrpSpPr>
          <p:nvPr/>
        </p:nvGrpSpPr>
        <p:grpSpPr>
          <a:xfrm>
            <a:off x="4004425" y="5612747"/>
            <a:ext cx="1160215" cy="255919"/>
            <a:chOff x="3347397" y="-9146"/>
            <a:chExt cx="4139500" cy="927147"/>
          </a:xfrm>
        </p:grpSpPr>
        <p:sp>
          <p:nvSpPr>
            <p:cNvPr id="3" name="Freeform 2"/>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4" name="Freeform 3"/>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5" name="Group 4"/>
          <p:cNvGrpSpPr>
            <a:grpSpLocks noChangeAspect="1"/>
          </p:cNvGrpSpPr>
          <p:nvPr/>
        </p:nvGrpSpPr>
        <p:grpSpPr>
          <a:xfrm>
            <a:off x="4286371" y="5350876"/>
            <a:ext cx="1160215" cy="190201"/>
            <a:chOff x="3347349" y="1214228"/>
            <a:chExt cx="4139500" cy="927146"/>
          </a:xfrm>
        </p:grpSpPr>
        <p:sp>
          <p:nvSpPr>
            <p:cNvPr id="6" name="Freeform 5"/>
            <p:cNvSpPr/>
            <p:nvPr/>
          </p:nvSpPr>
          <p:spPr>
            <a:xfrm>
              <a:off x="3347349" y="121422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7" name="Freeform 6"/>
            <p:cNvSpPr/>
            <p:nvPr/>
          </p:nvSpPr>
          <p:spPr>
            <a:xfrm flipV="1">
              <a:off x="3347349" y="168184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8" name="Group 7"/>
          <p:cNvGrpSpPr>
            <a:grpSpLocks noChangeAspect="1"/>
          </p:cNvGrpSpPr>
          <p:nvPr/>
        </p:nvGrpSpPr>
        <p:grpSpPr>
          <a:xfrm>
            <a:off x="4551290" y="4839682"/>
            <a:ext cx="1160215" cy="120967"/>
            <a:chOff x="3347349" y="1460788"/>
            <a:chExt cx="4139500" cy="927146"/>
          </a:xfrm>
        </p:grpSpPr>
        <p:sp>
          <p:nvSpPr>
            <p:cNvPr id="9" name="Freeform 8"/>
            <p:cNvSpPr/>
            <p:nvPr/>
          </p:nvSpPr>
          <p:spPr>
            <a:xfrm>
              <a:off x="3347349" y="146078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0" name="Freeform 9"/>
            <p:cNvSpPr/>
            <p:nvPr/>
          </p:nvSpPr>
          <p:spPr>
            <a:xfrm flipV="1">
              <a:off x="3347349" y="192840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11" name="Group 10"/>
          <p:cNvGrpSpPr>
            <a:grpSpLocks noChangeAspect="1"/>
          </p:cNvGrpSpPr>
          <p:nvPr/>
        </p:nvGrpSpPr>
        <p:grpSpPr>
          <a:xfrm>
            <a:off x="4850393" y="4284846"/>
            <a:ext cx="1160215" cy="83820"/>
            <a:chOff x="3347349" y="1673582"/>
            <a:chExt cx="4139500" cy="927146"/>
          </a:xfrm>
        </p:grpSpPr>
        <p:sp>
          <p:nvSpPr>
            <p:cNvPr id="12" name="Freeform 11"/>
            <p:cNvSpPr/>
            <p:nvPr/>
          </p:nvSpPr>
          <p:spPr>
            <a:xfrm>
              <a:off x="3347349" y="167358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3" name="Freeform 12"/>
            <p:cNvSpPr/>
            <p:nvPr/>
          </p:nvSpPr>
          <p:spPr>
            <a:xfrm flipV="1">
              <a:off x="3347349" y="214120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sp>
        <p:nvSpPr>
          <p:cNvPr id="18" name="Slide Number Placeholder 17"/>
          <p:cNvSpPr>
            <a:spLocks noGrp="1"/>
          </p:cNvSpPr>
          <p:nvPr>
            <p:ph type="sldNum" sz="quarter" idx="12"/>
          </p:nvPr>
        </p:nvSpPr>
        <p:spPr>
          <a:xfrm>
            <a:off x="102705" y="6451594"/>
            <a:ext cx="2057400" cy="365125"/>
          </a:xfrm>
        </p:spPr>
        <p:txBody>
          <a:bodyPr/>
          <a:lstStyle/>
          <a:p>
            <a:fld id="{ECBDF364-9888-4885-B079-C9E93844F28F}" type="slidenum">
              <a:rPr lang="en-US" smtClean="0"/>
              <a:t>36</a:t>
            </a:fld>
            <a:endParaRPr lang="en-US"/>
          </a:p>
        </p:txBody>
      </p:sp>
      <p:sp>
        <p:nvSpPr>
          <p:cNvPr id="19" name="Rectangle 2"/>
          <p:cNvSpPr txBox="1">
            <a:spLocks noChangeArrowheads="1"/>
          </p:cNvSpPr>
          <p:nvPr/>
        </p:nvSpPr>
        <p:spPr>
          <a:xfrm>
            <a:off x="102705" y="0"/>
            <a:ext cx="9220912"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2D drag due-to-Lift ~ New analysis of NACA high-speed test data</a:t>
            </a:r>
            <a:endParaRPr lang="en-US" sz="2600" b="0" kern="0">
              <a:solidFill>
                <a:schemeClr val="tx1">
                  <a:lumMod val="50000"/>
                  <a:lumOff val="50000"/>
                </a:schemeClr>
              </a:solidFill>
              <a:latin typeface="+mn-lt"/>
            </a:endParaRPr>
          </a:p>
        </p:txBody>
      </p:sp>
      <p:grpSp>
        <p:nvGrpSpPr>
          <p:cNvPr id="22" name="Group 21"/>
          <p:cNvGrpSpPr>
            <a:grpSpLocks noChangeAspect="1"/>
          </p:cNvGrpSpPr>
          <p:nvPr/>
        </p:nvGrpSpPr>
        <p:grpSpPr>
          <a:xfrm>
            <a:off x="5286232" y="3416334"/>
            <a:ext cx="1160215" cy="46673"/>
            <a:chOff x="3347349" y="1886381"/>
            <a:chExt cx="4139500" cy="927146"/>
          </a:xfrm>
        </p:grpSpPr>
        <p:sp>
          <p:nvSpPr>
            <p:cNvPr id="23" name="Freeform 22"/>
            <p:cNvSpPr/>
            <p:nvPr/>
          </p:nvSpPr>
          <p:spPr>
            <a:xfrm>
              <a:off x="3347349" y="188638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24" name="Freeform 23"/>
            <p:cNvSpPr/>
            <p:nvPr/>
          </p:nvSpPr>
          <p:spPr>
            <a:xfrm flipV="1">
              <a:off x="3347349" y="235400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14" name="Group 13"/>
          <p:cNvGrpSpPr/>
          <p:nvPr/>
        </p:nvGrpSpPr>
        <p:grpSpPr>
          <a:xfrm>
            <a:off x="7617153" y="1540173"/>
            <a:ext cx="957955" cy="448031"/>
            <a:chOff x="6093153" y="1510819"/>
            <a:chExt cx="957955" cy="448031"/>
          </a:xfrm>
        </p:grpSpPr>
        <p:sp>
          <p:nvSpPr>
            <p:cNvPr id="26" name="TextBox 25"/>
            <p:cNvSpPr txBox="1"/>
            <p:nvPr/>
          </p:nvSpPr>
          <p:spPr>
            <a:xfrm>
              <a:off x="6093153" y="1589518"/>
              <a:ext cx="957955" cy="369332"/>
            </a:xfrm>
            <a:prstGeom prst="rect">
              <a:avLst/>
            </a:prstGeom>
            <a:solidFill>
              <a:schemeClr val="bg1">
                <a:lumMod val="95000"/>
              </a:schemeClr>
            </a:solidFill>
          </p:spPr>
          <p:txBody>
            <a:bodyPr wrap="none" rtlCol="0">
              <a:spAutoFit/>
            </a:bodyPr>
            <a:lstStyle/>
            <a:p>
              <a:r>
                <a:rPr lang="en-US"/>
                <a:t>t/c = 0.0</a:t>
              </a:r>
            </a:p>
          </p:txBody>
        </p:sp>
        <p:cxnSp>
          <p:nvCxnSpPr>
            <p:cNvPr id="28" name="Straight Arrow Connector 27"/>
            <p:cNvCxnSpPr/>
            <p:nvPr/>
          </p:nvCxnSpPr>
          <p:spPr>
            <a:xfrm flipH="1" flipV="1">
              <a:off x="6093153" y="1510819"/>
              <a:ext cx="171872" cy="174566"/>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238749" y="1874280"/>
            <a:ext cx="184859" cy="295466"/>
          </a:xfrm>
          <a:prstGeom prst="rect">
            <a:avLst/>
          </a:prstGeom>
          <a:solidFill>
            <a:schemeClr val="bg1">
              <a:lumMod val="95000"/>
            </a:schemeClr>
          </a:solidFill>
        </p:spPr>
        <p:txBody>
          <a:bodyPr wrap="none" lIns="27432" tIns="9144" rIns="36576" bIns="9144" rtlCol="0">
            <a:spAutoFit/>
          </a:bodyPr>
          <a:lstStyle/>
          <a:p>
            <a:r>
              <a:rPr lang="en-US">
                <a:latin typeface="Symbol" panose="05050102010706020507" pitchFamily="18" charset="2"/>
              </a:rPr>
              <a:t>n</a:t>
            </a:r>
          </a:p>
        </p:txBody>
      </p:sp>
      <p:sp>
        <p:nvSpPr>
          <p:cNvPr id="30" name="TextBox 29"/>
          <p:cNvSpPr txBox="1"/>
          <p:nvPr/>
        </p:nvSpPr>
        <p:spPr>
          <a:xfrm>
            <a:off x="3223523" y="1960004"/>
            <a:ext cx="153568" cy="264688"/>
          </a:xfrm>
          <a:prstGeom prst="rect">
            <a:avLst/>
          </a:prstGeom>
          <a:solidFill>
            <a:schemeClr val="bg1">
              <a:lumMod val="95000"/>
            </a:schemeClr>
          </a:solidFill>
        </p:spPr>
        <p:txBody>
          <a:bodyPr wrap="none" lIns="18288" tIns="9144" rIns="27432" bIns="9144" rtlCol="0">
            <a:spAutoFit/>
          </a:bodyPr>
          <a:lstStyle/>
          <a:p>
            <a:r>
              <a:rPr lang="en-US" sz="1600"/>
              <a:t>d</a:t>
            </a:r>
          </a:p>
        </p:txBody>
      </p:sp>
      <p:sp>
        <p:nvSpPr>
          <p:cNvPr id="31" name="TextBox 30"/>
          <p:cNvSpPr txBox="1"/>
          <p:nvPr/>
        </p:nvSpPr>
        <p:spPr>
          <a:xfrm>
            <a:off x="3645244" y="1962385"/>
            <a:ext cx="125868" cy="264688"/>
          </a:xfrm>
          <a:prstGeom prst="rect">
            <a:avLst/>
          </a:prstGeom>
          <a:solidFill>
            <a:schemeClr val="bg1">
              <a:lumMod val="95000"/>
            </a:schemeClr>
          </a:solidFill>
        </p:spPr>
        <p:txBody>
          <a:bodyPr wrap="none" lIns="9144" tIns="9144" rIns="9144" bIns="9144" rtlCol="0">
            <a:spAutoFit/>
          </a:bodyPr>
          <a:lstStyle/>
          <a:p>
            <a:r>
              <a:rPr lang="en-US" sz="1600"/>
              <a:t>d</a:t>
            </a:r>
          </a:p>
        </p:txBody>
      </p:sp>
      <p:cxnSp>
        <p:nvCxnSpPr>
          <p:cNvPr id="16" name="Straight Arrow Connector 15">
            <a:extLst>
              <a:ext uri="{FF2B5EF4-FFF2-40B4-BE49-F238E27FC236}">
                <a16:creationId xmlns:a16="http://schemas.microsoft.com/office/drawing/2014/main" id="{2F06A38E-884B-4C6B-B7D5-69B5C4AD9C5E}"/>
              </a:ext>
            </a:extLst>
          </p:cNvPr>
          <p:cNvCxnSpPr>
            <a:cxnSpLocks/>
          </p:cNvCxnSpPr>
          <p:nvPr/>
        </p:nvCxnSpPr>
        <p:spPr>
          <a:xfrm flipH="1">
            <a:off x="6174560" y="1563306"/>
            <a:ext cx="1442594" cy="4402065"/>
          </a:xfrm>
          <a:prstGeom prst="straightConnector1">
            <a:avLst/>
          </a:prstGeom>
          <a:ln w="152400">
            <a:solidFill>
              <a:srgbClr val="4472C4">
                <a:alpha val="30196"/>
              </a:srgbClr>
            </a:solidFill>
            <a:tailEnd type="triangle" w="sm" len="lg"/>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ACE6F883-E296-43D4-ADCE-B0B7CFB80435}"/>
              </a:ext>
            </a:extLst>
          </p:cNvPr>
          <p:cNvSpPr txBox="1">
            <a:spLocks/>
          </p:cNvSpPr>
          <p:nvPr/>
        </p:nvSpPr>
        <p:spPr>
          <a:xfrm>
            <a:off x="8789106" y="3184823"/>
            <a:ext cx="2461525" cy="1159030"/>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wrap="none" lIns="91440" tIns="91440" rIns="91440" bIns="9144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a:solidFill>
                  <a:schemeClr val="bg1"/>
                </a:solidFill>
              </a:rPr>
              <a:t>Only thick wings </a:t>
            </a:r>
          </a:p>
          <a:p>
            <a:pPr marL="0" indent="0" algn="ctr">
              <a:lnSpc>
                <a:spcPts val="2400"/>
              </a:lnSpc>
              <a:spcBef>
                <a:spcPts val="0"/>
              </a:spcBef>
              <a:buNone/>
            </a:pPr>
            <a:r>
              <a:rPr lang="en-US" sz="2200">
                <a:solidFill>
                  <a:schemeClr val="bg1"/>
                </a:solidFill>
              </a:rPr>
              <a:t> approach Prandtl</a:t>
            </a:r>
          </a:p>
          <a:p>
            <a:pPr marL="0" indent="0" algn="ctr">
              <a:lnSpc>
                <a:spcPts val="2400"/>
              </a:lnSpc>
              <a:spcBef>
                <a:spcPts val="0"/>
              </a:spcBef>
              <a:buNone/>
            </a:pPr>
            <a:r>
              <a:rPr lang="en-US" sz="2200">
                <a:solidFill>
                  <a:schemeClr val="bg1"/>
                </a:solidFill>
              </a:rPr>
              <a:t> drag due to lift</a:t>
            </a:r>
            <a:endParaRPr lang="en-US" sz="2200">
              <a:solidFill>
                <a:schemeClr val="bg1"/>
              </a:solidFill>
              <a:latin typeface="Symbol" panose="05050102010706020507" pitchFamily="18" charset="2"/>
            </a:endParaRPr>
          </a:p>
        </p:txBody>
      </p:sp>
      <p:sp>
        <p:nvSpPr>
          <p:cNvPr id="29" name="Text Placeholder 2">
            <a:extLst>
              <a:ext uri="{FF2B5EF4-FFF2-40B4-BE49-F238E27FC236}">
                <a16:creationId xmlns:a16="http://schemas.microsoft.com/office/drawing/2014/main" id="{F1E252A9-866A-47A4-99BF-25DD54F9D654}"/>
              </a:ext>
            </a:extLst>
          </p:cNvPr>
          <p:cNvSpPr txBox="1">
            <a:spLocks/>
          </p:cNvSpPr>
          <p:nvPr/>
        </p:nvSpPr>
        <p:spPr>
          <a:xfrm>
            <a:off x="9252937" y="4899637"/>
            <a:ext cx="1535330" cy="649510"/>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wrap="none" lIns="91440" tIns="91440" rIns="91440" bIns="9144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a:solidFill>
                  <a:schemeClr val="bg1"/>
                </a:solidFill>
              </a:rPr>
              <a:t>Now define</a:t>
            </a:r>
          </a:p>
          <a:p>
            <a:pPr marL="0" indent="0" algn="ctr">
              <a:lnSpc>
                <a:spcPts val="2400"/>
              </a:lnSpc>
              <a:spcBef>
                <a:spcPts val="0"/>
              </a:spcBef>
              <a:buNone/>
            </a:pPr>
            <a:r>
              <a:rPr lang="en-US" sz="2200">
                <a:solidFill>
                  <a:schemeClr val="bg1"/>
                </a:solidFill>
                <a:latin typeface="Symbol" panose="05050102010706020507" pitchFamily="18" charset="2"/>
              </a:rPr>
              <a:t>l</a:t>
            </a:r>
            <a:r>
              <a:rPr lang="en-US" sz="2200">
                <a:solidFill>
                  <a:schemeClr val="bg1"/>
                </a:solidFill>
              </a:rPr>
              <a:t> </a:t>
            </a:r>
            <a:r>
              <a:rPr lang="en-US" sz="2200">
                <a:solidFill>
                  <a:schemeClr val="bg1"/>
                </a:solidFill>
                <a:sym typeface="Symbol" panose="05050102010706020507" pitchFamily="18" charset="2"/>
              </a:rPr>
              <a:t> 1- </a:t>
            </a:r>
            <a:r>
              <a:rPr lang="en-US" sz="2200">
                <a:solidFill>
                  <a:schemeClr val="bg1"/>
                </a:solidFill>
                <a:latin typeface="Symbol" panose="05050102010706020507" pitchFamily="18" charset="2"/>
                <a:sym typeface="Symbol" panose="05050102010706020507" pitchFamily="18" charset="2"/>
              </a:rPr>
              <a:t>f</a:t>
            </a:r>
            <a:endParaRPr lang="en-US" sz="2200">
              <a:solidFill>
                <a:schemeClr val="bg1"/>
              </a:solidFill>
              <a:latin typeface="Symbol" panose="05050102010706020507" pitchFamily="18" charset="2"/>
            </a:endParaRPr>
          </a:p>
        </p:txBody>
      </p:sp>
      <p:pic>
        <p:nvPicPr>
          <p:cNvPr id="20" name="Audio 19">
            <a:hlinkClick r:id="" action="ppaction://media"/>
            <a:extLst>
              <a:ext uri="{FF2B5EF4-FFF2-40B4-BE49-F238E27FC236}">
                <a16:creationId xmlns:a16="http://schemas.microsoft.com/office/drawing/2014/main" id="{EE9ADD3A-F191-4A8D-872C-821C4F141B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180322927"/>
      </p:ext>
    </p:extLst>
  </p:cSld>
  <p:clrMapOvr>
    <a:masterClrMapping/>
  </p:clrMapOvr>
  <mc:AlternateContent xmlns:mc="http://schemas.openxmlformats.org/markup-compatibility/2006" xmlns:p14="http://schemas.microsoft.com/office/powerpoint/2010/main">
    <mc:Choice Requires="p14">
      <p:transition spd="slow" p14:dur="2000" advTm="38739"/>
    </mc:Choice>
    <mc:Fallback xmlns="">
      <p:transition spd="slow" advTm="3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0"/>
                </p:tgtEl>
              </p:cMediaNode>
            </p:audio>
          </p:childTnLst>
        </p:cTn>
      </p:par>
    </p:tnLst>
    <p:bldLst>
      <p:bldP spid="33"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9839" y="-17300"/>
            <a:ext cx="9144000"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Apparent upwash method: </a:t>
            </a:r>
            <a:r>
              <a:rPr lang="en-US" b="0" kern="0">
                <a:solidFill>
                  <a:schemeClr val="tx1">
                    <a:lumMod val="50000"/>
                    <a:lumOff val="50000"/>
                  </a:schemeClr>
                </a:solidFill>
                <a:latin typeface="+mn-lt"/>
              </a:rPr>
              <a:t> Leading-edge thrust &amp; 3D drag due-to-lift </a:t>
            </a:r>
            <a:endParaRPr lang="en-US" sz="2600" b="0" kern="0">
              <a:solidFill>
                <a:schemeClr val="tx1">
                  <a:lumMod val="50000"/>
                  <a:lumOff val="50000"/>
                </a:schemeClr>
              </a:solidFill>
              <a:latin typeface="+mn-lt"/>
            </a:endParaRPr>
          </a:p>
        </p:txBody>
      </p:sp>
      <p:sp>
        <p:nvSpPr>
          <p:cNvPr id="2" name="Slide Number Placeholder 1"/>
          <p:cNvSpPr>
            <a:spLocks noGrp="1"/>
          </p:cNvSpPr>
          <p:nvPr>
            <p:ph type="sldNum" sz="quarter" idx="12"/>
          </p:nvPr>
        </p:nvSpPr>
        <p:spPr/>
        <p:txBody>
          <a:bodyPr/>
          <a:lstStyle/>
          <a:p>
            <a:fld id="{01E2073A-A629-45A2-8404-EF7185EE7B65}" type="slidenum">
              <a:rPr lang="en-US" smtClean="0"/>
              <a:pPr/>
              <a:t>37</a:t>
            </a:fld>
            <a:endParaRPr lang="en-US"/>
          </a:p>
        </p:txBody>
      </p:sp>
      <p:sp>
        <p:nvSpPr>
          <p:cNvPr id="64" name="Text Placeholder 2"/>
          <p:cNvSpPr txBox="1">
            <a:spLocks/>
          </p:cNvSpPr>
          <p:nvPr/>
        </p:nvSpPr>
        <p:spPr>
          <a:xfrm>
            <a:off x="1912552" y="5482494"/>
            <a:ext cx="8325956" cy="411231"/>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wrap="none" lIns="91440" tIns="91440" rIns="91440" bIns="9144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800"/>
              </a:lnSpc>
              <a:spcBef>
                <a:spcPts val="0"/>
              </a:spcBef>
              <a:buNone/>
            </a:pPr>
            <a:r>
              <a:rPr lang="en-US" sz="2200">
                <a:solidFill>
                  <a:schemeClr val="bg1"/>
                </a:solidFill>
              </a:rPr>
              <a:t>Positive upwash increases thin-foil drag but decreases thick-foil drag</a:t>
            </a:r>
            <a:endParaRPr lang="en-US" sz="2200">
              <a:solidFill>
                <a:schemeClr val="bg1"/>
              </a:solidFill>
              <a:latin typeface="Symbol" panose="05050102010706020507" pitchFamily="18" charset="2"/>
            </a:endParaRPr>
          </a:p>
        </p:txBody>
      </p:sp>
      <p:grpSp>
        <p:nvGrpSpPr>
          <p:cNvPr id="5" name="Group 4">
            <a:extLst>
              <a:ext uri="{FF2B5EF4-FFF2-40B4-BE49-F238E27FC236}">
                <a16:creationId xmlns:a16="http://schemas.microsoft.com/office/drawing/2014/main" id="{77380BFC-3022-4765-B29D-5AF2837F774F}"/>
              </a:ext>
            </a:extLst>
          </p:cNvPr>
          <p:cNvGrpSpPr/>
          <p:nvPr/>
        </p:nvGrpSpPr>
        <p:grpSpPr>
          <a:xfrm>
            <a:off x="7154119" y="1263365"/>
            <a:ext cx="3931251" cy="3912314"/>
            <a:chOff x="6260500" y="1263365"/>
            <a:chExt cx="3931251" cy="3912314"/>
          </a:xfrm>
        </p:grpSpPr>
        <p:sp>
          <p:nvSpPr>
            <p:cNvPr id="99" name="TextBox 98"/>
            <p:cNvSpPr txBox="1"/>
            <p:nvPr/>
          </p:nvSpPr>
          <p:spPr>
            <a:xfrm>
              <a:off x="6260500" y="2698078"/>
              <a:ext cx="3931251" cy="2477601"/>
            </a:xfrm>
            <a:prstGeom prst="rect">
              <a:avLst/>
            </a:prstGeom>
            <a:solidFill>
              <a:srgbClr val="E6E6E6"/>
            </a:solidFill>
            <a:effectLst>
              <a:outerShdw blurRad="50800" dist="38100" dir="2700000" algn="tl" rotWithShape="0">
                <a:prstClr val="black">
                  <a:alpha val="40000"/>
                </a:prstClr>
              </a:outerShdw>
            </a:effectLst>
          </p:spPr>
          <p:txBody>
            <a:bodyPr wrap="square" rtlCol="0">
              <a:spAutoFit/>
            </a:bodyPr>
            <a:lstStyle/>
            <a:p>
              <a:r>
                <a:rPr lang="en-US" sz="2000">
                  <a:latin typeface="Symbol" panose="05050102010706020507" pitchFamily="18" charset="2"/>
                </a:rPr>
                <a:t>n</a:t>
              </a:r>
              <a:r>
                <a:rPr lang="en-US" sz="2000">
                  <a:latin typeface="Calibri" panose="020F0502020204030204" pitchFamily="34" charset="0"/>
                </a:rPr>
                <a:t> </a:t>
              </a:r>
              <a:r>
                <a:rPr lang="en-US">
                  <a:latin typeface="Calibri" panose="020F0502020204030204" pitchFamily="34" charset="0"/>
                </a:rPr>
                <a:t>≡</a:t>
              </a:r>
              <a:r>
                <a:rPr lang="en-US" sz="2000">
                  <a:latin typeface="Calibri" panose="020F0502020204030204" pitchFamily="34" charset="0"/>
                </a:rPr>
                <a:t> 2D net incidence = </a:t>
              </a:r>
              <a:r>
                <a:rPr lang="en-US" sz="2000" err="1">
                  <a:latin typeface="Symbol" panose="05050102010706020507" pitchFamily="18" charset="2"/>
                </a:rPr>
                <a:t>a+</a:t>
              </a:r>
              <a:r>
                <a:rPr lang="en-US" err="1">
                  <a:latin typeface="Symbol" panose="05050102010706020507" pitchFamily="18" charset="2"/>
                </a:rPr>
                <a:t>z</a:t>
              </a:r>
              <a:endParaRPr lang="en-US" sz="2000">
                <a:latin typeface="Symbol" panose="05050102010706020507" pitchFamily="18" charset="2"/>
              </a:endParaRPr>
            </a:p>
            <a:p>
              <a:r>
                <a:rPr lang="en-US" sz="2000">
                  <a:solidFill>
                    <a:schemeClr val="accent2">
                      <a:lumMod val="50000"/>
                    </a:schemeClr>
                  </a:solidFill>
                  <a:latin typeface="Symbol" panose="05050102010706020507" pitchFamily="18" charset="2"/>
                </a:rPr>
                <a:t>u</a:t>
              </a:r>
              <a:r>
                <a:rPr lang="en-US" sz="2000">
                  <a:solidFill>
                    <a:schemeClr val="accent2">
                      <a:lumMod val="50000"/>
                    </a:schemeClr>
                  </a:solidFill>
                  <a:latin typeface="Calibri" panose="020F0502020204030204" pitchFamily="34" charset="0"/>
                </a:rPr>
                <a:t> </a:t>
              </a:r>
              <a:r>
                <a:rPr lang="en-US">
                  <a:solidFill>
                    <a:schemeClr val="accent2">
                      <a:lumMod val="50000"/>
                    </a:schemeClr>
                  </a:solidFill>
                  <a:latin typeface="Calibri" panose="020F0502020204030204" pitchFamily="34" charset="0"/>
                </a:rPr>
                <a:t>≡</a:t>
              </a:r>
              <a:r>
                <a:rPr lang="en-US" sz="2000">
                  <a:solidFill>
                    <a:schemeClr val="accent2">
                      <a:lumMod val="50000"/>
                    </a:schemeClr>
                  </a:solidFill>
                  <a:latin typeface="Calibri" panose="020F0502020204030204" pitchFamily="34" charset="0"/>
                </a:rPr>
                <a:t> </a:t>
              </a:r>
              <a:r>
                <a:rPr lang="en-US" sz="2000" i="1">
                  <a:solidFill>
                    <a:schemeClr val="accent2">
                      <a:lumMod val="50000"/>
                    </a:schemeClr>
                  </a:solidFill>
                  <a:latin typeface="Calibri" panose="020F0502020204030204" pitchFamily="34" charset="0"/>
                </a:rPr>
                <a:t>apparent upwash =</a:t>
              </a:r>
              <a:r>
                <a:rPr lang="en-US" sz="2000" b="1" i="1">
                  <a:solidFill>
                    <a:schemeClr val="accent2">
                      <a:lumMod val="50000"/>
                    </a:schemeClr>
                  </a:solidFill>
                  <a:latin typeface="Calibri" panose="020F0502020204030204" pitchFamily="34" charset="0"/>
                </a:rPr>
                <a:t> </a:t>
              </a:r>
              <a:r>
                <a:rPr lang="en-US" sz="2000">
                  <a:solidFill>
                    <a:schemeClr val="accent2">
                      <a:lumMod val="50000"/>
                    </a:schemeClr>
                  </a:solidFill>
                  <a:latin typeface="Calibri" panose="020F0502020204030204" pitchFamily="34" charset="0"/>
                </a:rPr>
                <a:t>(c</a:t>
              </a:r>
              <a:r>
                <a:rPr lang="en-US" sz="2000" i="1" baseline="-25000">
                  <a:solidFill>
                    <a:schemeClr val="accent2">
                      <a:lumMod val="50000"/>
                    </a:schemeClr>
                  </a:solidFill>
                  <a:latin typeface="Times New Roman" panose="02020603050405020304" pitchFamily="18" charset="0"/>
                  <a:cs typeface="Times New Roman" panose="02020603050405020304" pitchFamily="18" charset="0"/>
                </a:rPr>
                <a:t>l</a:t>
              </a:r>
              <a:r>
                <a:rPr lang="en-US" sz="2000" baseline="-25000">
                  <a:solidFill>
                    <a:schemeClr val="accent2">
                      <a:lumMod val="50000"/>
                    </a:schemeClr>
                  </a:solidFill>
                  <a:latin typeface="Calibri" panose="020F0502020204030204" pitchFamily="34" charset="0"/>
                </a:rPr>
                <a:t> </a:t>
              </a:r>
              <a:r>
                <a:rPr lang="en-US" sz="2000">
                  <a:solidFill>
                    <a:schemeClr val="accent2">
                      <a:lumMod val="50000"/>
                    </a:schemeClr>
                  </a:solidFill>
                  <a:latin typeface="Calibri" panose="020F0502020204030204" pitchFamily="34" charset="0"/>
                </a:rPr>
                <a:t>/</a:t>
              </a:r>
              <a:r>
                <a:rPr lang="en-US" sz="2000" err="1">
                  <a:solidFill>
                    <a:schemeClr val="accent2">
                      <a:lumMod val="50000"/>
                    </a:schemeClr>
                  </a:solidFill>
                  <a:latin typeface="Calibri" panose="020F0502020204030204" pitchFamily="34" charset="0"/>
                </a:rPr>
                <a:t>c</a:t>
              </a:r>
              <a:r>
                <a:rPr lang="en-US" sz="2000" i="1" baseline="-25000" err="1">
                  <a:solidFill>
                    <a:schemeClr val="accent2">
                      <a:lumMod val="50000"/>
                    </a:schemeClr>
                  </a:solidFill>
                  <a:latin typeface="Times New Roman" panose="02020603050405020304" pitchFamily="18" charset="0"/>
                  <a:cs typeface="Times New Roman" panose="02020603050405020304" pitchFamily="18" charset="0"/>
                </a:rPr>
                <a:t>l</a:t>
              </a:r>
              <a:r>
                <a:rPr lang="en-US" sz="2000" baseline="-25000" err="1">
                  <a:solidFill>
                    <a:schemeClr val="accent2">
                      <a:lumMod val="50000"/>
                    </a:schemeClr>
                  </a:solidFill>
                  <a:latin typeface="Symbol" panose="05050102010706020507" pitchFamily="18" charset="2"/>
                </a:rPr>
                <a:t>a</a:t>
              </a:r>
              <a:r>
                <a:rPr lang="en-US" sz="2000" baseline="-25000">
                  <a:solidFill>
                    <a:schemeClr val="accent2">
                      <a:lumMod val="50000"/>
                    </a:schemeClr>
                  </a:solidFill>
                  <a:latin typeface="Symbol" panose="05050102010706020507" pitchFamily="18" charset="2"/>
                </a:rPr>
                <a:t> </a:t>
              </a:r>
              <a:r>
                <a:rPr lang="en-US" sz="2000">
                  <a:solidFill>
                    <a:schemeClr val="accent2">
                      <a:lumMod val="50000"/>
                    </a:schemeClr>
                  </a:solidFill>
                  <a:latin typeface="Symbol" panose="05050102010706020507" pitchFamily="18" charset="2"/>
                </a:rPr>
                <a:t>) - n</a:t>
              </a:r>
              <a:endParaRPr lang="en-US" sz="2000">
                <a:solidFill>
                  <a:schemeClr val="accent2">
                    <a:lumMod val="50000"/>
                  </a:schemeClr>
                </a:solidFill>
                <a:latin typeface="Calibri" panose="020F0502020204030204" pitchFamily="34" charset="0"/>
              </a:endParaRPr>
            </a:p>
            <a:p>
              <a:r>
                <a:rPr lang="en-US" sz="2000">
                  <a:latin typeface="Symbol" panose="05050102010706020507" pitchFamily="18" charset="2"/>
                </a:rPr>
                <a:t>f</a:t>
              </a:r>
              <a:r>
                <a:rPr lang="en-US" sz="2000">
                  <a:latin typeface="Calibri" panose="020F0502020204030204" pitchFamily="34" charset="0"/>
                </a:rPr>
                <a:t> </a:t>
              </a:r>
              <a:r>
                <a:rPr lang="en-US">
                  <a:latin typeface="Calibri" panose="020F0502020204030204" pitchFamily="34" charset="0"/>
                </a:rPr>
                <a:t>≡</a:t>
              </a:r>
              <a:r>
                <a:rPr lang="en-US" sz="2000">
                  <a:latin typeface="Calibri" panose="020F0502020204030204" pitchFamily="34" charset="0"/>
                </a:rPr>
                <a:t> fraction of limit     </a:t>
              </a:r>
              <a:r>
                <a:rPr lang="en-US" sz="2000" err="1">
                  <a:latin typeface="Calibri" panose="020F0502020204030204" pitchFamily="34" charset="0"/>
                </a:rPr>
                <a:t>c</a:t>
              </a:r>
              <a:r>
                <a:rPr lang="en-US" sz="2000" baseline="-25000" err="1">
                  <a:latin typeface="Calibri" panose="020F0502020204030204" pitchFamily="34" charset="0"/>
                </a:rPr>
                <a:t>dL</a:t>
              </a:r>
              <a:r>
                <a:rPr lang="en-US" sz="2000">
                  <a:latin typeface="Calibri" panose="020F0502020204030204" pitchFamily="34" charset="0"/>
                </a:rPr>
                <a:t>= (</a:t>
              </a:r>
              <a:r>
                <a:rPr lang="en-US" sz="2000" err="1">
                  <a:latin typeface="Symbol" panose="05050102010706020507" pitchFamily="18" charset="2"/>
                </a:rPr>
                <a:t>n+u</a:t>
              </a:r>
              <a:r>
                <a:rPr lang="en-US" sz="2000">
                  <a:latin typeface="Calibri" panose="020F0502020204030204" pitchFamily="34" charset="0"/>
                </a:rPr>
                <a:t>) </a:t>
              </a:r>
              <a:r>
                <a:rPr lang="en-US" sz="2000" spc="200">
                  <a:latin typeface="Calibri" panose="020F0502020204030204" pitchFamily="34" charset="0"/>
                </a:rPr>
                <a:t>c</a:t>
              </a:r>
              <a:r>
                <a:rPr lang="en-US" sz="2000" i="1" spc="200" baseline="-25000">
                  <a:latin typeface="Times New Roman" panose="02020603050405020304" pitchFamily="18" charset="0"/>
                  <a:cs typeface="Times New Roman" panose="02020603050405020304" pitchFamily="18" charset="0"/>
                </a:rPr>
                <a:t>l</a:t>
              </a:r>
              <a:endParaRPr lang="en-US" sz="2000" i="1">
                <a:latin typeface="Times New Roman" panose="02020603050405020304" pitchFamily="18" charset="0"/>
                <a:cs typeface="Times New Roman" panose="02020603050405020304" pitchFamily="18" charset="0"/>
              </a:endParaRPr>
            </a:p>
            <a:p>
              <a:r>
                <a:rPr lang="en-US" sz="2000">
                  <a:solidFill>
                    <a:schemeClr val="accent2">
                      <a:lumMod val="50000"/>
                    </a:schemeClr>
                  </a:solidFill>
                  <a:latin typeface="Symbol" panose="05050102010706020507" pitchFamily="18" charset="2"/>
                </a:rPr>
                <a:t>l</a:t>
              </a:r>
              <a:r>
                <a:rPr lang="en-US" sz="2000">
                  <a:solidFill>
                    <a:schemeClr val="accent2">
                      <a:lumMod val="50000"/>
                    </a:schemeClr>
                  </a:solidFill>
                  <a:latin typeface="Calibri" panose="020F0502020204030204" pitchFamily="34" charset="0"/>
                </a:rPr>
                <a:t> </a:t>
              </a:r>
              <a:r>
                <a:rPr lang="en-US">
                  <a:solidFill>
                    <a:schemeClr val="accent2">
                      <a:lumMod val="50000"/>
                    </a:schemeClr>
                  </a:solidFill>
                  <a:latin typeface="Calibri" panose="020F0502020204030204" pitchFamily="34" charset="0"/>
                </a:rPr>
                <a:t>≡</a:t>
              </a:r>
              <a:r>
                <a:rPr lang="en-US" sz="2000">
                  <a:solidFill>
                    <a:schemeClr val="accent2">
                      <a:lumMod val="50000"/>
                    </a:schemeClr>
                  </a:solidFill>
                  <a:latin typeface="Calibri" panose="020F0502020204030204" pitchFamily="34" charset="0"/>
                </a:rPr>
                <a:t> 1 </a:t>
              </a:r>
              <a:r>
                <a:rPr lang="en-US" sz="2000">
                  <a:solidFill>
                    <a:schemeClr val="accent2">
                      <a:lumMod val="50000"/>
                    </a:schemeClr>
                  </a:solidFill>
                  <a:latin typeface="Symbol" panose="05050102010706020507" pitchFamily="18" charset="2"/>
                </a:rPr>
                <a:t>-</a:t>
              </a:r>
              <a:r>
                <a:rPr lang="en-US" sz="2000">
                  <a:solidFill>
                    <a:schemeClr val="accent2">
                      <a:lumMod val="50000"/>
                    </a:schemeClr>
                  </a:solidFill>
                  <a:latin typeface="Calibri" panose="020F0502020204030204" pitchFamily="34" charset="0"/>
                </a:rPr>
                <a:t> </a:t>
              </a:r>
              <a:r>
                <a:rPr lang="en-US" sz="2000">
                  <a:solidFill>
                    <a:schemeClr val="accent2">
                      <a:lumMod val="50000"/>
                    </a:schemeClr>
                  </a:solidFill>
                  <a:latin typeface="Symbol" panose="05050102010706020507" pitchFamily="18" charset="2"/>
                </a:rPr>
                <a:t>f </a:t>
              </a:r>
              <a:r>
                <a:rPr lang="en-US" sz="2000">
                  <a:latin typeface="Symbol" panose="05050102010706020507" pitchFamily="18" charset="2"/>
                </a:rPr>
                <a:t>= </a:t>
              </a:r>
              <a:r>
                <a:rPr lang="en-US"/>
                <a:t>fraction of limit  </a:t>
              </a:r>
              <a:r>
                <a:rPr lang="en-US">
                  <a:latin typeface="Calibri" panose="020F0502020204030204" pitchFamily="34" charset="0"/>
                </a:rPr>
                <a:t> </a:t>
              </a:r>
              <a:r>
                <a:rPr lang="en-US" sz="2000" err="1">
                  <a:latin typeface="Calibri" panose="020F0502020204030204" pitchFamily="34" charset="0"/>
                </a:rPr>
                <a:t>c</a:t>
              </a:r>
              <a:r>
                <a:rPr lang="en-US" sz="2000" baseline="-25000" err="1">
                  <a:latin typeface="Calibri" panose="020F0502020204030204" pitchFamily="34" charset="0"/>
                </a:rPr>
                <a:t>t</a:t>
              </a:r>
              <a:r>
                <a:rPr lang="en-US" sz="2000" baseline="-25000">
                  <a:latin typeface="Calibri" panose="020F0502020204030204" pitchFamily="34" charset="0"/>
                </a:rPr>
                <a:t> </a:t>
              </a:r>
              <a:r>
                <a:rPr lang="en-US" sz="2000">
                  <a:latin typeface="Calibri" panose="020F0502020204030204" pitchFamily="34" charset="0"/>
                </a:rPr>
                <a:t>= </a:t>
              </a:r>
              <a:r>
                <a:rPr lang="en-US" sz="2000" spc="200" err="1">
                  <a:latin typeface="Symbol" panose="05050102010706020507" pitchFamily="18" charset="2"/>
                </a:rPr>
                <a:t>u</a:t>
              </a:r>
              <a:r>
                <a:rPr lang="en-US" sz="2000" spc="200" err="1">
                  <a:latin typeface="Calibri" panose="020F0502020204030204" pitchFamily="34" charset="0"/>
                </a:rPr>
                <a:t>c</a:t>
              </a:r>
              <a:r>
                <a:rPr lang="en-US" sz="2000" i="1" spc="200" baseline="-25000" err="1">
                  <a:latin typeface="Times New Roman" panose="02020603050405020304" pitchFamily="18" charset="0"/>
                  <a:cs typeface="Times New Roman" panose="02020603050405020304" pitchFamily="18" charset="0"/>
                </a:rPr>
                <a:t>l</a:t>
              </a:r>
              <a:endParaRPr lang="en-US" sz="2000" i="1">
                <a:latin typeface="Times New Roman" panose="02020603050405020304" pitchFamily="18" charset="0"/>
                <a:cs typeface="Times New Roman" panose="02020603050405020304" pitchFamily="18" charset="0"/>
              </a:endParaRPr>
            </a:p>
            <a:p>
              <a:r>
                <a:rPr lang="en-US" sz="2000" err="1"/>
                <a:t>c</a:t>
              </a:r>
              <a:r>
                <a:rPr lang="en-US" sz="2000" baseline="-25000" err="1"/>
                <a:t>dL</a:t>
              </a:r>
              <a:r>
                <a:rPr lang="en-US" sz="2000"/>
                <a:t> </a:t>
              </a:r>
              <a:r>
                <a:rPr lang="en-US" sz="1600">
                  <a:latin typeface="Calibri" panose="020F0502020204030204" pitchFamily="34" charset="0"/>
                  <a:cs typeface="Calibri" panose="020F0502020204030204" pitchFamily="34" charset="0"/>
                </a:rPr>
                <a:t>≡</a:t>
              </a:r>
              <a:r>
                <a:rPr lang="en-US" sz="2000"/>
                <a:t> c</a:t>
              </a:r>
              <a:r>
                <a:rPr lang="en-US" sz="2000" baseline="-25000"/>
                <a:t>d</a:t>
              </a:r>
              <a:r>
                <a:rPr lang="en-US" sz="2000"/>
                <a:t> - </a:t>
              </a:r>
              <a:r>
                <a:rPr lang="en-US" sz="2000" err="1"/>
                <a:t>c</a:t>
              </a:r>
              <a:r>
                <a:rPr lang="en-US" sz="2000" baseline="-25000" err="1"/>
                <a:t>do</a:t>
              </a:r>
              <a:r>
                <a:rPr lang="en-US" sz="2000"/>
                <a:t> = </a:t>
              </a:r>
              <a:r>
                <a:rPr lang="en-US" sz="2000">
                  <a:latin typeface="Symbol" pitchFamily="18" charset="2"/>
                </a:rPr>
                <a:t>f </a:t>
              </a:r>
              <a:r>
                <a:rPr lang="en-US" sz="2000" spc="200">
                  <a:latin typeface="Symbol" pitchFamily="18" charset="2"/>
                </a:rPr>
                <a:t>(</a:t>
              </a:r>
              <a:r>
                <a:rPr lang="en-US" sz="2000" spc="200" err="1">
                  <a:latin typeface="Symbol" pitchFamily="18" charset="2"/>
                </a:rPr>
                <a:t>n+u</a:t>
              </a:r>
              <a:r>
                <a:rPr lang="en-US" sz="2000" spc="200">
                  <a:latin typeface="Symbol" pitchFamily="18" charset="2"/>
                </a:rPr>
                <a:t>)</a:t>
              </a:r>
              <a:r>
                <a:rPr lang="en-US" sz="2000" spc="200"/>
                <a:t>c</a:t>
              </a:r>
              <a:r>
                <a:rPr lang="en-US" sz="2000" i="1" spc="200" baseline="-25000">
                  <a:latin typeface="Times New Roman" panose="02020603050405020304" pitchFamily="18" charset="0"/>
                  <a:cs typeface="Times New Roman" panose="02020603050405020304" pitchFamily="18" charset="0"/>
                </a:rPr>
                <a:t>l</a:t>
              </a:r>
              <a:r>
                <a:rPr lang="en-US" sz="2000"/>
                <a:t> </a:t>
              </a:r>
              <a:r>
                <a:rPr lang="en-US" sz="2000">
                  <a:latin typeface="Symbol" panose="05050102010706020507" pitchFamily="18" charset="2"/>
                </a:rPr>
                <a:t>-</a:t>
              </a:r>
              <a:r>
                <a:rPr lang="en-US" sz="2000"/>
                <a:t> </a:t>
              </a:r>
              <a:r>
                <a:rPr lang="en-US" sz="2000" spc="200" err="1">
                  <a:latin typeface="Symbol" pitchFamily="18" charset="2"/>
                </a:rPr>
                <a:t>lu</a:t>
              </a:r>
              <a:r>
                <a:rPr lang="en-US" sz="2000" spc="200" err="1"/>
                <a:t>c</a:t>
              </a:r>
              <a:r>
                <a:rPr lang="en-US" sz="2000" i="1" spc="200" baseline="-25000" err="1">
                  <a:latin typeface="Times New Roman" panose="02020603050405020304" pitchFamily="18" charset="0"/>
                  <a:cs typeface="Times New Roman" panose="02020603050405020304" pitchFamily="18" charset="0"/>
                </a:rPr>
                <a:t>l</a:t>
              </a:r>
              <a:r>
                <a:rPr lang="en-US" sz="2000"/>
                <a:t> </a:t>
              </a:r>
            </a:p>
            <a:p>
              <a:r>
                <a:rPr lang="en-US" sz="2000"/>
                <a:t> = </a:t>
              </a:r>
              <a:r>
                <a:rPr lang="en-US" sz="2000">
                  <a:latin typeface="Calibri" panose="020F0502020204030204" pitchFamily="34" charset="0"/>
                </a:rPr>
                <a:t> </a:t>
              </a:r>
              <a:r>
                <a:rPr lang="en-US" sz="2000"/>
                <a:t>(</a:t>
              </a:r>
              <a:r>
                <a:rPr lang="en-US" sz="2000">
                  <a:latin typeface="Symbol" panose="05050102010706020507" pitchFamily="18" charset="2"/>
                </a:rPr>
                <a:t>f</a:t>
              </a:r>
              <a:r>
                <a:rPr lang="en-US" sz="2000"/>
                <a:t>/</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a:t>) c</a:t>
              </a:r>
              <a:r>
                <a:rPr lang="en-US" sz="2000" i="1" baseline="-25000">
                  <a:latin typeface="Times New Roman" panose="02020603050405020304" pitchFamily="18" charset="0"/>
                  <a:cs typeface="Times New Roman" panose="02020603050405020304" pitchFamily="18" charset="0"/>
                </a:rPr>
                <a:t>l</a:t>
              </a:r>
              <a:r>
                <a:rPr lang="en-US" sz="2000" baseline="30000"/>
                <a:t>2 </a:t>
              </a:r>
              <a:r>
                <a:rPr lang="en-US" sz="2000">
                  <a:latin typeface="Symbol" panose="05050102010706020507" pitchFamily="18" charset="2"/>
                </a:rPr>
                <a:t>- </a:t>
              </a:r>
              <a:r>
                <a:rPr lang="en-US" sz="2000" err="1">
                  <a:latin typeface="Symbol" panose="05050102010706020507" pitchFamily="18" charset="2"/>
                </a:rPr>
                <a:t>lu</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i="1" baseline="-25000">
                  <a:latin typeface="Times New Roman" panose="02020603050405020304" pitchFamily="18" charset="0"/>
                  <a:cs typeface="Times New Roman" panose="02020603050405020304" pitchFamily="18" charset="0"/>
                </a:rPr>
                <a:t>        </a:t>
              </a:r>
              <a:r>
                <a:rPr lang="en-US">
                  <a:cs typeface="Times New Roman" panose="02020603050405020304" pitchFamily="18" charset="0"/>
                </a:rPr>
                <a:t>symmetric foil</a:t>
              </a:r>
              <a:endParaRPr lang="en-US" sz="2000">
                <a:cs typeface="Times New Roman" panose="02020603050405020304" pitchFamily="18" charset="0"/>
              </a:endParaRPr>
            </a:p>
            <a:p>
              <a:pPr>
                <a:spcBef>
                  <a:spcPts val="600"/>
                </a:spcBef>
              </a:pPr>
              <a:r>
                <a:rPr lang="en-US"/>
                <a:t> </a:t>
              </a:r>
              <a:r>
                <a:rPr lang="en-US" sz="2000"/>
                <a:t>≈ </a:t>
              </a:r>
              <a:r>
                <a:rPr lang="en-US" sz="2000">
                  <a:latin typeface="Calibri" panose="020F0502020204030204" pitchFamily="34" charset="0"/>
                </a:rPr>
                <a:t> </a:t>
              </a:r>
              <a:r>
                <a:rPr lang="en-US" sz="2000"/>
                <a:t>(</a:t>
              </a:r>
              <a:r>
                <a:rPr lang="en-US" sz="2000">
                  <a:latin typeface="Symbol" panose="05050102010706020507" pitchFamily="18" charset="2"/>
                </a:rPr>
                <a:t>f</a:t>
              </a:r>
              <a:r>
                <a:rPr lang="en-US" sz="2000"/>
                <a:t>/</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a:t>) (c</a:t>
              </a:r>
              <a:r>
                <a:rPr lang="en-US" sz="2000" i="1" baseline="-25000">
                  <a:latin typeface="Times New Roman" panose="02020603050405020304" pitchFamily="18" charset="0"/>
                  <a:cs typeface="Times New Roman" panose="02020603050405020304" pitchFamily="18" charset="0"/>
                </a:rPr>
                <a:t>l </a:t>
              </a:r>
              <a:r>
                <a:rPr lang="en-US" sz="2000">
                  <a:latin typeface="Symbol" panose="05050102010706020507" pitchFamily="18" charset="2"/>
                </a:rPr>
                <a:t>- </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baseline="-25000" err="1">
                  <a:latin typeface="Symbol" panose="05050102010706020507" pitchFamily="18" charset="2"/>
                </a:rPr>
                <a:t>a</a:t>
              </a:r>
              <a:r>
                <a:rPr lang="en-US" sz="2000" baseline="-25000">
                  <a:latin typeface="Symbol" panose="05050102010706020507" pitchFamily="18" charset="2"/>
                </a:rPr>
                <a:t> </a:t>
              </a:r>
              <a:r>
                <a:rPr lang="en-US">
                  <a:latin typeface="Symbol" panose="05050102010706020507" pitchFamily="18" charset="2"/>
                </a:rPr>
                <a:t>z</a:t>
              </a:r>
              <a:r>
                <a:rPr lang="en-US" sz="2000"/>
                <a:t>)</a:t>
              </a:r>
              <a:r>
                <a:rPr lang="en-US" sz="2000" baseline="30000"/>
                <a:t>2 </a:t>
              </a:r>
              <a:r>
                <a:rPr lang="en-US" sz="2000">
                  <a:latin typeface="Symbol" panose="05050102010706020507" pitchFamily="18" charset="2"/>
                </a:rPr>
                <a:t>- </a:t>
              </a:r>
              <a:r>
                <a:rPr lang="en-US" sz="2000" err="1">
                  <a:latin typeface="Symbol" panose="05050102010706020507" pitchFamily="18" charset="2"/>
                </a:rPr>
                <a:t>lu</a:t>
              </a:r>
              <a:r>
                <a:rPr lang="en-US" sz="2000" err="1"/>
                <a:t>c</a:t>
              </a:r>
              <a:r>
                <a:rPr lang="en-US" sz="2000" i="1" baseline="-25000" err="1">
                  <a:latin typeface="Times New Roman" panose="02020603050405020304" pitchFamily="18" charset="0"/>
                  <a:cs typeface="Times New Roman" panose="02020603050405020304" pitchFamily="18" charset="0"/>
                </a:rPr>
                <a:t>l</a:t>
              </a:r>
              <a:r>
                <a:rPr lang="en-US" sz="2000" i="1" baseline="-25000">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  </a:t>
              </a:r>
              <a:r>
                <a:rPr lang="en-US">
                  <a:cs typeface="Times New Roman" panose="02020603050405020304" pitchFamily="18" charset="0"/>
                </a:rPr>
                <a:t>camber</a:t>
              </a:r>
              <a:endParaRPr lang="en-US" sz="2000">
                <a:cs typeface="Times New Roman" panose="02020603050405020304" pitchFamily="18" charset="0"/>
              </a:endParaRPr>
            </a:p>
            <a:p>
              <a:r>
                <a:rPr lang="en-US" sz="1000"/>
                <a:t>	  </a:t>
              </a:r>
            </a:p>
          </p:txBody>
        </p:sp>
        <p:sp>
          <p:nvSpPr>
            <p:cNvPr id="74" name="TextBox 73"/>
            <p:cNvSpPr txBox="1"/>
            <p:nvPr/>
          </p:nvSpPr>
          <p:spPr>
            <a:xfrm>
              <a:off x="6260500" y="1263365"/>
              <a:ext cx="3931251" cy="1323439"/>
            </a:xfrm>
            <a:prstGeom prst="rect">
              <a:avLst/>
            </a:prstGeom>
            <a:solidFill>
              <a:srgbClr val="E6E6E6"/>
            </a:solidFill>
            <a:effectLst>
              <a:outerShdw blurRad="50800" dist="38100" dir="2700000" algn="tl" rotWithShape="0">
                <a:prstClr val="black">
                  <a:alpha val="40000"/>
                </a:prstClr>
              </a:outerShdw>
            </a:effectLst>
          </p:spPr>
          <p:txBody>
            <a:bodyPr wrap="square" rtlCol="0">
              <a:spAutoFit/>
            </a:bodyPr>
            <a:lstStyle/>
            <a:p>
              <a:r>
                <a:rPr lang="en-US" sz="2000">
                  <a:solidFill>
                    <a:schemeClr val="tx1">
                      <a:lumMod val="65000"/>
                      <a:lumOff val="35000"/>
                    </a:schemeClr>
                  </a:solidFill>
                </a:rPr>
                <a:t>Given  c</a:t>
              </a:r>
              <a:r>
                <a:rPr lang="en-US" sz="2000" i="1" baseline="-25000">
                  <a:solidFill>
                    <a:schemeClr val="tx1">
                      <a:lumMod val="65000"/>
                      <a:lumOff val="35000"/>
                    </a:schemeClr>
                  </a:solidFill>
                  <a:latin typeface="Times New Roman" panose="02020603050405020304" pitchFamily="18" charset="0"/>
                  <a:cs typeface="Times New Roman" panose="02020603050405020304" pitchFamily="18" charset="0"/>
                </a:rPr>
                <a:t>l</a:t>
              </a:r>
              <a:r>
                <a:rPr lang="en-US" sz="2000">
                  <a:solidFill>
                    <a:schemeClr val="tx1">
                      <a:lumMod val="65000"/>
                      <a:lumOff val="35000"/>
                    </a:schemeClr>
                  </a:solidFill>
                </a:rPr>
                <a:t>  via Lifting-line solution,</a:t>
              </a:r>
            </a:p>
            <a:p>
              <a:r>
                <a:rPr lang="en-US" sz="2000">
                  <a:solidFill>
                    <a:schemeClr val="tx1">
                      <a:lumMod val="65000"/>
                      <a:lumOff val="35000"/>
                    </a:schemeClr>
                  </a:solidFill>
                </a:rPr>
                <a:t>and foil properties &amp; conditions,    solve for </a:t>
              </a:r>
              <a:r>
                <a:rPr lang="en-US" sz="2000" b="1" i="1">
                  <a:solidFill>
                    <a:schemeClr val="tx1">
                      <a:lumMod val="65000"/>
                      <a:lumOff val="35000"/>
                    </a:schemeClr>
                  </a:solidFill>
                </a:rPr>
                <a:t>apparent upwash</a:t>
              </a:r>
              <a:r>
                <a:rPr lang="en-US" sz="2000">
                  <a:solidFill>
                    <a:schemeClr val="tx1">
                      <a:lumMod val="65000"/>
                      <a:lumOff val="35000"/>
                    </a:schemeClr>
                  </a:solidFill>
                </a:rPr>
                <a:t>, </a:t>
              </a:r>
              <a:r>
                <a:rPr lang="en-US" sz="2000">
                  <a:solidFill>
                    <a:schemeClr val="tx1">
                      <a:lumMod val="65000"/>
                      <a:lumOff val="35000"/>
                    </a:schemeClr>
                  </a:solidFill>
                  <a:latin typeface="Symbol" panose="05050102010706020507" pitchFamily="18" charset="2"/>
                </a:rPr>
                <a:t>u</a:t>
              </a:r>
              <a:endParaRPr lang="en-US" sz="2000">
                <a:solidFill>
                  <a:schemeClr val="tx1">
                    <a:lumMod val="65000"/>
                    <a:lumOff val="35000"/>
                  </a:schemeClr>
                </a:solidFill>
              </a:endParaRPr>
            </a:p>
            <a:p>
              <a:r>
                <a:rPr lang="en-US" sz="2000">
                  <a:solidFill>
                    <a:schemeClr val="tx1">
                      <a:lumMod val="65000"/>
                      <a:lumOff val="35000"/>
                    </a:schemeClr>
                  </a:solidFill>
                </a:rPr>
                <a:t>and local drag due to lift  c</a:t>
              </a:r>
              <a:r>
                <a:rPr lang="en-US" sz="2000" baseline="-25000">
                  <a:solidFill>
                    <a:schemeClr val="tx1">
                      <a:lumMod val="65000"/>
                      <a:lumOff val="35000"/>
                    </a:schemeClr>
                  </a:solidFill>
                </a:rPr>
                <a:t>dL</a:t>
              </a:r>
              <a:r>
                <a:rPr lang="en-US" sz="2000">
                  <a:solidFill>
                    <a:schemeClr val="tx1">
                      <a:lumMod val="65000"/>
                      <a:lumOff val="35000"/>
                    </a:schemeClr>
                  </a:solidFill>
                </a:rPr>
                <a:t> </a:t>
              </a:r>
            </a:p>
          </p:txBody>
        </p:sp>
      </p:grpSp>
      <p:sp>
        <p:nvSpPr>
          <p:cNvPr id="55" name="Freeform 54"/>
          <p:cNvSpPr/>
          <p:nvPr/>
        </p:nvSpPr>
        <p:spPr bwMode="auto">
          <a:xfrm rot="5400000">
            <a:off x="4108362" y="3349385"/>
            <a:ext cx="1693244" cy="476406"/>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 name="connsiteX0" fmla="*/ 1749162 w 1749162"/>
              <a:gd name="connsiteY0" fmla="*/ 424029 h 424029"/>
              <a:gd name="connsiteX1" fmla="*/ 0 w 1749162"/>
              <a:gd name="connsiteY1" fmla="*/ 423260 h 424029"/>
              <a:gd name="connsiteX2" fmla="*/ 81598 w 1749162"/>
              <a:gd name="connsiteY2" fmla="*/ 0 h 424029"/>
              <a:gd name="connsiteX3" fmla="*/ 1749162 w 1749162"/>
              <a:gd name="connsiteY3" fmla="*/ 424029 h 424029"/>
            </a:gdLst>
            <a:ahLst/>
            <a:cxnLst>
              <a:cxn ang="0">
                <a:pos x="connsiteX0" y="connsiteY0"/>
              </a:cxn>
              <a:cxn ang="0">
                <a:pos x="connsiteX1" y="connsiteY1"/>
              </a:cxn>
              <a:cxn ang="0">
                <a:pos x="connsiteX2" y="connsiteY2"/>
              </a:cxn>
              <a:cxn ang="0">
                <a:pos x="connsiteX3" y="connsiteY3"/>
              </a:cxn>
            </a:cxnLst>
            <a:rect l="l" t="t" r="r" b="b"/>
            <a:pathLst>
              <a:path w="1749162" h="424029">
                <a:moveTo>
                  <a:pt x="1749162" y="424029"/>
                </a:moveTo>
                <a:lnTo>
                  <a:pt x="0" y="423260"/>
                </a:lnTo>
                <a:lnTo>
                  <a:pt x="81598" y="0"/>
                </a:lnTo>
                <a:lnTo>
                  <a:pt x="1749162" y="424029"/>
                </a:lnTo>
                <a:close/>
              </a:path>
            </a:pathLst>
          </a:custGeom>
          <a:solidFill>
            <a:schemeClr val="accent4">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77" name="Freeform 76"/>
          <p:cNvSpPr/>
          <p:nvPr/>
        </p:nvSpPr>
        <p:spPr bwMode="auto">
          <a:xfrm flipV="1">
            <a:off x="2489052" y="4291033"/>
            <a:ext cx="1521744" cy="310572"/>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605416 w 1605416"/>
              <a:gd name="connsiteY0" fmla="*/ 336005 h 437882"/>
              <a:gd name="connsiteX1" fmla="*/ 0 w 1605416"/>
              <a:gd name="connsiteY1" fmla="*/ 437882 h 437882"/>
              <a:gd name="connsiteX2" fmla="*/ 12879 w 1605416"/>
              <a:gd name="connsiteY2" fmla="*/ 0 h 437882"/>
              <a:gd name="connsiteX3" fmla="*/ 1605416 w 1605416"/>
              <a:gd name="connsiteY3" fmla="*/ 336005 h 437882"/>
              <a:gd name="connsiteX0" fmla="*/ 1627375 w 1627375"/>
              <a:gd name="connsiteY0" fmla="*/ 347131 h 437882"/>
              <a:gd name="connsiteX1" fmla="*/ 0 w 1627375"/>
              <a:gd name="connsiteY1" fmla="*/ 437882 h 437882"/>
              <a:gd name="connsiteX2" fmla="*/ 12879 w 1627375"/>
              <a:gd name="connsiteY2" fmla="*/ 0 h 437882"/>
              <a:gd name="connsiteX3" fmla="*/ 1627375 w 1627375"/>
              <a:gd name="connsiteY3" fmla="*/ 347131 h 437882"/>
              <a:gd name="connsiteX0" fmla="*/ 1627375 w 1627375"/>
              <a:gd name="connsiteY0" fmla="*/ 347131 h 437882"/>
              <a:gd name="connsiteX1" fmla="*/ 0 w 1627375"/>
              <a:gd name="connsiteY1" fmla="*/ 437882 h 437882"/>
              <a:gd name="connsiteX2" fmla="*/ 12879 w 1627375"/>
              <a:gd name="connsiteY2" fmla="*/ 0 h 437882"/>
              <a:gd name="connsiteX3" fmla="*/ 1627375 w 1627375"/>
              <a:gd name="connsiteY3" fmla="*/ 347131 h 437882"/>
              <a:gd name="connsiteX0" fmla="*/ 1647581 w 1647581"/>
              <a:gd name="connsiteY0" fmla="*/ 381250 h 437882"/>
              <a:gd name="connsiteX1" fmla="*/ 0 w 1647581"/>
              <a:gd name="connsiteY1" fmla="*/ 437882 h 437882"/>
              <a:gd name="connsiteX2" fmla="*/ 12879 w 1647581"/>
              <a:gd name="connsiteY2" fmla="*/ 0 h 437882"/>
              <a:gd name="connsiteX3" fmla="*/ 1647581 w 1647581"/>
              <a:gd name="connsiteY3" fmla="*/ 381250 h 437882"/>
              <a:gd name="connsiteX0" fmla="*/ 1714931 w 1714931"/>
              <a:gd name="connsiteY0" fmla="*/ 381250 h 437882"/>
              <a:gd name="connsiteX1" fmla="*/ 0 w 1714931"/>
              <a:gd name="connsiteY1" fmla="*/ 437882 h 437882"/>
              <a:gd name="connsiteX2" fmla="*/ 12879 w 1714931"/>
              <a:gd name="connsiteY2" fmla="*/ 0 h 437882"/>
              <a:gd name="connsiteX3" fmla="*/ 1714931 w 1714931"/>
              <a:gd name="connsiteY3" fmla="*/ 381250 h 437882"/>
              <a:gd name="connsiteX0" fmla="*/ 1721665 w 1721665"/>
              <a:gd name="connsiteY0" fmla="*/ 381250 h 390114"/>
              <a:gd name="connsiteX1" fmla="*/ 0 w 1721665"/>
              <a:gd name="connsiteY1" fmla="*/ 390114 h 390114"/>
              <a:gd name="connsiteX2" fmla="*/ 19613 w 1721665"/>
              <a:gd name="connsiteY2" fmla="*/ 0 h 390114"/>
              <a:gd name="connsiteX3" fmla="*/ 1721665 w 1721665"/>
              <a:gd name="connsiteY3" fmla="*/ 381250 h 390114"/>
              <a:gd name="connsiteX0" fmla="*/ 1721665 w 1721665"/>
              <a:gd name="connsiteY0" fmla="*/ 381250 h 390114"/>
              <a:gd name="connsiteX1" fmla="*/ 0 w 1721665"/>
              <a:gd name="connsiteY1" fmla="*/ 390114 h 390114"/>
              <a:gd name="connsiteX2" fmla="*/ 19613 w 1721665"/>
              <a:gd name="connsiteY2" fmla="*/ 0 h 390114"/>
              <a:gd name="connsiteX3" fmla="*/ 1721665 w 1721665"/>
              <a:gd name="connsiteY3" fmla="*/ 381250 h 390114"/>
              <a:gd name="connsiteX0" fmla="*/ 1710411 w 1710411"/>
              <a:gd name="connsiteY0" fmla="*/ 345923 h 390114"/>
              <a:gd name="connsiteX1" fmla="*/ 0 w 1710411"/>
              <a:gd name="connsiteY1" fmla="*/ 390114 h 390114"/>
              <a:gd name="connsiteX2" fmla="*/ 19613 w 1710411"/>
              <a:gd name="connsiteY2" fmla="*/ 0 h 390114"/>
              <a:gd name="connsiteX3" fmla="*/ 1710411 w 1710411"/>
              <a:gd name="connsiteY3" fmla="*/ 345923 h 390114"/>
              <a:gd name="connsiteX0" fmla="*/ 1710411 w 1710411"/>
              <a:gd name="connsiteY0" fmla="*/ 365242 h 390114"/>
              <a:gd name="connsiteX1" fmla="*/ 0 w 1710411"/>
              <a:gd name="connsiteY1" fmla="*/ 390114 h 390114"/>
              <a:gd name="connsiteX2" fmla="*/ 19613 w 1710411"/>
              <a:gd name="connsiteY2" fmla="*/ 0 h 390114"/>
              <a:gd name="connsiteX3" fmla="*/ 1710411 w 1710411"/>
              <a:gd name="connsiteY3" fmla="*/ 365242 h 390114"/>
              <a:gd name="connsiteX0" fmla="*/ 1710411 w 1710411"/>
              <a:gd name="connsiteY0" fmla="*/ 365242 h 365242"/>
              <a:gd name="connsiteX1" fmla="*/ 0 w 1710411"/>
              <a:gd name="connsiteY1" fmla="*/ 364355 h 365242"/>
              <a:gd name="connsiteX2" fmla="*/ 19613 w 1710411"/>
              <a:gd name="connsiteY2" fmla="*/ 0 h 365242"/>
              <a:gd name="connsiteX3" fmla="*/ 1710411 w 1710411"/>
              <a:gd name="connsiteY3" fmla="*/ 365242 h 365242"/>
            </a:gdLst>
            <a:ahLst/>
            <a:cxnLst>
              <a:cxn ang="0">
                <a:pos x="connsiteX0" y="connsiteY0"/>
              </a:cxn>
              <a:cxn ang="0">
                <a:pos x="connsiteX1" y="connsiteY1"/>
              </a:cxn>
              <a:cxn ang="0">
                <a:pos x="connsiteX2" y="connsiteY2"/>
              </a:cxn>
              <a:cxn ang="0">
                <a:pos x="connsiteX3" y="connsiteY3"/>
              </a:cxn>
            </a:cxnLst>
            <a:rect l="l" t="t" r="r" b="b"/>
            <a:pathLst>
              <a:path w="1710411" h="365242">
                <a:moveTo>
                  <a:pt x="1710411" y="365242"/>
                </a:moveTo>
                <a:lnTo>
                  <a:pt x="0" y="364355"/>
                </a:lnTo>
                <a:lnTo>
                  <a:pt x="19613" y="0"/>
                </a:lnTo>
                <a:lnTo>
                  <a:pt x="1710411" y="365242"/>
                </a:lnTo>
                <a:close/>
              </a:path>
            </a:pathLst>
          </a:custGeom>
          <a:solidFill>
            <a:schemeClr val="accent1">
              <a:lumMod val="40000"/>
              <a:lumOff val="6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cxnSp>
        <p:nvCxnSpPr>
          <p:cNvPr id="81" name="Straight Arrow Connector 80"/>
          <p:cNvCxnSpPr/>
          <p:nvPr/>
        </p:nvCxnSpPr>
        <p:spPr bwMode="auto">
          <a:xfrm flipV="1">
            <a:off x="2393885" y="4320709"/>
            <a:ext cx="1521605" cy="309915"/>
          </a:xfrm>
          <a:prstGeom prst="straightConnector1">
            <a:avLst/>
          </a:prstGeom>
          <a:noFill/>
          <a:ln w="19050" cap="flat" cmpd="sng" algn="ctr">
            <a:solidFill>
              <a:srgbClr val="663300"/>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a:off x="2934681" y="4277393"/>
            <a:ext cx="36172" cy="219306"/>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TextBox 86"/>
          <p:cNvSpPr txBox="1"/>
          <p:nvPr/>
        </p:nvSpPr>
        <p:spPr>
          <a:xfrm>
            <a:off x="2596009" y="4138967"/>
            <a:ext cx="225316" cy="467124"/>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u</a:t>
            </a:r>
            <a:endParaRPr lang="en-US" sz="2400" baseline="-25000">
              <a:solidFill>
                <a:schemeClr val="tx1">
                  <a:lumMod val="65000"/>
                  <a:lumOff val="35000"/>
                </a:schemeClr>
              </a:solidFill>
              <a:latin typeface="Symbol" pitchFamily="18" charset="2"/>
            </a:endParaRPr>
          </a:p>
        </p:txBody>
      </p:sp>
      <p:sp>
        <p:nvSpPr>
          <p:cNvPr id="57" name="Freeform 56"/>
          <p:cNvSpPr/>
          <p:nvPr/>
        </p:nvSpPr>
        <p:spPr bwMode="auto">
          <a:xfrm rot="5400000" flipV="1">
            <a:off x="3680072" y="3398509"/>
            <a:ext cx="1679158" cy="372367"/>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605416 w 1605416"/>
              <a:gd name="connsiteY0" fmla="*/ 336005 h 437882"/>
              <a:gd name="connsiteX1" fmla="*/ 0 w 1605416"/>
              <a:gd name="connsiteY1" fmla="*/ 437882 h 437882"/>
              <a:gd name="connsiteX2" fmla="*/ 12879 w 1605416"/>
              <a:gd name="connsiteY2" fmla="*/ 0 h 437882"/>
              <a:gd name="connsiteX3" fmla="*/ 1605416 w 1605416"/>
              <a:gd name="connsiteY3" fmla="*/ 336005 h 437882"/>
              <a:gd name="connsiteX0" fmla="*/ 1627375 w 1627375"/>
              <a:gd name="connsiteY0" fmla="*/ 347131 h 437882"/>
              <a:gd name="connsiteX1" fmla="*/ 0 w 1627375"/>
              <a:gd name="connsiteY1" fmla="*/ 437882 h 437882"/>
              <a:gd name="connsiteX2" fmla="*/ 12879 w 1627375"/>
              <a:gd name="connsiteY2" fmla="*/ 0 h 437882"/>
              <a:gd name="connsiteX3" fmla="*/ 1627375 w 1627375"/>
              <a:gd name="connsiteY3" fmla="*/ 347131 h 437882"/>
              <a:gd name="connsiteX0" fmla="*/ 1627375 w 1627375"/>
              <a:gd name="connsiteY0" fmla="*/ 347131 h 437882"/>
              <a:gd name="connsiteX1" fmla="*/ 0 w 1627375"/>
              <a:gd name="connsiteY1" fmla="*/ 437882 h 437882"/>
              <a:gd name="connsiteX2" fmla="*/ 12879 w 1627375"/>
              <a:gd name="connsiteY2" fmla="*/ 0 h 437882"/>
              <a:gd name="connsiteX3" fmla="*/ 1627375 w 1627375"/>
              <a:gd name="connsiteY3" fmla="*/ 347131 h 437882"/>
              <a:gd name="connsiteX0" fmla="*/ 1647581 w 1647581"/>
              <a:gd name="connsiteY0" fmla="*/ 381250 h 437882"/>
              <a:gd name="connsiteX1" fmla="*/ 0 w 1647581"/>
              <a:gd name="connsiteY1" fmla="*/ 437882 h 437882"/>
              <a:gd name="connsiteX2" fmla="*/ 12879 w 1647581"/>
              <a:gd name="connsiteY2" fmla="*/ 0 h 437882"/>
              <a:gd name="connsiteX3" fmla="*/ 1647581 w 1647581"/>
              <a:gd name="connsiteY3" fmla="*/ 381250 h 437882"/>
              <a:gd name="connsiteX0" fmla="*/ 1714931 w 1714931"/>
              <a:gd name="connsiteY0" fmla="*/ 381250 h 437882"/>
              <a:gd name="connsiteX1" fmla="*/ 0 w 1714931"/>
              <a:gd name="connsiteY1" fmla="*/ 437882 h 437882"/>
              <a:gd name="connsiteX2" fmla="*/ 12879 w 1714931"/>
              <a:gd name="connsiteY2" fmla="*/ 0 h 437882"/>
              <a:gd name="connsiteX3" fmla="*/ 1714931 w 1714931"/>
              <a:gd name="connsiteY3" fmla="*/ 381250 h 437882"/>
              <a:gd name="connsiteX0" fmla="*/ 1721665 w 1721665"/>
              <a:gd name="connsiteY0" fmla="*/ 381250 h 390114"/>
              <a:gd name="connsiteX1" fmla="*/ 0 w 1721665"/>
              <a:gd name="connsiteY1" fmla="*/ 390114 h 390114"/>
              <a:gd name="connsiteX2" fmla="*/ 19613 w 1721665"/>
              <a:gd name="connsiteY2" fmla="*/ 0 h 390114"/>
              <a:gd name="connsiteX3" fmla="*/ 1721665 w 1721665"/>
              <a:gd name="connsiteY3" fmla="*/ 381250 h 390114"/>
              <a:gd name="connsiteX0" fmla="*/ 1721665 w 1721665"/>
              <a:gd name="connsiteY0" fmla="*/ 381250 h 390114"/>
              <a:gd name="connsiteX1" fmla="*/ 0 w 1721665"/>
              <a:gd name="connsiteY1" fmla="*/ 390114 h 390114"/>
              <a:gd name="connsiteX2" fmla="*/ 19613 w 1721665"/>
              <a:gd name="connsiteY2" fmla="*/ 0 h 390114"/>
              <a:gd name="connsiteX3" fmla="*/ 1721665 w 1721665"/>
              <a:gd name="connsiteY3" fmla="*/ 381250 h 390114"/>
              <a:gd name="connsiteX0" fmla="*/ 1721665 w 1721665"/>
              <a:gd name="connsiteY0" fmla="*/ 405346 h 405346"/>
              <a:gd name="connsiteX1" fmla="*/ 0 w 1721665"/>
              <a:gd name="connsiteY1" fmla="*/ 390114 h 405346"/>
              <a:gd name="connsiteX2" fmla="*/ 19613 w 1721665"/>
              <a:gd name="connsiteY2" fmla="*/ 0 h 405346"/>
              <a:gd name="connsiteX3" fmla="*/ 1721665 w 1721665"/>
              <a:gd name="connsiteY3" fmla="*/ 405346 h 405346"/>
              <a:gd name="connsiteX0" fmla="*/ 1716017 w 1716017"/>
              <a:gd name="connsiteY0" fmla="*/ 405347 h 405347"/>
              <a:gd name="connsiteX1" fmla="*/ 0 w 1716017"/>
              <a:gd name="connsiteY1" fmla="*/ 390114 h 405347"/>
              <a:gd name="connsiteX2" fmla="*/ 19613 w 1716017"/>
              <a:gd name="connsiteY2" fmla="*/ 0 h 405347"/>
              <a:gd name="connsiteX3" fmla="*/ 1716017 w 1716017"/>
              <a:gd name="connsiteY3" fmla="*/ 405347 h 405347"/>
              <a:gd name="connsiteX0" fmla="*/ 1704714 w 1704714"/>
              <a:gd name="connsiteY0" fmla="*/ 405347 h 405347"/>
              <a:gd name="connsiteX1" fmla="*/ 0 w 1704714"/>
              <a:gd name="connsiteY1" fmla="*/ 390115 h 405347"/>
              <a:gd name="connsiteX2" fmla="*/ 8310 w 1704714"/>
              <a:gd name="connsiteY2" fmla="*/ 0 h 405347"/>
              <a:gd name="connsiteX3" fmla="*/ 1704714 w 1704714"/>
              <a:gd name="connsiteY3" fmla="*/ 405347 h 405347"/>
              <a:gd name="connsiteX0" fmla="*/ 1716014 w 1716014"/>
              <a:gd name="connsiteY0" fmla="*/ 405347 h 405347"/>
              <a:gd name="connsiteX1" fmla="*/ 0 w 1716014"/>
              <a:gd name="connsiteY1" fmla="*/ 390118 h 405347"/>
              <a:gd name="connsiteX2" fmla="*/ 19610 w 1716014"/>
              <a:gd name="connsiteY2" fmla="*/ 0 h 405347"/>
              <a:gd name="connsiteX3" fmla="*/ 1716014 w 1716014"/>
              <a:gd name="connsiteY3" fmla="*/ 405347 h 405347"/>
              <a:gd name="connsiteX0" fmla="*/ 1732969 w 1732969"/>
              <a:gd name="connsiteY0" fmla="*/ 405347 h 405347"/>
              <a:gd name="connsiteX1" fmla="*/ 0 w 1732969"/>
              <a:gd name="connsiteY1" fmla="*/ 390118 h 405347"/>
              <a:gd name="connsiteX2" fmla="*/ 36565 w 1732969"/>
              <a:gd name="connsiteY2" fmla="*/ 0 h 405347"/>
              <a:gd name="connsiteX3" fmla="*/ 1732969 w 1732969"/>
              <a:gd name="connsiteY3" fmla="*/ 405347 h 405347"/>
            </a:gdLst>
            <a:ahLst/>
            <a:cxnLst>
              <a:cxn ang="0">
                <a:pos x="connsiteX0" y="connsiteY0"/>
              </a:cxn>
              <a:cxn ang="0">
                <a:pos x="connsiteX1" y="connsiteY1"/>
              </a:cxn>
              <a:cxn ang="0">
                <a:pos x="connsiteX2" y="connsiteY2"/>
              </a:cxn>
              <a:cxn ang="0">
                <a:pos x="connsiteX3" y="connsiteY3"/>
              </a:cxn>
            </a:cxnLst>
            <a:rect l="l" t="t" r="r" b="b"/>
            <a:pathLst>
              <a:path w="1732969" h="405347">
                <a:moveTo>
                  <a:pt x="1732969" y="405347"/>
                </a:moveTo>
                <a:lnTo>
                  <a:pt x="0" y="390118"/>
                </a:lnTo>
                <a:lnTo>
                  <a:pt x="36565" y="0"/>
                </a:lnTo>
                <a:lnTo>
                  <a:pt x="1732969" y="405347"/>
                </a:lnTo>
                <a:close/>
              </a:path>
            </a:pathLst>
          </a:custGeom>
          <a:solidFill>
            <a:schemeClr val="accent1">
              <a:lumMod val="40000"/>
              <a:lumOff val="6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6" name="Freeform 5"/>
          <p:cNvSpPr/>
          <p:nvPr/>
        </p:nvSpPr>
        <p:spPr>
          <a:xfrm>
            <a:off x="2504506" y="3642925"/>
            <a:ext cx="1699103" cy="615651"/>
          </a:xfrm>
          <a:custGeom>
            <a:avLst/>
            <a:gdLst>
              <a:gd name="connsiteX0" fmla="*/ 1477736 w 1477736"/>
              <a:gd name="connsiteY0" fmla="*/ 440872 h 530679"/>
              <a:gd name="connsiteX1" fmla="*/ 48986 w 1477736"/>
              <a:gd name="connsiteY1" fmla="*/ 0 h 530679"/>
              <a:gd name="connsiteX2" fmla="*/ 0 w 1477736"/>
              <a:gd name="connsiteY2" fmla="*/ 244929 h 530679"/>
              <a:gd name="connsiteX3" fmla="*/ 1330779 w 1477736"/>
              <a:gd name="connsiteY3" fmla="*/ 530679 h 530679"/>
              <a:gd name="connsiteX4" fmla="*/ 1477736 w 1477736"/>
              <a:gd name="connsiteY4" fmla="*/ 440872 h 530679"/>
              <a:gd name="connsiteX0" fmla="*/ 1477736 w 1477736"/>
              <a:gd name="connsiteY0" fmla="*/ 440872 h 535441"/>
              <a:gd name="connsiteX1" fmla="*/ 48986 w 1477736"/>
              <a:gd name="connsiteY1" fmla="*/ 0 h 535441"/>
              <a:gd name="connsiteX2" fmla="*/ 0 w 1477736"/>
              <a:gd name="connsiteY2" fmla="*/ 244929 h 535441"/>
              <a:gd name="connsiteX3" fmla="*/ 1311729 w 1477736"/>
              <a:gd name="connsiteY3" fmla="*/ 535441 h 535441"/>
              <a:gd name="connsiteX4" fmla="*/ 1477736 w 1477736"/>
              <a:gd name="connsiteY4" fmla="*/ 440872 h 535441"/>
              <a:gd name="connsiteX0" fmla="*/ 1477736 w 1477736"/>
              <a:gd name="connsiteY0" fmla="*/ 440872 h 535441"/>
              <a:gd name="connsiteX1" fmla="*/ 48986 w 1477736"/>
              <a:gd name="connsiteY1" fmla="*/ 0 h 535441"/>
              <a:gd name="connsiteX2" fmla="*/ 0 w 1477736"/>
              <a:gd name="connsiteY2" fmla="*/ 244929 h 535441"/>
              <a:gd name="connsiteX3" fmla="*/ 1311729 w 1477736"/>
              <a:gd name="connsiteY3" fmla="*/ 535441 h 535441"/>
              <a:gd name="connsiteX4" fmla="*/ 1477736 w 1477736"/>
              <a:gd name="connsiteY4" fmla="*/ 440872 h 535441"/>
              <a:gd name="connsiteX0" fmla="*/ 1477736 w 1477736"/>
              <a:gd name="connsiteY0" fmla="*/ 440872 h 535441"/>
              <a:gd name="connsiteX1" fmla="*/ 48986 w 1477736"/>
              <a:gd name="connsiteY1" fmla="*/ 0 h 535441"/>
              <a:gd name="connsiteX2" fmla="*/ 0 w 1477736"/>
              <a:gd name="connsiteY2" fmla="*/ 244929 h 535441"/>
              <a:gd name="connsiteX3" fmla="*/ 1311729 w 1477736"/>
              <a:gd name="connsiteY3" fmla="*/ 535441 h 535441"/>
              <a:gd name="connsiteX4" fmla="*/ 1477736 w 1477736"/>
              <a:gd name="connsiteY4" fmla="*/ 440872 h 535441"/>
              <a:gd name="connsiteX0" fmla="*/ 1477736 w 1477736"/>
              <a:gd name="connsiteY0" fmla="*/ 440872 h 535441"/>
              <a:gd name="connsiteX1" fmla="*/ 48986 w 1477736"/>
              <a:gd name="connsiteY1" fmla="*/ 0 h 535441"/>
              <a:gd name="connsiteX2" fmla="*/ 0 w 1477736"/>
              <a:gd name="connsiteY2" fmla="*/ 244929 h 535441"/>
              <a:gd name="connsiteX3" fmla="*/ 1311729 w 1477736"/>
              <a:gd name="connsiteY3" fmla="*/ 535441 h 535441"/>
              <a:gd name="connsiteX4" fmla="*/ 1477736 w 1477736"/>
              <a:gd name="connsiteY4" fmla="*/ 440872 h 535441"/>
              <a:gd name="connsiteX0" fmla="*/ 1477736 w 1477736"/>
              <a:gd name="connsiteY0" fmla="*/ 440872 h 535441"/>
              <a:gd name="connsiteX1" fmla="*/ 48986 w 1477736"/>
              <a:gd name="connsiteY1" fmla="*/ 0 h 535441"/>
              <a:gd name="connsiteX2" fmla="*/ 0 w 1477736"/>
              <a:gd name="connsiteY2" fmla="*/ 244929 h 535441"/>
              <a:gd name="connsiteX3" fmla="*/ 1311729 w 1477736"/>
              <a:gd name="connsiteY3" fmla="*/ 535441 h 535441"/>
              <a:gd name="connsiteX4" fmla="*/ 1477736 w 1477736"/>
              <a:gd name="connsiteY4" fmla="*/ 440872 h 53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36" h="535441">
                <a:moveTo>
                  <a:pt x="1477736" y="440872"/>
                </a:moveTo>
                <a:lnTo>
                  <a:pt x="48986" y="0"/>
                </a:lnTo>
                <a:lnTo>
                  <a:pt x="0" y="244929"/>
                </a:lnTo>
                <a:lnTo>
                  <a:pt x="1311729" y="535441"/>
                </a:lnTo>
                <a:cubicBezTo>
                  <a:pt x="1328966" y="494393"/>
                  <a:pt x="1398587" y="458108"/>
                  <a:pt x="1477736" y="440872"/>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rot="21412892">
            <a:off x="3854939" y="1929842"/>
            <a:ext cx="984603" cy="469208"/>
            <a:chOff x="2032992" y="1661854"/>
            <a:chExt cx="856325" cy="408078"/>
          </a:xfrm>
        </p:grpSpPr>
        <p:sp>
          <p:nvSpPr>
            <p:cNvPr id="47" name="Freeform 14">
              <a:extLst>
                <a:ext uri="{FF2B5EF4-FFF2-40B4-BE49-F238E27FC236}">
                  <a16:creationId xmlns:a16="http://schemas.microsoft.com/office/drawing/2014/main" id="{3693D886-6E01-4A68-A3EF-314E9625CE78}"/>
                </a:ext>
              </a:extLst>
            </p:cNvPr>
            <p:cNvSpPr/>
            <p:nvPr/>
          </p:nvSpPr>
          <p:spPr>
            <a:xfrm rot="21230628" flipH="1">
              <a:off x="2419606" y="2044598"/>
              <a:ext cx="352707" cy="25334"/>
            </a:xfrm>
            <a:custGeom>
              <a:avLst/>
              <a:gdLst>
                <a:gd name="connsiteX0" fmla="*/ 0 w 811850"/>
                <a:gd name="connsiteY0" fmla="*/ 0 h 17091"/>
                <a:gd name="connsiteX1" fmla="*/ 811850 w 811850"/>
                <a:gd name="connsiteY1" fmla="*/ 17091 h 17091"/>
                <a:gd name="connsiteX0" fmla="*/ 0 w 811850"/>
                <a:gd name="connsiteY0" fmla="*/ 15621 h 32712"/>
                <a:gd name="connsiteX1" fmla="*/ 811850 w 811850"/>
                <a:gd name="connsiteY1" fmla="*/ 32712 h 32712"/>
                <a:gd name="connsiteX0" fmla="*/ 0 w 811850"/>
                <a:gd name="connsiteY0" fmla="*/ 29940 h 47031"/>
                <a:gd name="connsiteX1" fmla="*/ 811850 w 811850"/>
                <a:gd name="connsiteY1" fmla="*/ 47031 h 47031"/>
                <a:gd name="connsiteX0" fmla="*/ 0 w 811850"/>
                <a:gd name="connsiteY0" fmla="*/ 40236 h 57327"/>
                <a:gd name="connsiteX1" fmla="*/ 811850 w 811850"/>
                <a:gd name="connsiteY1" fmla="*/ 57327 h 57327"/>
                <a:gd name="connsiteX0" fmla="*/ 0 w 811850"/>
                <a:gd name="connsiteY0" fmla="*/ 43085 h 60176"/>
                <a:gd name="connsiteX1" fmla="*/ 811850 w 811850"/>
                <a:gd name="connsiteY1" fmla="*/ 60176 h 60176"/>
                <a:gd name="connsiteX0" fmla="*/ 0 w 1011547"/>
                <a:gd name="connsiteY0" fmla="*/ 65865 h 65865"/>
                <a:gd name="connsiteX1" fmla="*/ 1011547 w 1011547"/>
                <a:gd name="connsiteY1" fmla="*/ 41454 h 65865"/>
                <a:gd name="connsiteX0" fmla="*/ 0 w 1011547"/>
                <a:gd name="connsiteY0" fmla="*/ 42757 h 42757"/>
                <a:gd name="connsiteX1" fmla="*/ 1011547 w 1011547"/>
                <a:gd name="connsiteY1" fmla="*/ 18346 h 42757"/>
                <a:gd name="connsiteX0" fmla="*/ 0 w 957084"/>
                <a:gd name="connsiteY0" fmla="*/ 84721 h 84720"/>
                <a:gd name="connsiteX1" fmla="*/ 957084 w 957084"/>
                <a:gd name="connsiteY1" fmla="*/ 4975 h 84720"/>
                <a:gd name="connsiteX0" fmla="*/ 0 w 932405"/>
                <a:gd name="connsiteY0" fmla="*/ 49390 h 49390"/>
                <a:gd name="connsiteX1" fmla="*/ 932405 w 932405"/>
                <a:gd name="connsiteY1" fmla="*/ 13522 h 49390"/>
                <a:gd name="connsiteX0" fmla="*/ 0 w 932405"/>
                <a:gd name="connsiteY0" fmla="*/ 60293 h 60293"/>
                <a:gd name="connsiteX1" fmla="*/ 932405 w 932405"/>
                <a:gd name="connsiteY1" fmla="*/ 24425 h 60293"/>
                <a:gd name="connsiteX0" fmla="*/ 0 w 917804"/>
                <a:gd name="connsiteY0" fmla="*/ 117904 h 117904"/>
                <a:gd name="connsiteX1" fmla="*/ 917804 w 917804"/>
                <a:gd name="connsiteY1" fmla="*/ 11849 h 117904"/>
                <a:gd name="connsiteX0" fmla="*/ 0 w 757190"/>
                <a:gd name="connsiteY0" fmla="*/ 167041 h 167041"/>
                <a:gd name="connsiteX1" fmla="*/ 757190 w 757190"/>
                <a:gd name="connsiteY1" fmla="*/ 8346 h 167041"/>
                <a:gd name="connsiteX0" fmla="*/ 0 w 757190"/>
                <a:gd name="connsiteY0" fmla="*/ 158695 h 158695"/>
                <a:gd name="connsiteX1" fmla="*/ 757190 w 757190"/>
                <a:gd name="connsiteY1" fmla="*/ 0 h 158695"/>
                <a:gd name="connsiteX0" fmla="*/ 0 w 757190"/>
                <a:gd name="connsiteY0" fmla="*/ 158695 h 158695"/>
                <a:gd name="connsiteX1" fmla="*/ 757190 w 757190"/>
                <a:gd name="connsiteY1" fmla="*/ 0 h 158695"/>
                <a:gd name="connsiteX0" fmla="*/ 0 w 757190"/>
                <a:gd name="connsiteY0" fmla="*/ 117753 h 117753"/>
                <a:gd name="connsiteX1" fmla="*/ 757190 w 757190"/>
                <a:gd name="connsiteY1" fmla="*/ 0 h 117753"/>
                <a:gd name="connsiteX0" fmla="*/ 0 w 762214"/>
                <a:gd name="connsiteY0" fmla="*/ 29395 h 71008"/>
                <a:gd name="connsiteX1" fmla="*/ 762214 w 762214"/>
                <a:gd name="connsiteY1" fmla="*/ 70957 h 71008"/>
                <a:gd name="connsiteX0" fmla="*/ 0 w 762214"/>
                <a:gd name="connsiteY0" fmla="*/ 45798 h 87360"/>
                <a:gd name="connsiteX1" fmla="*/ 762214 w 762214"/>
                <a:gd name="connsiteY1" fmla="*/ 87360 h 87360"/>
                <a:gd name="connsiteX0" fmla="*/ 0 w 752166"/>
                <a:gd name="connsiteY0" fmla="*/ 69516 h 69516"/>
                <a:gd name="connsiteX1" fmla="*/ 752166 w 752166"/>
                <a:gd name="connsiteY1" fmla="*/ 55664 h 69516"/>
                <a:gd name="connsiteX0" fmla="*/ 0 w 626566"/>
                <a:gd name="connsiteY0" fmla="*/ 73423 h 73423"/>
                <a:gd name="connsiteX1" fmla="*/ 626566 w 626566"/>
                <a:gd name="connsiteY1" fmla="*/ 52645 h 73423"/>
                <a:gd name="connsiteX0" fmla="*/ 0 w 626566"/>
                <a:gd name="connsiteY0" fmla="*/ 57154 h 57154"/>
                <a:gd name="connsiteX1" fmla="*/ 626566 w 626566"/>
                <a:gd name="connsiteY1" fmla="*/ 36376 h 57154"/>
                <a:gd name="connsiteX0" fmla="*/ 0 w 626566"/>
                <a:gd name="connsiteY0" fmla="*/ 65060 h 65060"/>
                <a:gd name="connsiteX1" fmla="*/ 626566 w 626566"/>
                <a:gd name="connsiteY1" fmla="*/ 44282 h 65060"/>
                <a:gd name="connsiteX0" fmla="*/ 0 w 541158"/>
                <a:gd name="connsiteY0" fmla="*/ 73017 h 73017"/>
                <a:gd name="connsiteX1" fmla="*/ 541158 w 541158"/>
                <a:gd name="connsiteY1" fmla="*/ 38385 h 73017"/>
                <a:gd name="connsiteX0" fmla="*/ 0 w 541158"/>
                <a:gd name="connsiteY0" fmla="*/ 61635 h 61635"/>
                <a:gd name="connsiteX1" fmla="*/ 541158 w 541158"/>
                <a:gd name="connsiteY1" fmla="*/ 27003 h 61635"/>
                <a:gd name="connsiteX0" fmla="*/ 0 w 541158"/>
                <a:gd name="connsiteY0" fmla="*/ 45666 h 45666"/>
                <a:gd name="connsiteX1" fmla="*/ 541158 w 541158"/>
                <a:gd name="connsiteY1" fmla="*/ 11034 h 45666"/>
                <a:gd name="connsiteX0" fmla="*/ 0 w 495136"/>
                <a:gd name="connsiteY0" fmla="*/ 38177 h 38177"/>
                <a:gd name="connsiteX1" fmla="*/ 495135 w 495136"/>
                <a:gd name="connsiteY1" fmla="*/ 12622 h 38177"/>
                <a:gd name="connsiteX0" fmla="*/ 0 w 495134"/>
                <a:gd name="connsiteY0" fmla="*/ 26040 h 26040"/>
                <a:gd name="connsiteX1" fmla="*/ 495135 w 495134"/>
                <a:gd name="connsiteY1" fmla="*/ 485 h 26040"/>
                <a:gd name="connsiteX0" fmla="*/ 0 w 423557"/>
                <a:gd name="connsiteY0" fmla="*/ 46855 h 46855"/>
                <a:gd name="connsiteX1" fmla="*/ 423557 w 423557"/>
                <a:gd name="connsiteY1" fmla="*/ 144 h 46855"/>
                <a:gd name="connsiteX0" fmla="*/ 0 w 415658"/>
                <a:gd name="connsiteY0" fmla="*/ 19267 h 19266"/>
                <a:gd name="connsiteX1" fmla="*/ 415658 w 415658"/>
                <a:gd name="connsiteY1" fmla="*/ 1326 h 19266"/>
                <a:gd name="connsiteX0" fmla="*/ 0 w 432506"/>
                <a:gd name="connsiteY0" fmla="*/ 15086 h 15087"/>
                <a:gd name="connsiteX1" fmla="*/ 432506 w 432506"/>
                <a:gd name="connsiteY1" fmla="*/ 3312 h 15087"/>
                <a:gd name="connsiteX0" fmla="*/ 0 w 432506"/>
                <a:gd name="connsiteY0" fmla="*/ 12275 h 12275"/>
                <a:gd name="connsiteX1" fmla="*/ 432506 w 432506"/>
                <a:gd name="connsiteY1" fmla="*/ 501 h 12275"/>
                <a:gd name="connsiteX0" fmla="*/ 0 w 432506"/>
                <a:gd name="connsiteY0" fmla="*/ 12534 h 12534"/>
                <a:gd name="connsiteX1" fmla="*/ 432506 w 432506"/>
                <a:gd name="connsiteY1" fmla="*/ 760 h 12534"/>
                <a:gd name="connsiteX0" fmla="*/ 0 w 628207"/>
                <a:gd name="connsiteY0" fmla="*/ 41521 h 41521"/>
                <a:gd name="connsiteX1" fmla="*/ 628207 w 628207"/>
                <a:gd name="connsiteY1" fmla="*/ 190 h 41521"/>
                <a:gd name="connsiteX0" fmla="*/ 0 w 634005"/>
                <a:gd name="connsiteY0" fmla="*/ 31007 h 31007"/>
                <a:gd name="connsiteX1" fmla="*/ 634005 w 634005"/>
                <a:gd name="connsiteY1" fmla="*/ 261 h 31007"/>
                <a:gd name="connsiteX0" fmla="*/ 0 w 634005"/>
                <a:gd name="connsiteY0" fmla="*/ 31660 h 31660"/>
                <a:gd name="connsiteX1" fmla="*/ 634005 w 634005"/>
                <a:gd name="connsiteY1" fmla="*/ 914 h 31660"/>
                <a:gd name="connsiteX0" fmla="*/ 0 w 568943"/>
                <a:gd name="connsiteY0" fmla="*/ 17417 h 17417"/>
                <a:gd name="connsiteX1" fmla="*/ 568943 w 568943"/>
                <a:gd name="connsiteY1" fmla="*/ 7897 h 17417"/>
                <a:gd name="connsiteX0" fmla="*/ 0 w 568943"/>
                <a:gd name="connsiteY0" fmla="*/ 10863 h 10863"/>
                <a:gd name="connsiteX1" fmla="*/ 568943 w 568943"/>
                <a:gd name="connsiteY1" fmla="*/ 1343 h 10863"/>
                <a:gd name="connsiteX0" fmla="*/ 0 w 562958"/>
                <a:gd name="connsiteY0" fmla="*/ 5462 h 5554"/>
                <a:gd name="connsiteX1" fmla="*/ 562958 w 562958"/>
                <a:gd name="connsiteY1" fmla="*/ 5554 h 5554"/>
                <a:gd name="connsiteX0" fmla="*/ 0 w 10539"/>
                <a:gd name="connsiteY0" fmla="*/ 5753 h 26392"/>
                <a:gd name="connsiteX1" fmla="*/ 10539 w 10539"/>
                <a:gd name="connsiteY1" fmla="*/ 26392 h 26392"/>
                <a:gd name="connsiteX0" fmla="*/ 0 w 10539"/>
                <a:gd name="connsiteY0" fmla="*/ 9208 h 29847"/>
                <a:gd name="connsiteX1" fmla="*/ 10539 w 10539"/>
                <a:gd name="connsiteY1" fmla="*/ 29847 h 29847"/>
                <a:gd name="connsiteX0" fmla="*/ 0 w 5915"/>
                <a:gd name="connsiteY0" fmla="*/ 13267 h 21875"/>
                <a:gd name="connsiteX1" fmla="*/ 5915 w 5915"/>
                <a:gd name="connsiteY1" fmla="*/ 21875 h 21875"/>
                <a:gd name="connsiteX0" fmla="*/ 0 w 10000"/>
                <a:gd name="connsiteY0" fmla="*/ 4579 h 8514"/>
                <a:gd name="connsiteX1" fmla="*/ 10000 w 10000"/>
                <a:gd name="connsiteY1" fmla="*/ 8514 h 8514"/>
                <a:gd name="connsiteX0" fmla="*/ 0 w 10000"/>
                <a:gd name="connsiteY0" fmla="*/ 3460 h 8082"/>
                <a:gd name="connsiteX1" fmla="*/ 10000 w 10000"/>
                <a:gd name="connsiteY1" fmla="*/ 8082 h 8082"/>
              </a:gdLst>
              <a:ahLst/>
              <a:cxnLst>
                <a:cxn ang="0">
                  <a:pos x="connsiteX0" y="connsiteY0"/>
                </a:cxn>
                <a:cxn ang="0">
                  <a:pos x="connsiteX1" y="connsiteY1"/>
                </a:cxn>
              </a:cxnLst>
              <a:rect l="l" t="t" r="r" b="b"/>
              <a:pathLst>
                <a:path w="10000" h="8082">
                  <a:moveTo>
                    <a:pt x="0" y="3460"/>
                  </a:moveTo>
                  <a:cubicBezTo>
                    <a:pt x="3823" y="-2408"/>
                    <a:pt x="6128" y="-773"/>
                    <a:pt x="10000" y="8082"/>
                  </a:cubicBezTo>
                </a:path>
              </a:pathLst>
            </a:custGeom>
            <a:noFill/>
            <a:ln w="25400">
              <a:solidFill>
                <a:srgbClr val="0070C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rot="1379691">
              <a:off x="2032992" y="1661854"/>
              <a:ext cx="856325" cy="343556"/>
            </a:xfrm>
            <a:prstGeom prst="rect">
              <a:avLst/>
            </a:prstGeom>
            <a:noFill/>
          </p:spPr>
          <p:txBody>
            <a:bodyPr wrap="none" rtlCol="0">
              <a:spAutoFit/>
            </a:bodyPr>
            <a:lstStyle/>
            <a:p>
              <a:pPr>
                <a:lnSpc>
                  <a:spcPts val="1800"/>
                </a:lnSpc>
              </a:pPr>
              <a:r>
                <a:rPr lang="en-US" sz="2400">
                  <a:solidFill>
                    <a:srgbClr val="0070C0"/>
                  </a:solidFill>
                </a:rPr>
                <a:t> </a:t>
              </a:r>
              <a:r>
                <a:rPr lang="en-US" sz="2400" err="1">
                  <a:solidFill>
                    <a:srgbClr val="0070C0"/>
                  </a:solidFill>
                  <a:latin typeface="Symbol" panose="05050102010706020507" pitchFamily="18" charset="2"/>
                </a:rPr>
                <a:t>lu</a:t>
              </a:r>
              <a:r>
                <a:rPr lang="en-US" sz="2400" err="1">
                  <a:solidFill>
                    <a:srgbClr val="0070C0"/>
                  </a:solidFill>
                </a:rPr>
                <a:t>c</a:t>
              </a:r>
              <a:r>
                <a:rPr lang="en-US" sz="2400" i="1" baseline="-25000" err="1">
                  <a:solidFill>
                    <a:srgbClr val="0070C0"/>
                  </a:solidFill>
                  <a:latin typeface="Times New Roman" panose="02020603050405020304" pitchFamily="18" charset="0"/>
                  <a:cs typeface="Times New Roman" panose="02020603050405020304" pitchFamily="18" charset="0"/>
                </a:rPr>
                <a:t>l</a:t>
              </a:r>
              <a:r>
                <a:rPr lang="en-US" sz="2400">
                  <a:solidFill>
                    <a:srgbClr val="0070C0"/>
                  </a:solidFill>
                </a:rPr>
                <a:t> </a:t>
              </a:r>
              <a:endParaRPr lang="en-US" sz="2400" baseline="-25000">
                <a:solidFill>
                  <a:srgbClr val="0070C0"/>
                </a:solidFill>
              </a:endParaRPr>
            </a:p>
          </p:txBody>
        </p:sp>
      </p:grpSp>
      <p:grpSp>
        <p:nvGrpSpPr>
          <p:cNvPr id="20" name="Group 19"/>
          <p:cNvGrpSpPr/>
          <p:nvPr/>
        </p:nvGrpSpPr>
        <p:grpSpPr>
          <a:xfrm>
            <a:off x="4719203" y="1702062"/>
            <a:ext cx="1739175" cy="753706"/>
            <a:chOff x="2783407" y="1463421"/>
            <a:chExt cx="1512588" cy="655512"/>
          </a:xfrm>
        </p:grpSpPr>
        <p:sp>
          <p:nvSpPr>
            <p:cNvPr id="105" name="TextBox 104"/>
            <p:cNvSpPr txBox="1"/>
            <p:nvPr/>
          </p:nvSpPr>
          <p:spPr>
            <a:xfrm rot="20381703">
              <a:off x="2855088" y="1463421"/>
              <a:ext cx="1440907" cy="343556"/>
            </a:xfrm>
            <a:prstGeom prst="rect">
              <a:avLst/>
            </a:prstGeom>
            <a:noFill/>
          </p:spPr>
          <p:txBody>
            <a:bodyPr wrap="none" rtlCol="0">
              <a:spAutoFit/>
            </a:bodyPr>
            <a:lstStyle/>
            <a:p>
              <a:pPr>
                <a:lnSpc>
                  <a:spcPts val="1800"/>
                </a:lnSpc>
              </a:pPr>
              <a:r>
                <a:rPr lang="en-US" sz="2400" spc="200">
                  <a:solidFill>
                    <a:srgbClr val="C00000"/>
                  </a:solidFill>
                  <a:latin typeface="Symbol" pitchFamily="18" charset="2"/>
                </a:rPr>
                <a:t>f(</a:t>
              </a:r>
              <a:r>
                <a:rPr lang="en-US" sz="2400" spc="200" err="1">
                  <a:solidFill>
                    <a:srgbClr val="C00000"/>
                  </a:solidFill>
                  <a:latin typeface="Symbol" pitchFamily="18" charset="2"/>
                </a:rPr>
                <a:t>n+u</a:t>
              </a:r>
              <a:r>
                <a:rPr lang="en-US" sz="2400" spc="200">
                  <a:solidFill>
                    <a:srgbClr val="C00000"/>
                  </a:solidFill>
                  <a:latin typeface="Symbol" pitchFamily="18" charset="2"/>
                </a:rPr>
                <a:t>)</a:t>
              </a:r>
              <a:r>
                <a:rPr lang="en-US" sz="2400" spc="200">
                  <a:solidFill>
                    <a:srgbClr val="C00000"/>
                  </a:solidFill>
                </a:rPr>
                <a:t>c</a:t>
              </a:r>
              <a:r>
                <a:rPr lang="en-US" sz="2400" i="1" spc="200" baseline="-25000">
                  <a:solidFill>
                    <a:srgbClr val="C00000"/>
                  </a:solidFill>
                  <a:latin typeface="Times New Roman" panose="02020603050405020304" pitchFamily="18" charset="0"/>
                  <a:cs typeface="Times New Roman" panose="02020603050405020304" pitchFamily="18" charset="0"/>
                </a:rPr>
                <a:t>l</a:t>
              </a:r>
            </a:p>
          </p:txBody>
        </p:sp>
        <p:sp>
          <p:nvSpPr>
            <p:cNvPr id="15" name="Freeform 14"/>
            <p:cNvSpPr/>
            <p:nvPr/>
          </p:nvSpPr>
          <p:spPr>
            <a:xfrm rot="1406545">
              <a:off x="2783407" y="1989949"/>
              <a:ext cx="477255" cy="128984"/>
            </a:xfrm>
            <a:custGeom>
              <a:avLst/>
              <a:gdLst>
                <a:gd name="connsiteX0" fmla="*/ 0 w 811850"/>
                <a:gd name="connsiteY0" fmla="*/ 0 h 17091"/>
                <a:gd name="connsiteX1" fmla="*/ 811850 w 811850"/>
                <a:gd name="connsiteY1" fmla="*/ 17091 h 17091"/>
                <a:gd name="connsiteX0" fmla="*/ 0 w 811850"/>
                <a:gd name="connsiteY0" fmla="*/ 15621 h 32712"/>
                <a:gd name="connsiteX1" fmla="*/ 811850 w 811850"/>
                <a:gd name="connsiteY1" fmla="*/ 32712 h 32712"/>
                <a:gd name="connsiteX0" fmla="*/ 0 w 811850"/>
                <a:gd name="connsiteY0" fmla="*/ 29940 h 47031"/>
                <a:gd name="connsiteX1" fmla="*/ 811850 w 811850"/>
                <a:gd name="connsiteY1" fmla="*/ 47031 h 47031"/>
                <a:gd name="connsiteX0" fmla="*/ 0 w 811850"/>
                <a:gd name="connsiteY0" fmla="*/ 40236 h 57327"/>
                <a:gd name="connsiteX1" fmla="*/ 811850 w 811850"/>
                <a:gd name="connsiteY1" fmla="*/ 57327 h 57327"/>
                <a:gd name="connsiteX0" fmla="*/ 0 w 811850"/>
                <a:gd name="connsiteY0" fmla="*/ 43085 h 60176"/>
                <a:gd name="connsiteX1" fmla="*/ 811850 w 811850"/>
                <a:gd name="connsiteY1" fmla="*/ 60176 h 60176"/>
                <a:gd name="connsiteX0" fmla="*/ 0 w 1011547"/>
                <a:gd name="connsiteY0" fmla="*/ 65865 h 65865"/>
                <a:gd name="connsiteX1" fmla="*/ 1011547 w 1011547"/>
                <a:gd name="connsiteY1" fmla="*/ 41454 h 65865"/>
                <a:gd name="connsiteX0" fmla="*/ 0 w 1011547"/>
                <a:gd name="connsiteY0" fmla="*/ 42757 h 42757"/>
                <a:gd name="connsiteX1" fmla="*/ 1011547 w 1011547"/>
                <a:gd name="connsiteY1" fmla="*/ 18346 h 42757"/>
                <a:gd name="connsiteX0" fmla="*/ 0 w 957084"/>
                <a:gd name="connsiteY0" fmla="*/ 84721 h 84720"/>
                <a:gd name="connsiteX1" fmla="*/ 957084 w 957084"/>
                <a:gd name="connsiteY1" fmla="*/ 4975 h 84720"/>
                <a:gd name="connsiteX0" fmla="*/ 0 w 932405"/>
                <a:gd name="connsiteY0" fmla="*/ 49390 h 49390"/>
                <a:gd name="connsiteX1" fmla="*/ 932405 w 932405"/>
                <a:gd name="connsiteY1" fmla="*/ 13522 h 49390"/>
                <a:gd name="connsiteX0" fmla="*/ 0 w 932405"/>
                <a:gd name="connsiteY0" fmla="*/ 60293 h 60293"/>
                <a:gd name="connsiteX1" fmla="*/ 932405 w 932405"/>
                <a:gd name="connsiteY1" fmla="*/ 24425 h 60293"/>
                <a:gd name="connsiteX0" fmla="*/ 0 w 917804"/>
                <a:gd name="connsiteY0" fmla="*/ 117904 h 117904"/>
                <a:gd name="connsiteX1" fmla="*/ 917804 w 917804"/>
                <a:gd name="connsiteY1" fmla="*/ 11849 h 117904"/>
                <a:gd name="connsiteX0" fmla="*/ 0 w 757190"/>
                <a:gd name="connsiteY0" fmla="*/ 167041 h 167041"/>
                <a:gd name="connsiteX1" fmla="*/ 757190 w 757190"/>
                <a:gd name="connsiteY1" fmla="*/ 8346 h 167041"/>
                <a:gd name="connsiteX0" fmla="*/ 0 w 757190"/>
                <a:gd name="connsiteY0" fmla="*/ 158695 h 158695"/>
                <a:gd name="connsiteX1" fmla="*/ 757190 w 757190"/>
                <a:gd name="connsiteY1" fmla="*/ 0 h 158695"/>
                <a:gd name="connsiteX0" fmla="*/ 0 w 757190"/>
                <a:gd name="connsiteY0" fmla="*/ 158695 h 158695"/>
                <a:gd name="connsiteX1" fmla="*/ 757190 w 757190"/>
                <a:gd name="connsiteY1" fmla="*/ 0 h 158695"/>
                <a:gd name="connsiteX0" fmla="*/ 0 w 757190"/>
                <a:gd name="connsiteY0" fmla="*/ 117753 h 117753"/>
                <a:gd name="connsiteX1" fmla="*/ 757190 w 757190"/>
                <a:gd name="connsiteY1" fmla="*/ 0 h 117753"/>
                <a:gd name="connsiteX0" fmla="*/ 0 w 762214"/>
                <a:gd name="connsiteY0" fmla="*/ 29395 h 71008"/>
                <a:gd name="connsiteX1" fmla="*/ 762214 w 762214"/>
                <a:gd name="connsiteY1" fmla="*/ 70957 h 71008"/>
                <a:gd name="connsiteX0" fmla="*/ 0 w 762214"/>
                <a:gd name="connsiteY0" fmla="*/ 45798 h 87360"/>
                <a:gd name="connsiteX1" fmla="*/ 762214 w 762214"/>
                <a:gd name="connsiteY1" fmla="*/ 87360 h 87360"/>
                <a:gd name="connsiteX0" fmla="*/ 0 w 752166"/>
                <a:gd name="connsiteY0" fmla="*/ 69516 h 69516"/>
                <a:gd name="connsiteX1" fmla="*/ 752166 w 752166"/>
                <a:gd name="connsiteY1" fmla="*/ 55664 h 69516"/>
                <a:gd name="connsiteX0" fmla="*/ 0 w 626566"/>
                <a:gd name="connsiteY0" fmla="*/ 73423 h 73423"/>
                <a:gd name="connsiteX1" fmla="*/ 626566 w 626566"/>
                <a:gd name="connsiteY1" fmla="*/ 52645 h 73423"/>
                <a:gd name="connsiteX0" fmla="*/ 0 w 626566"/>
                <a:gd name="connsiteY0" fmla="*/ 57154 h 57154"/>
                <a:gd name="connsiteX1" fmla="*/ 626566 w 626566"/>
                <a:gd name="connsiteY1" fmla="*/ 36376 h 57154"/>
                <a:gd name="connsiteX0" fmla="*/ 0 w 626566"/>
                <a:gd name="connsiteY0" fmla="*/ 65060 h 65060"/>
                <a:gd name="connsiteX1" fmla="*/ 626566 w 626566"/>
                <a:gd name="connsiteY1" fmla="*/ 44282 h 65060"/>
                <a:gd name="connsiteX0" fmla="*/ 0 w 541158"/>
                <a:gd name="connsiteY0" fmla="*/ 73017 h 73017"/>
                <a:gd name="connsiteX1" fmla="*/ 541158 w 541158"/>
                <a:gd name="connsiteY1" fmla="*/ 38385 h 73017"/>
                <a:gd name="connsiteX0" fmla="*/ 0 w 541158"/>
                <a:gd name="connsiteY0" fmla="*/ 61635 h 61635"/>
                <a:gd name="connsiteX1" fmla="*/ 541158 w 541158"/>
                <a:gd name="connsiteY1" fmla="*/ 27003 h 61635"/>
                <a:gd name="connsiteX0" fmla="*/ 0 w 541158"/>
                <a:gd name="connsiteY0" fmla="*/ 45666 h 45666"/>
                <a:gd name="connsiteX1" fmla="*/ 541158 w 541158"/>
                <a:gd name="connsiteY1" fmla="*/ 11034 h 45666"/>
                <a:gd name="connsiteX0" fmla="*/ 0 w 495136"/>
                <a:gd name="connsiteY0" fmla="*/ 38177 h 38177"/>
                <a:gd name="connsiteX1" fmla="*/ 495135 w 495136"/>
                <a:gd name="connsiteY1" fmla="*/ 12622 h 38177"/>
                <a:gd name="connsiteX0" fmla="*/ 0 w 495134"/>
                <a:gd name="connsiteY0" fmla="*/ 26040 h 26040"/>
                <a:gd name="connsiteX1" fmla="*/ 495135 w 495134"/>
                <a:gd name="connsiteY1" fmla="*/ 485 h 26040"/>
                <a:gd name="connsiteX0" fmla="*/ 0 w 423557"/>
                <a:gd name="connsiteY0" fmla="*/ 46855 h 46855"/>
                <a:gd name="connsiteX1" fmla="*/ 423557 w 423557"/>
                <a:gd name="connsiteY1" fmla="*/ 144 h 46855"/>
                <a:gd name="connsiteX0" fmla="*/ 0 w 415658"/>
                <a:gd name="connsiteY0" fmla="*/ 19267 h 19266"/>
                <a:gd name="connsiteX1" fmla="*/ 415658 w 415658"/>
                <a:gd name="connsiteY1" fmla="*/ 1326 h 19266"/>
                <a:gd name="connsiteX0" fmla="*/ 0 w 432506"/>
                <a:gd name="connsiteY0" fmla="*/ 15086 h 15087"/>
                <a:gd name="connsiteX1" fmla="*/ 432506 w 432506"/>
                <a:gd name="connsiteY1" fmla="*/ 3312 h 15087"/>
                <a:gd name="connsiteX0" fmla="*/ 0 w 432506"/>
                <a:gd name="connsiteY0" fmla="*/ 12572 h 12572"/>
                <a:gd name="connsiteX1" fmla="*/ 432506 w 432506"/>
                <a:gd name="connsiteY1" fmla="*/ 798 h 12572"/>
                <a:gd name="connsiteX0" fmla="*/ 0 w 432506"/>
                <a:gd name="connsiteY0" fmla="*/ 14217 h 14217"/>
                <a:gd name="connsiteX1" fmla="*/ 432506 w 432506"/>
                <a:gd name="connsiteY1" fmla="*/ 2443 h 14217"/>
                <a:gd name="connsiteX0" fmla="*/ 0 w 417270"/>
                <a:gd name="connsiteY0" fmla="*/ 5856 h 8635"/>
                <a:gd name="connsiteX1" fmla="*/ 417270 w 417270"/>
                <a:gd name="connsiteY1" fmla="*/ 8635 h 8635"/>
                <a:gd name="connsiteX0" fmla="*/ 0 w 10000"/>
                <a:gd name="connsiteY0" fmla="*/ 8156 h 11374"/>
                <a:gd name="connsiteX1" fmla="*/ 10000 w 10000"/>
                <a:gd name="connsiteY1" fmla="*/ 11374 h 11374"/>
                <a:gd name="connsiteX0" fmla="*/ 0 w 10000"/>
                <a:gd name="connsiteY0" fmla="*/ 9177 h 12395"/>
                <a:gd name="connsiteX1" fmla="*/ 10000 w 10000"/>
                <a:gd name="connsiteY1" fmla="*/ 12395 h 12395"/>
                <a:gd name="connsiteX0" fmla="*/ 0 w 8201"/>
                <a:gd name="connsiteY0" fmla="*/ 11187 h 11187"/>
                <a:gd name="connsiteX1" fmla="*/ 8201 w 8201"/>
                <a:gd name="connsiteY1" fmla="*/ 9723 h 11187"/>
                <a:gd name="connsiteX0" fmla="*/ 0 w 10000"/>
                <a:gd name="connsiteY0" fmla="*/ 7999 h 7999"/>
                <a:gd name="connsiteX1" fmla="*/ 10000 w 10000"/>
                <a:gd name="connsiteY1" fmla="*/ 6690 h 7999"/>
                <a:gd name="connsiteX0" fmla="*/ 0 w 10000"/>
                <a:gd name="connsiteY0" fmla="*/ 13584 h 13584"/>
                <a:gd name="connsiteX1" fmla="*/ 10000 w 10000"/>
                <a:gd name="connsiteY1" fmla="*/ 4623 h 13584"/>
                <a:gd name="connsiteX0" fmla="*/ 0 w 9971"/>
                <a:gd name="connsiteY0" fmla="*/ 11587 h 11587"/>
                <a:gd name="connsiteX1" fmla="*/ 9971 w 9971"/>
                <a:gd name="connsiteY1" fmla="*/ 6289 h 11587"/>
                <a:gd name="connsiteX0" fmla="*/ 0 w 10000"/>
                <a:gd name="connsiteY0" fmla="*/ 8537 h 8537"/>
                <a:gd name="connsiteX1" fmla="*/ 10000 w 10000"/>
                <a:gd name="connsiteY1" fmla="*/ 3965 h 8537"/>
                <a:gd name="connsiteX0" fmla="*/ 0 w 10000"/>
                <a:gd name="connsiteY0" fmla="*/ 10923 h 10923"/>
                <a:gd name="connsiteX1" fmla="*/ 10000 w 10000"/>
                <a:gd name="connsiteY1" fmla="*/ 5567 h 10923"/>
                <a:gd name="connsiteX0" fmla="*/ 0 w 10000"/>
                <a:gd name="connsiteY0" fmla="*/ 12180 h 12180"/>
                <a:gd name="connsiteX1" fmla="*/ 10000 w 10000"/>
                <a:gd name="connsiteY1" fmla="*/ 6824 h 12180"/>
                <a:gd name="connsiteX0" fmla="*/ 0 w 10318"/>
                <a:gd name="connsiteY0" fmla="*/ 11599 h 11599"/>
                <a:gd name="connsiteX1" fmla="*/ 10318 w 10318"/>
                <a:gd name="connsiteY1" fmla="*/ 7301 h 11599"/>
                <a:gd name="connsiteX0" fmla="*/ 0 w 10214"/>
                <a:gd name="connsiteY0" fmla="*/ 14195 h 14195"/>
                <a:gd name="connsiteX1" fmla="*/ 10214 w 10214"/>
                <a:gd name="connsiteY1" fmla="*/ 5563 h 14195"/>
                <a:gd name="connsiteX0" fmla="*/ 0 w 10214"/>
                <a:gd name="connsiteY0" fmla="*/ 12563 h 12563"/>
                <a:gd name="connsiteX1" fmla="*/ 10214 w 10214"/>
                <a:gd name="connsiteY1" fmla="*/ 3931 h 12563"/>
                <a:gd name="connsiteX0" fmla="*/ 0 w 11102"/>
                <a:gd name="connsiteY0" fmla="*/ 14049 h 14049"/>
                <a:gd name="connsiteX1" fmla="*/ 11102 w 11102"/>
                <a:gd name="connsiteY1" fmla="*/ 3203 h 14049"/>
                <a:gd name="connsiteX0" fmla="*/ 0 w 12194"/>
                <a:gd name="connsiteY0" fmla="*/ 15240 h 15240"/>
                <a:gd name="connsiteX1" fmla="*/ 12194 w 12194"/>
                <a:gd name="connsiteY1" fmla="*/ 2777 h 15240"/>
                <a:gd name="connsiteX0" fmla="*/ 0 w 12389"/>
                <a:gd name="connsiteY0" fmla="*/ 19248 h 19248"/>
                <a:gd name="connsiteX1" fmla="*/ 12389 w 12389"/>
                <a:gd name="connsiteY1" fmla="*/ 1898 h 19248"/>
                <a:gd name="connsiteX0" fmla="*/ 0 w 7682"/>
                <a:gd name="connsiteY0" fmla="*/ 19405 h 19405"/>
                <a:gd name="connsiteX1" fmla="*/ 7682 w 7682"/>
                <a:gd name="connsiteY1" fmla="*/ 1875 h 19405"/>
                <a:gd name="connsiteX0" fmla="*/ 0 w 10000"/>
                <a:gd name="connsiteY0" fmla="*/ 9034 h 9034"/>
                <a:gd name="connsiteX1" fmla="*/ 10000 w 10000"/>
                <a:gd name="connsiteY1" fmla="*/ 0 h 9034"/>
                <a:gd name="connsiteX0" fmla="*/ 0 w 10000"/>
                <a:gd name="connsiteY0" fmla="*/ 10000 h 10000"/>
                <a:gd name="connsiteX1" fmla="*/ 10000 w 10000"/>
                <a:gd name="connsiteY1" fmla="*/ 0 h 10000"/>
                <a:gd name="connsiteX0" fmla="*/ 0 w 10152"/>
                <a:gd name="connsiteY0" fmla="*/ 8868 h 8868"/>
                <a:gd name="connsiteX1" fmla="*/ 10152 w 10152"/>
                <a:gd name="connsiteY1" fmla="*/ 0 h 8868"/>
              </a:gdLst>
              <a:ahLst/>
              <a:cxnLst>
                <a:cxn ang="0">
                  <a:pos x="connsiteX0" y="connsiteY0"/>
                </a:cxn>
                <a:cxn ang="0">
                  <a:pos x="connsiteX1" y="connsiteY1"/>
                </a:cxn>
              </a:cxnLst>
              <a:rect l="l" t="t" r="r" b="b"/>
              <a:pathLst>
                <a:path w="10152" h="8868">
                  <a:moveTo>
                    <a:pt x="0" y="8868"/>
                  </a:moveTo>
                  <a:cubicBezTo>
                    <a:pt x="3797" y="2868"/>
                    <a:pt x="7760" y="25"/>
                    <a:pt x="10152" y="0"/>
                  </a:cubicBezTo>
                </a:path>
              </a:pathLst>
            </a:custGeom>
            <a:noFill/>
            <a:ln w="25400">
              <a:solidFill>
                <a:srgbClr val="C0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043485" y="4279764"/>
            <a:ext cx="2254577" cy="607751"/>
            <a:chOff x="2195724" y="3705283"/>
            <a:chExt cx="1960840" cy="528570"/>
          </a:xfrm>
        </p:grpSpPr>
        <p:sp>
          <p:nvSpPr>
            <p:cNvPr id="91" name="Freeform 90"/>
            <p:cNvSpPr>
              <a:spLocks noChangeAspect="1"/>
            </p:cNvSpPr>
            <p:nvPr/>
          </p:nvSpPr>
          <p:spPr bwMode="auto">
            <a:xfrm rot="779325">
              <a:off x="2195724" y="3914162"/>
              <a:ext cx="1914582" cy="69496"/>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 name="connsiteX0" fmla="*/ 0 w 10075"/>
                <a:gd name="connsiteY0" fmla="*/ 440 h 9959"/>
                <a:gd name="connsiteX1" fmla="*/ 10075 w 10075"/>
                <a:gd name="connsiteY1" fmla="*/ 0 h 9959"/>
                <a:gd name="connsiteX0" fmla="*/ 0 w 10025"/>
                <a:gd name="connsiteY0" fmla="*/ 199 h 9917"/>
                <a:gd name="connsiteX1" fmla="*/ 10025 w 10025"/>
                <a:gd name="connsiteY1" fmla="*/ 0 h 9917"/>
                <a:gd name="connsiteX0" fmla="*/ 0 w 10000"/>
                <a:gd name="connsiteY0" fmla="*/ 201 h 12957"/>
                <a:gd name="connsiteX1" fmla="*/ 10000 w 10000"/>
                <a:gd name="connsiteY1" fmla="*/ 0 h 12957"/>
                <a:gd name="connsiteX0" fmla="*/ 0 w 10000"/>
                <a:gd name="connsiteY0" fmla="*/ 201 h 9034"/>
                <a:gd name="connsiteX1" fmla="*/ 10000 w 10000"/>
                <a:gd name="connsiteY1" fmla="*/ 0 h 9034"/>
              </a:gdLst>
              <a:ahLst/>
              <a:cxnLst>
                <a:cxn ang="0">
                  <a:pos x="connsiteX0" y="connsiteY0"/>
                </a:cxn>
                <a:cxn ang="0">
                  <a:pos x="connsiteX1" y="connsiteY1"/>
                </a:cxn>
              </a:cxnLst>
              <a:rect l="l" t="t" r="r" b="b"/>
              <a:pathLst>
                <a:path w="10000" h="9034">
                  <a:moveTo>
                    <a:pt x="0" y="201"/>
                  </a:moveTo>
                  <a:cubicBezTo>
                    <a:pt x="-61" y="15426"/>
                    <a:pt x="4170" y="8002"/>
                    <a:pt x="10000" y="0"/>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45" name="Freeform 44"/>
            <p:cNvSpPr>
              <a:spLocks noChangeAspect="1"/>
            </p:cNvSpPr>
            <p:nvPr/>
          </p:nvSpPr>
          <p:spPr bwMode="auto">
            <a:xfrm rot="779325" flipV="1">
              <a:off x="2222863" y="3742935"/>
              <a:ext cx="1895589" cy="174441"/>
            </a:xfrm>
            <a:custGeom>
              <a:avLst/>
              <a:gdLst>
                <a:gd name="T0" fmla="*/ 0 w 2254"/>
                <a:gd name="T1" fmla="*/ 26 h 213"/>
                <a:gd name="T2" fmla="*/ 2254 w 2254"/>
                <a:gd name="T3" fmla="*/ 29 h 213"/>
                <a:gd name="T4" fmla="*/ 0 60000 65536"/>
                <a:gd name="T5" fmla="*/ 0 60000 65536"/>
                <a:gd name="connsiteX0" fmla="*/ 0 w 10000"/>
                <a:gd name="connsiteY0" fmla="*/ 0 h 4967"/>
                <a:gd name="connsiteX1" fmla="*/ 10000 w 10000"/>
                <a:gd name="connsiteY1" fmla="*/ 141 h 4967"/>
                <a:gd name="connsiteX0" fmla="*/ 0 w 10000"/>
                <a:gd name="connsiteY0" fmla="*/ 0 h 7788"/>
                <a:gd name="connsiteX1" fmla="*/ 10000 w 10000"/>
                <a:gd name="connsiteY1" fmla="*/ 284 h 7788"/>
                <a:gd name="connsiteX0" fmla="*/ 0 w 10000"/>
                <a:gd name="connsiteY0" fmla="*/ 0 h 13026"/>
                <a:gd name="connsiteX1" fmla="*/ 10000 w 10000"/>
                <a:gd name="connsiteY1" fmla="*/ 365 h 13026"/>
                <a:gd name="connsiteX0" fmla="*/ 0 w 10000"/>
                <a:gd name="connsiteY0" fmla="*/ 0 h 16481"/>
                <a:gd name="connsiteX1" fmla="*/ 10000 w 10000"/>
                <a:gd name="connsiteY1" fmla="*/ 365 h 16481"/>
                <a:gd name="connsiteX0" fmla="*/ 0 w 10000"/>
                <a:gd name="connsiteY0" fmla="*/ 0 h 16600"/>
                <a:gd name="connsiteX1" fmla="*/ 10000 w 10000"/>
                <a:gd name="connsiteY1" fmla="*/ 365 h 16600"/>
                <a:gd name="connsiteX0" fmla="*/ 0 w 10000"/>
                <a:gd name="connsiteY0" fmla="*/ 0 h 24285"/>
                <a:gd name="connsiteX1" fmla="*/ 10000 w 10000"/>
                <a:gd name="connsiteY1" fmla="*/ 365 h 24285"/>
                <a:gd name="connsiteX0" fmla="*/ 0 w 10000"/>
                <a:gd name="connsiteY0" fmla="*/ 0 h 24285"/>
                <a:gd name="connsiteX1" fmla="*/ 10000 w 10000"/>
                <a:gd name="connsiteY1" fmla="*/ 365 h 24285"/>
                <a:gd name="connsiteX0" fmla="*/ 0 w 10000"/>
                <a:gd name="connsiteY0" fmla="*/ 0 h 12761"/>
                <a:gd name="connsiteX1" fmla="*/ 10000 w 10000"/>
                <a:gd name="connsiteY1" fmla="*/ 365 h 12761"/>
                <a:gd name="connsiteX0" fmla="*/ 0 w 9804"/>
                <a:gd name="connsiteY0" fmla="*/ 1795 h 13149"/>
                <a:gd name="connsiteX1" fmla="*/ 9804 w 9804"/>
                <a:gd name="connsiteY1" fmla="*/ 0 h 13149"/>
                <a:gd name="connsiteX0" fmla="*/ 0 w 10000"/>
                <a:gd name="connsiteY0" fmla="*/ 0 h 10021"/>
                <a:gd name="connsiteX1" fmla="*/ 10000 w 10000"/>
                <a:gd name="connsiteY1" fmla="*/ 747 h 10021"/>
                <a:gd name="connsiteX0" fmla="*/ 0 w 9950"/>
                <a:gd name="connsiteY0" fmla="*/ 0 h 9705"/>
                <a:gd name="connsiteX1" fmla="*/ 9950 w 9950"/>
                <a:gd name="connsiteY1" fmla="*/ 278 h 9705"/>
              </a:gdLst>
              <a:ahLst/>
              <a:cxnLst>
                <a:cxn ang="0">
                  <a:pos x="connsiteX0" y="connsiteY0"/>
                </a:cxn>
                <a:cxn ang="0">
                  <a:pos x="connsiteX1" y="connsiteY1"/>
                </a:cxn>
              </a:cxnLst>
              <a:rect l="l" t="t" r="r" b="b"/>
              <a:pathLst>
                <a:path w="9950" h="9705">
                  <a:moveTo>
                    <a:pt x="0" y="0"/>
                  </a:moveTo>
                  <a:cubicBezTo>
                    <a:pt x="29" y="5750"/>
                    <a:pt x="3885" y="18469"/>
                    <a:pt x="9950" y="278"/>
                  </a:cubicBezTo>
                </a:path>
              </a:pathLst>
            </a:custGeom>
            <a:solidFill>
              <a:schemeClr val="bg1">
                <a:lumMod val="85000"/>
              </a:schemeClr>
            </a:solidFill>
            <a:ln w="19050" cap="flat" cmpd="sng">
              <a:solidFill>
                <a:schemeClr val="tx1">
                  <a:lumMod val="65000"/>
                  <a:lumOff val="35000"/>
                </a:schemeClr>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sp>
          <p:nvSpPr>
            <p:cNvPr id="62" name="TextBox 61"/>
            <p:cNvSpPr txBox="1"/>
            <p:nvPr/>
          </p:nvSpPr>
          <p:spPr>
            <a:xfrm>
              <a:off x="2658069" y="3772188"/>
              <a:ext cx="530915" cy="461665"/>
            </a:xfrm>
            <a:prstGeom prst="rect">
              <a:avLst/>
            </a:prstGeom>
            <a:noFill/>
          </p:spPr>
          <p:txBody>
            <a:bodyPr wrap="none" rtlCol="0">
              <a:spAutoFit/>
            </a:bodyPr>
            <a:lstStyle/>
            <a:p>
              <a:r>
                <a:rPr lang="en-US" sz="2400">
                  <a:solidFill>
                    <a:schemeClr val="accent6">
                      <a:lumMod val="75000"/>
                    </a:schemeClr>
                  </a:solidFill>
                </a:rPr>
                <a:t>c</a:t>
              </a:r>
              <a:r>
                <a:rPr lang="en-US" sz="2400" baseline="-25000">
                  <a:solidFill>
                    <a:schemeClr val="accent6">
                      <a:lumMod val="75000"/>
                    </a:schemeClr>
                  </a:solidFill>
                </a:rPr>
                <a:t>do</a:t>
              </a:r>
            </a:p>
          </p:txBody>
        </p:sp>
        <p:sp>
          <p:nvSpPr>
            <p:cNvPr id="125" name="Freeform 8"/>
            <p:cNvSpPr>
              <a:spLocks noChangeAspect="1"/>
            </p:cNvSpPr>
            <p:nvPr/>
          </p:nvSpPr>
          <p:spPr bwMode="auto">
            <a:xfrm>
              <a:off x="2236387" y="3705283"/>
              <a:ext cx="1920177" cy="439961"/>
            </a:xfrm>
            <a:custGeom>
              <a:avLst/>
              <a:gdLst>
                <a:gd name="T0" fmla="*/ 0 w 2660"/>
                <a:gd name="T1" fmla="*/ 0 h 622"/>
                <a:gd name="T2" fmla="*/ 1866 w 2660"/>
                <a:gd name="T3" fmla="*/ 437 h 622"/>
                <a:gd name="T4" fmla="*/ 0 60000 65536"/>
                <a:gd name="T5" fmla="*/ 0 60000 65536"/>
                <a:gd name="connsiteX0" fmla="*/ 0 w 32354"/>
                <a:gd name="connsiteY0" fmla="*/ 0 h 32633"/>
                <a:gd name="connsiteX1" fmla="*/ 32354 w 32354"/>
                <a:gd name="connsiteY1" fmla="*/ 32633 h 32633"/>
                <a:gd name="connsiteX0" fmla="*/ 0 w 32650"/>
                <a:gd name="connsiteY0" fmla="*/ 0 h 33187"/>
                <a:gd name="connsiteX1" fmla="*/ 32650 w 32650"/>
                <a:gd name="connsiteY1" fmla="*/ 33187 h 33187"/>
                <a:gd name="connsiteX0" fmla="*/ 0 w 32565"/>
                <a:gd name="connsiteY0" fmla="*/ 0 h 32817"/>
                <a:gd name="connsiteX1" fmla="*/ 32565 w 32565"/>
                <a:gd name="connsiteY1" fmla="*/ 32817 h 32817"/>
                <a:gd name="connsiteX0" fmla="*/ 0 w 32692"/>
                <a:gd name="connsiteY0" fmla="*/ 0 h 32817"/>
                <a:gd name="connsiteX1" fmla="*/ 32692 w 32692"/>
                <a:gd name="connsiteY1" fmla="*/ 32817 h 32817"/>
                <a:gd name="connsiteX0" fmla="*/ 0 w 30025"/>
                <a:gd name="connsiteY0" fmla="*/ 0 h 30046"/>
                <a:gd name="connsiteX1" fmla="*/ 30025 w 30025"/>
                <a:gd name="connsiteY1" fmla="*/ 30046 h 30046"/>
                <a:gd name="connsiteX0" fmla="*/ 0 w 10847"/>
                <a:gd name="connsiteY0" fmla="*/ 0 h 10738"/>
                <a:gd name="connsiteX1" fmla="*/ 10847 w 10847"/>
                <a:gd name="connsiteY1" fmla="*/ 10738 h 10738"/>
              </a:gdLst>
              <a:ahLst/>
              <a:cxnLst>
                <a:cxn ang="0">
                  <a:pos x="connsiteX0" y="connsiteY0"/>
                </a:cxn>
                <a:cxn ang="0">
                  <a:pos x="connsiteX1" y="connsiteY1"/>
                </a:cxn>
              </a:cxnLst>
              <a:rect l="l" t="t" r="r" b="b"/>
              <a:pathLst>
                <a:path w="10847" h="10738">
                  <a:moveTo>
                    <a:pt x="0" y="0"/>
                  </a:moveTo>
                  <a:lnTo>
                    <a:pt x="10847" y="10738"/>
                  </a:lnTo>
                </a:path>
              </a:pathLst>
            </a:custGeom>
            <a:noFill/>
            <a:ln w="1270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61" name="Straight Arrow Connector 60"/>
            <p:cNvCxnSpPr/>
            <p:nvPr/>
          </p:nvCxnSpPr>
          <p:spPr bwMode="auto">
            <a:xfrm flipV="1">
              <a:off x="2771101" y="3820683"/>
              <a:ext cx="358650" cy="3607"/>
            </a:xfrm>
            <a:prstGeom prst="straightConnector1">
              <a:avLst/>
            </a:prstGeom>
            <a:noFill/>
            <a:ln w="38100" cap="flat" cmpd="sng" algn="ctr">
              <a:solidFill>
                <a:schemeClr val="accent6">
                  <a:lumMod val="75000"/>
                </a:schemeClr>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8" name="Freeform 77"/>
          <p:cNvSpPr/>
          <p:nvPr/>
        </p:nvSpPr>
        <p:spPr bwMode="auto">
          <a:xfrm>
            <a:off x="2482809" y="3912528"/>
            <a:ext cx="1558325" cy="370372"/>
          </a:xfrm>
          <a:custGeom>
            <a:avLst/>
            <a:gdLst>
              <a:gd name="connsiteX0" fmla="*/ 1803042 w 1803042"/>
              <a:gd name="connsiteY0" fmla="*/ 425003 h 437882"/>
              <a:gd name="connsiteX1" fmla="*/ 0 w 1803042"/>
              <a:gd name="connsiteY1" fmla="*/ 437882 h 437882"/>
              <a:gd name="connsiteX2" fmla="*/ 12879 w 1803042"/>
              <a:gd name="connsiteY2" fmla="*/ 0 h 437882"/>
              <a:gd name="connsiteX3" fmla="*/ 1803042 w 1803042"/>
              <a:gd name="connsiteY3" fmla="*/ 425003 h 437882"/>
              <a:gd name="connsiteX0" fmla="*/ 1749162 w 1749162"/>
              <a:gd name="connsiteY0" fmla="*/ 438651 h 438651"/>
              <a:gd name="connsiteX1" fmla="*/ 0 w 1749162"/>
              <a:gd name="connsiteY1" fmla="*/ 437882 h 438651"/>
              <a:gd name="connsiteX2" fmla="*/ 12879 w 1749162"/>
              <a:gd name="connsiteY2" fmla="*/ 0 h 438651"/>
              <a:gd name="connsiteX3" fmla="*/ 1749162 w 1749162"/>
              <a:gd name="connsiteY3" fmla="*/ 438651 h 438651"/>
            </a:gdLst>
            <a:ahLst/>
            <a:cxnLst>
              <a:cxn ang="0">
                <a:pos x="connsiteX0" y="connsiteY0"/>
              </a:cxn>
              <a:cxn ang="0">
                <a:pos x="connsiteX1" y="connsiteY1"/>
              </a:cxn>
              <a:cxn ang="0">
                <a:pos x="connsiteX2" y="connsiteY2"/>
              </a:cxn>
              <a:cxn ang="0">
                <a:pos x="connsiteX3" y="connsiteY3"/>
              </a:cxn>
            </a:cxnLst>
            <a:rect l="l" t="t" r="r" b="b"/>
            <a:pathLst>
              <a:path w="1749162" h="438651">
                <a:moveTo>
                  <a:pt x="1749162" y="438651"/>
                </a:moveTo>
                <a:lnTo>
                  <a:pt x="0" y="437882"/>
                </a:lnTo>
                <a:lnTo>
                  <a:pt x="12879" y="0"/>
                </a:lnTo>
                <a:lnTo>
                  <a:pt x="1749162" y="438651"/>
                </a:lnTo>
                <a:close/>
              </a:path>
            </a:pathLst>
          </a:custGeom>
          <a:solidFill>
            <a:schemeClr val="accent2">
              <a:lumMod val="20000"/>
              <a:lumOff val="80000"/>
            </a:schemeClr>
          </a:solidFill>
          <a:ln w="12700" cap="flat" cmpd="sng" algn="ctr">
            <a:noFill/>
            <a:prstDash val="solid"/>
            <a:round/>
            <a:headEnd type="none" w="sm" len="lg"/>
            <a:tailEnd type="triangle" w="sm" len="lg"/>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schemeClr val="accent2"/>
              </a:solidFill>
              <a:latin typeface="Arial" charset="0"/>
            </a:endParaRPr>
          </a:p>
        </p:txBody>
      </p:sp>
      <p:sp>
        <p:nvSpPr>
          <p:cNvPr id="84" name="TextBox 83"/>
          <p:cNvSpPr txBox="1"/>
          <p:nvPr/>
        </p:nvSpPr>
        <p:spPr>
          <a:xfrm>
            <a:off x="2163224" y="4013894"/>
            <a:ext cx="440196" cy="467124"/>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rPr>
              <a:t>v</a:t>
            </a:r>
            <a:r>
              <a:rPr lang="en-US" sz="2000" baseline="-25000">
                <a:solidFill>
                  <a:schemeClr val="tx1">
                    <a:lumMod val="65000"/>
                    <a:lumOff val="35000"/>
                  </a:schemeClr>
                </a:solidFill>
              </a:rPr>
              <a:t>o</a:t>
            </a:r>
          </a:p>
        </p:txBody>
      </p:sp>
      <p:sp>
        <p:nvSpPr>
          <p:cNvPr id="86" name="TextBox 85"/>
          <p:cNvSpPr txBox="1"/>
          <p:nvPr/>
        </p:nvSpPr>
        <p:spPr>
          <a:xfrm>
            <a:off x="2570185" y="3844999"/>
            <a:ext cx="265275" cy="467124"/>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a</a:t>
            </a:r>
            <a:endParaRPr lang="en-US" sz="2400" baseline="-25000">
              <a:solidFill>
                <a:schemeClr val="tx1">
                  <a:lumMod val="65000"/>
                  <a:lumOff val="35000"/>
                </a:schemeClr>
              </a:solidFill>
              <a:latin typeface="Symbol" pitchFamily="18" charset="2"/>
            </a:endParaRPr>
          </a:p>
        </p:txBody>
      </p:sp>
      <p:cxnSp>
        <p:nvCxnSpPr>
          <p:cNvPr id="89" name="Straight Connector 88"/>
          <p:cNvCxnSpPr/>
          <p:nvPr/>
        </p:nvCxnSpPr>
        <p:spPr bwMode="auto">
          <a:xfrm flipV="1">
            <a:off x="2934068" y="4015993"/>
            <a:ext cx="16103" cy="258885"/>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Freeform 8"/>
          <p:cNvSpPr>
            <a:spLocks noChangeAspect="1"/>
          </p:cNvSpPr>
          <p:nvPr/>
        </p:nvSpPr>
        <p:spPr bwMode="auto">
          <a:xfrm>
            <a:off x="2422574" y="3927979"/>
            <a:ext cx="1590726" cy="344596"/>
          </a:xfrm>
          <a:custGeom>
            <a:avLst/>
            <a:gdLst>
              <a:gd name="T0" fmla="*/ 0 w 2660"/>
              <a:gd name="T1" fmla="*/ 0 h 622"/>
              <a:gd name="T2" fmla="*/ 1866 w 2660"/>
              <a:gd name="T3" fmla="*/ 437 h 622"/>
              <a:gd name="T4" fmla="*/ 0 60000 65536"/>
              <a:gd name="T5" fmla="*/ 0 60000 65536"/>
            </a:gdLst>
            <a:ahLst/>
            <a:cxnLst>
              <a:cxn ang="T4">
                <a:pos x="T0" y="T1"/>
              </a:cxn>
              <a:cxn ang="T5">
                <a:pos x="T2" y="T3"/>
              </a:cxn>
            </a:cxnLst>
            <a:rect l="0" t="0" r="r" b="b"/>
            <a:pathLst>
              <a:path w="2660" h="622">
                <a:moveTo>
                  <a:pt x="0" y="0"/>
                </a:moveTo>
                <a:lnTo>
                  <a:pt x="2660" y="622"/>
                </a:ln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80" name="Straight Arrow Connector 79"/>
          <p:cNvCxnSpPr/>
          <p:nvPr/>
        </p:nvCxnSpPr>
        <p:spPr bwMode="auto">
          <a:xfrm>
            <a:off x="2422574" y="4274843"/>
            <a:ext cx="1637805" cy="0"/>
          </a:xfrm>
          <a:prstGeom prst="straightConnector1">
            <a:avLst/>
          </a:prstGeom>
          <a:noFill/>
          <a:ln w="25400" cap="flat" cmpd="sng" algn="ctr">
            <a:solidFill>
              <a:schemeClr val="tx1">
                <a:lumMod val="65000"/>
                <a:lumOff val="35000"/>
              </a:schemeClr>
            </a:solidFill>
            <a:prstDash val="solid"/>
            <a:round/>
            <a:headEnd type="none" w="sm"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Freeform 8"/>
          <p:cNvSpPr>
            <a:spLocks noChangeAspect="1"/>
          </p:cNvSpPr>
          <p:nvPr/>
        </p:nvSpPr>
        <p:spPr bwMode="auto">
          <a:xfrm>
            <a:off x="2422574" y="3585230"/>
            <a:ext cx="1814683" cy="568215"/>
          </a:xfrm>
          <a:custGeom>
            <a:avLst/>
            <a:gdLst>
              <a:gd name="T0" fmla="*/ 0 w 2660"/>
              <a:gd name="T1" fmla="*/ 0 h 622"/>
              <a:gd name="T2" fmla="*/ 1866 w 2660"/>
              <a:gd name="T3" fmla="*/ 437 h 622"/>
              <a:gd name="T4" fmla="*/ 0 60000 65536"/>
              <a:gd name="T5" fmla="*/ 0 60000 65536"/>
              <a:gd name="connsiteX0" fmla="*/ 0 w 9657"/>
              <a:gd name="connsiteY0" fmla="*/ 0 h 11387"/>
              <a:gd name="connsiteX1" fmla="*/ 9657 w 9657"/>
              <a:gd name="connsiteY1" fmla="*/ 11387 h 11387"/>
              <a:gd name="connsiteX0" fmla="*/ 0 w 9400"/>
              <a:gd name="connsiteY0" fmla="*/ 0 h 10812"/>
              <a:gd name="connsiteX1" fmla="*/ 9400 w 9400"/>
              <a:gd name="connsiteY1" fmla="*/ 10812 h 10812"/>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118"/>
              <a:gd name="connsiteY0" fmla="*/ 0 h 10075"/>
              <a:gd name="connsiteX1" fmla="*/ 10118 w 10118"/>
              <a:gd name="connsiteY1" fmla="*/ 10075 h 10075"/>
              <a:gd name="connsiteX0" fmla="*/ 0 w 5062"/>
              <a:gd name="connsiteY0" fmla="*/ 0 h 5118"/>
              <a:gd name="connsiteX1" fmla="*/ 5062 w 5062"/>
              <a:gd name="connsiteY1" fmla="*/ 5118 h 5118"/>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4777" y="4850"/>
                  <a:pt x="6108" y="6178"/>
                  <a:pt x="10000" y="10000"/>
                </a:cubicBezTo>
              </a:path>
            </a:pathLst>
          </a:custGeom>
          <a:noFill/>
          <a:ln w="19050" cap="flat" cmpd="sng">
            <a:solidFill>
              <a:srgbClr val="CC6600"/>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chemeClr val="bg2">
                  <a:lumMod val="50000"/>
                </a:schemeClr>
              </a:solidFill>
            </a:endParaRPr>
          </a:p>
        </p:txBody>
      </p:sp>
      <p:cxnSp>
        <p:nvCxnSpPr>
          <p:cNvPr id="53" name="Straight Connector 52"/>
          <p:cNvCxnSpPr>
            <a:cxnSpLocks/>
          </p:cNvCxnSpPr>
          <p:nvPr/>
        </p:nvCxnSpPr>
        <p:spPr>
          <a:xfrm flipH="1" flipV="1">
            <a:off x="4700452" y="2025113"/>
            <a:ext cx="5379" cy="2391486"/>
          </a:xfrm>
          <a:prstGeom prst="line">
            <a:avLst/>
          </a:prstGeom>
          <a:ln w="381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4708821" y="2093765"/>
            <a:ext cx="731375" cy="2345558"/>
          </a:xfrm>
          <a:prstGeom prst="straightConnector1">
            <a:avLst/>
          </a:prstGeom>
          <a:noFill/>
          <a:ln w="25400" cap="flat" cmpd="sng" algn="ctr">
            <a:solidFill>
              <a:srgbClr val="548235">
                <a:alpha val="50196"/>
              </a:srgbClr>
            </a:solidFill>
            <a:prstDash val="sysDot"/>
            <a:round/>
            <a:headEnd type="none" w="lg"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45">
            <a:extLst>
              <a:ext uri="{FF2B5EF4-FFF2-40B4-BE49-F238E27FC236}">
                <a16:creationId xmlns:a16="http://schemas.microsoft.com/office/drawing/2014/main" id="{80ECACE6-C4BB-48B4-B692-C922ED0EB4B3}"/>
              </a:ext>
            </a:extLst>
          </p:cNvPr>
          <p:cNvSpPr txBox="1"/>
          <p:nvPr/>
        </p:nvSpPr>
        <p:spPr>
          <a:xfrm>
            <a:off x="4590498" y="2409079"/>
            <a:ext cx="328079" cy="349618"/>
          </a:xfrm>
          <a:prstGeom prst="rect">
            <a:avLst/>
          </a:prstGeom>
          <a:solidFill>
            <a:schemeClr val="bg1"/>
          </a:solidFill>
        </p:spPr>
        <p:txBody>
          <a:bodyPr wrap="none" lIns="0" tIns="0" rIns="0" bIns="0" rtlCol="0" anchor="t" anchorCtr="0">
            <a:noAutofit/>
          </a:bodyPr>
          <a:lstStyle/>
          <a:p>
            <a:pPr>
              <a:lnSpc>
                <a:spcPts val="2200"/>
              </a:lnSpc>
            </a:pPr>
            <a:r>
              <a:rPr lang="en-US" sz="2400">
                <a:solidFill>
                  <a:schemeClr val="tx1">
                    <a:lumMod val="50000"/>
                    <a:lumOff val="50000"/>
                  </a:schemeClr>
                </a:solidFill>
              </a:rPr>
              <a:t>c</a:t>
            </a:r>
            <a:r>
              <a:rPr lang="en-US" sz="2400" i="1" baseline="-25000">
                <a:solidFill>
                  <a:schemeClr val="tx1">
                    <a:lumMod val="50000"/>
                    <a:lumOff val="50000"/>
                  </a:schemeClr>
                </a:solidFill>
                <a:latin typeface="Times New Roman" panose="02020603050405020304" pitchFamily="18" charset="0"/>
                <a:cs typeface="Times New Roman" panose="02020603050405020304" pitchFamily="18" charset="0"/>
              </a:rPr>
              <a:t>l</a:t>
            </a:r>
          </a:p>
          <a:p>
            <a:pPr>
              <a:lnSpc>
                <a:spcPts val="2200"/>
              </a:lnSpc>
            </a:pPr>
            <a:r>
              <a:rPr lang="en-US" sz="300">
                <a:solidFill>
                  <a:schemeClr val="tx1">
                    <a:lumMod val="50000"/>
                    <a:lumOff val="50000"/>
                  </a:schemeClr>
                </a:solidFill>
                <a:latin typeface="Calibri"/>
              </a:rPr>
              <a:t> </a:t>
            </a:r>
            <a:endParaRPr lang="en-US" sz="300" baseline="-25000">
              <a:solidFill>
                <a:schemeClr val="tx1">
                  <a:lumMod val="50000"/>
                  <a:lumOff val="50000"/>
                </a:schemeClr>
              </a:solidFill>
            </a:endParaRPr>
          </a:p>
        </p:txBody>
      </p:sp>
      <p:sp>
        <p:nvSpPr>
          <p:cNvPr id="48" name="TextBox 47">
            <a:extLst>
              <a:ext uri="{FF2B5EF4-FFF2-40B4-BE49-F238E27FC236}">
                <a16:creationId xmlns:a16="http://schemas.microsoft.com/office/drawing/2014/main" id="{00D138EA-23DF-4320-BEC6-59684E4F3333}"/>
              </a:ext>
            </a:extLst>
          </p:cNvPr>
          <p:cNvSpPr txBox="1"/>
          <p:nvPr/>
        </p:nvSpPr>
        <p:spPr>
          <a:xfrm>
            <a:off x="5217066" y="2983338"/>
            <a:ext cx="328079" cy="349618"/>
          </a:xfrm>
          <a:prstGeom prst="rect">
            <a:avLst/>
          </a:prstGeom>
          <a:noFill/>
        </p:spPr>
        <p:txBody>
          <a:bodyPr wrap="none" lIns="0" tIns="0" rIns="0" bIns="0" rtlCol="0" anchor="t" anchorCtr="0">
            <a:noAutofit/>
          </a:bodyPr>
          <a:lstStyle/>
          <a:p>
            <a:pPr>
              <a:lnSpc>
                <a:spcPts val="2200"/>
              </a:lnSpc>
            </a:pPr>
            <a:r>
              <a:rPr lang="en-US" sz="2400">
                <a:solidFill>
                  <a:schemeClr val="accent6">
                    <a:lumMod val="75000"/>
                  </a:schemeClr>
                </a:solidFill>
              </a:rPr>
              <a:t>c</a:t>
            </a:r>
            <a:r>
              <a:rPr lang="en-US" sz="2400" baseline="-25000">
                <a:solidFill>
                  <a:schemeClr val="accent6">
                    <a:lumMod val="75000"/>
                  </a:schemeClr>
                </a:solidFill>
                <a:latin typeface="Calibri"/>
              </a:rPr>
              <a:t>n</a:t>
            </a:r>
          </a:p>
          <a:p>
            <a:pPr>
              <a:lnSpc>
                <a:spcPts val="2200"/>
              </a:lnSpc>
            </a:pPr>
            <a:r>
              <a:rPr lang="en-US" sz="300">
                <a:solidFill>
                  <a:schemeClr val="accent6">
                    <a:lumMod val="75000"/>
                  </a:schemeClr>
                </a:solidFill>
                <a:latin typeface="Calibri"/>
              </a:rPr>
              <a:t> </a:t>
            </a:r>
            <a:endParaRPr lang="en-US" sz="300" baseline="-25000">
              <a:solidFill>
                <a:schemeClr val="accent6">
                  <a:lumMod val="75000"/>
                </a:schemeClr>
              </a:solidFill>
            </a:endParaRPr>
          </a:p>
        </p:txBody>
      </p:sp>
      <p:cxnSp>
        <p:nvCxnSpPr>
          <p:cNvPr id="51" name="Straight Connector 50"/>
          <p:cNvCxnSpPr/>
          <p:nvPr/>
        </p:nvCxnSpPr>
        <p:spPr bwMode="auto">
          <a:xfrm flipV="1">
            <a:off x="2950982" y="3751589"/>
            <a:ext cx="55001" cy="260215"/>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p:cNvSpPr txBox="1"/>
          <p:nvPr/>
        </p:nvSpPr>
        <p:spPr>
          <a:xfrm>
            <a:off x="2593153" y="3626151"/>
            <a:ext cx="265275" cy="343265"/>
          </a:xfrm>
          <a:prstGeom prst="rect">
            <a:avLst/>
          </a:prstGeom>
          <a:noFill/>
        </p:spPr>
        <p:txBody>
          <a:bodyPr wrap="square" lIns="18288" tIns="18288" rIns="18288" bIns="18288" rtlCol="0" anchor="ctr" anchorCtr="0">
            <a:spAutoFit/>
          </a:bodyPr>
          <a:lstStyle/>
          <a:p>
            <a:r>
              <a:rPr lang="en-US" sz="1700" b="1">
                <a:solidFill>
                  <a:schemeClr val="tx1">
                    <a:lumMod val="65000"/>
                    <a:lumOff val="35000"/>
                  </a:schemeClr>
                </a:solidFill>
                <a:latin typeface="Symbol" pitchFamily="18" charset="2"/>
              </a:rPr>
              <a:t>z</a:t>
            </a:r>
            <a:endParaRPr lang="en-US" sz="1700" b="1" baseline="-25000">
              <a:solidFill>
                <a:schemeClr val="tx1">
                  <a:lumMod val="65000"/>
                  <a:lumOff val="35000"/>
                </a:schemeClr>
              </a:solidFill>
              <a:latin typeface="Symbol" pitchFamily="18" charset="2"/>
            </a:endParaRPr>
          </a:p>
        </p:txBody>
      </p:sp>
      <p:cxnSp>
        <p:nvCxnSpPr>
          <p:cNvPr id="56" name="Straight Arrow Connector 55"/>
          <p:cNvCxnSpPr/>
          <p:nvPr/>
        </p:nvCxnSpPr>
        <p:spPr bwMode="auto">
          <a:xfrm flipH="1" flipV="1">
            <a:off x="4208112" y="2307339"/>
            <a:ext cx="506241" cy="2121686"/>
          </a:xfrm>
          <a:prstGeom prst="straightConnector1">
            <a:avLst/>
          </a:prstGeom>
          <a:noFill/>
          <a:ln w="19050" cap="flat" cmpd="sng" algn="ctr">
            <a:solidFill>
              <a:srgbClr val="663300">
                <a:alpha val="50196"/>
              </a:srgbClr>
            </a:solidFill>
            <a:prstDash val="sysDash"/>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p:cNvSpPr txBox="1"/>
          <p:nvPr/>
        </p:nvSpPr>
        <p:spPr>
          <a:xfrm>
            <a:off x="4722483" y="2847854"/>
            <a:ext cx="365310" cy="460047"/>
          </a:xfrm>
          <a:prstGeom prst="rect">
            <a:avLst/>
          </a:prstGeom>
          <a:noFill/>
        </p:spPr>
        <p:txBody>
          <a:bodyPr wrap="none" rtlCol="0">
            <a:spAutoFit/>
          </a:bodyPr>
          <a:lstStyle/>
          <a:p>
            <a:r>
              <a:rPr lang="en-US" sz="2000">
                <a:latin typeface="Symbol" panose="05050102010706020507" pitchFamily="18" charset="2"/>
              </a:rPr>
              <a:t>n</a:t>
            </a:r>
            <a:endParaRPr lang="en-US" sz="2000" baseline="-25000"/>
          </a:p>
        </p:txBody>
      </p:sp>
      <p:sp>
        <p:nvSpPr>
          <p:cNvPr id="60" name="TextBox 59"/>
          <p:cNvSpPr txBox="1"/>
          <p:nvPr/>
        </p:nvSpPr>
        <p:spPr>
          <a:xfrm>
            <a:off x="4362367" y="2845372"/>
            <a:ext cx="381897" cy="460047"/>
          </a:xfrm>
          <a:prstGeom prst="rect">
            <a:avLst/>
          </a:prstGeom>
          <a:noFill/>
        </p:spPr>
        <p:txBody>
          <a:bodyPr wrap="none" rtlCol="0">
            <a:spAutoFit/>
          </a:bodyPr>
          <a:lstStyle/>
          <a:p>
            <a:r>
              <a:rPr lang="en-US" sz="2000">
                <a:latin typeface="Symbol" panose="05050102010706020507" pitchFamily="18" charset="2"/>
              </a:rPr>
              <a:t>u</a:t>
            </a:r>
            <a:endParaRPr lang="en-US" sz="2000" baseline="-25000"/>
          </a:p>
        </p:txBody>
      </p:sp>
      <p:cxnSp>
        <p:nvCxnSpPr>
          <p:cNvPr id="58" name="Straight Connector 57"/>
          <p:cNvCxnSpPr/>
          <p:nvPr/>
        </p:nvCxnSpPr>
        <p:spPr bwMode="auto">
          <a:xfrm flipV="1">
            <a:off x="3189508" y="3834736"/>
            <a:ext cx="52724" cy="427810"/>
          </a:xfrm>
          <a:prstGeom prst="line">
            <a:avLst/>
          </a:prstGeom>
          <a:noFill/>
          <a:ln w="12700" cap="flat" cmpd="sng" algn="ctr">
            <a:solidFill>
              <a:srgbClr val="663300"/>
            </a:solidFill>
            <a:prstDash val="solid"/>
            <a:round/>
            <a:headEnd type="none" w="sm" len="lg"/>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Box 58"/>
          <p:cNvSpPr txBox="1"/>
          <p:nvPr/>
        </p:nvSpPr>
        <p:spPr>
          <a:xfrm>
            <a:off x="3246735" y="3366898"/>
            <a:ext cx="265275" cy="467124"/>
          </a:xfrm>
          <a:prstGeom prst="rect">
            <a:avLst/>
          </a:prstGeom>
          <a:noFill/>
        </p:spPr>
        <p:txBody>
          <a:bodyPr wrap="square" lIns="18288" tIns="18288" rIns="18288" bIns="18288" rtlCol="0" anchor="ctr" anchorCtr="0">
            <a:spAutoFit/>
          </a:bodyPr>
          <a:lstStyle/>
          <a:p>
            <a:r>
              <a:rPr lang="en-US" sz="2400">
                <a:solidFill>
                  <a:schemeClr val="tx1">
                    <a:lumMod val="65000"/>
                    <a:lumOff val="35000"/>
                  </a:schemeClr>
                </a:solidFill>
                <a:latin typeface="Symbol" pitchFamily="18" charset="2"/>
              </a:rPr>
              <a:t>n</a:t>
            </a:r>
            <a:endParaRPr lang="en-US" sz="2400" baseline="-25000">
              <a:solidFill>
                <a:schemeClr val="tx1">
                  <a:lumMod val="65000"/>
                  <a:lumOff val="35000"/>
                </a:schemeClr>
              </a:solidFill>
              <a:latin typeface="Symbol" pitchFamily="18" charset="2"/>
            </a:endParaRPr>
          </a:p>
        </p:txBody>
      </p:sp>
      <p:sp>
        <p:nvSpPr>
          <p:cNvPr id="107" name="TextBox 106"/>
          <p:cNvSpPr txBox="1"/>
          <p:nvPr/>
        </p:nvSpPr>
        <p:spPr>
          <a:xfrm>
            <a:off x="1451088" y="1583992"/>
            <a:ext cx="1993326" cy="898708"/>
          </a:xfrm>
          <a:prstGeom prst="rect">
            <a:avLst/>
          </a:prstGeom>
          <a:noFill/>
          <a:effectLst/>
        </p:spPr>
        <p:txBody>
          <a:bodyPr wrap="square" tIns="0" bIns="36576" rtlCol="0" anchor="ctr" anchorCtr="0">
            <a:spAutoFit/>
          </a:bodyPr>
          <a:lstStyle/>
          <a:p>
            <a:r>
              <a:rPr lang="en-US" sz="2800">
                <a:solidFill>
                  <a:schemeClr val="tx1">
                    <a:lumMod val="65000"/>
                    <a:lumOff val="35000"/>
                  </a:schemeClr>
                </a:solidFill>
                <a:latin typeface="Calibri"/>
              </a:rPr>
              <a:t>c</a:t>
            </a:r>
            <a:r>
              <a:rPr lang="en-US" sz="2800" i="1" baseline="-25000">
                <a:solidFill>
                  <a:schemeClr val="tx1">
                    <a:lumMod val="65000"/>
                    <a:lumOff val="35000"/>
                  </a:schemeClr>
                </a:solidFill>
                <a:latin typeface="Times New Roman" panose="02020603050405020304" pitchFamily="18" charset="0"/>
                <a:cs typeface="Times New Roman" panose="02020603050405020304" pitchFamily="18" charset="0"/>
              </a:rPr>
              <a:t>l</a:t>
            </a:r>
            <a:r>
              <a:rPr lang="en-US" sz="2800">
                <a:solidFill>
                  <a:schemeClr val="tx1">
                    <a:lumMod val="65000"/>
                    <a:lumOff val="35000"/>
                  </a:schemeClr>
                </a:solidFill>
                <a:latin typeface="Calibri"/>
              </a:rPr>
              <a:t> </a:t>
            </a:r>
            <a:r>
              <a:rPr lang="en-US" sz="2800">
                <a:solidFill>
                  <a:schemeClr val="tx1">
                    <a:lumMod val="65000"/>
                    <a:lumOff val="35000"/>
                  </a:schemeClr>
                </a:solidFill>
              </a:rPr>
              <a:t>≈ </a:t>
            </a:r>
            <a:r>
              <a:rPr lang="en-US" sz="2800" err="1">
                <a:solidFill>
                  <a:schemeClr val="tx1">
                    <a:lumMod val="65000"/>
                    <a:lumOff val="35000"/>
                  </a:schemeClr>
                </a:solidFill>
              </a:rPr>
              <a:t>c</a:t>
            </a:r>
            <a:r>
              <a:rPr lang="en-US" sz="2800" i="1" baseline="-25000" err="1">
                <a:solidFill>
                  <a:schemeClr val="tx1">
                    <a:lumMod val="65000"/>
                    <a:lumOff val="35000"/>
                  </a:schemeClr>
                </a:solidFill>
                <a:latin typeface="Times New Roman" panose="02020603050405020304" pitchFamily="18" charset="0"/>
                <a:cs typeface="Times New Roman" panose="02020603050405020304" pitchFamily="18" charset="0"/>
              </a:rPr>
              <a:t>l</a:t>
            </a:r>
            <a:r>
              <a:rPr lang="en-US" sz="2800" baseline="-25000" err="1">
                <a:solidFill>
                  <a:schemeClr val="tx1">
                    <a:lumMod val="65000"/>
                    <a:lumOff val="35000"/>
                  </a:schemeClr>
                </a:solidFill>
                <a:latin typeface="Symbol" panose="05050102010706020507" pitchFamily="18" charset="2"/>
              </a:rPr>
              <a:t>a</a:t>
            </a:r>
            <a:r>
              <a:rPr lang="en-US" sz="2800">
                <a:solidFill>
                  <a:schemeClr val="tx1">
                    <a:lumMod val="65000"/>
                    <a:lumOff val="35000"/>
                  </a:schemeClr>
                </a:solidFill>
                <a:latin typeface="Symbol" panose="05050102010706020507" pitchFamily="18" charset="2"/>
              </a:rPr>
              <a:t>(</a:t>
            </a:r>
            <a:r>
              <a:rPr lang="en-US" sz="2800" err="1">
                <a:solidFill>
                  <a:schemeClr val="tx1">
                    <a:lumMod val="65000"/>
                    <a:lumOff val="35000"/>
                  </a:schemeClr>
                </a:solidFill>
                <a:latin typeface="Symbol" panose="05050102010706020507" pitchFamily="18" charset="2"/>
              </a:rPr>
              <a:t>n+u</a:t>
            </a:r>
            <a:r>
              <a:rPr lang="en-US" sz="2800">
                <a:solidFill>
                  <a:schemeClr val="tx1">
                    <a:lumMod val="65000"/>
                    <a:lumOff val="35000"/>
                  </a:schemeClr>
                </a:solidFill>
                <a:latin typeface="Symbol" panose="05050102010706020507" pitchFamily="18" charset="2"/>
              </a:rPr>
              <a:t>)</a:t>
            </a:r>
            <a:endParaRPr lang="en-US" sz="2800" baseline="-25000">
              <a:solidFill>
                <a:schemeClr val="tx1">
                  <a:lumMod val="65000"/>
                  <a:lumOff val="35000"/>
                </a:schemeClr>
              </a:solidFill>
            </a:endParaRPr>
          </a:p>
        </p:txBody>
      </p:sp>
      <p:sp>
        <p:nvSpPr>
          <p:cNvPr id="49" name="Rectangle 48">
            <a:extLst>
              <a:ext uri="{FF2B5EF4-FFF2-40B4-BE49-F238E27FC236}">
                <a16:creationId xmlns:a16="http://schemas.microsoft.com/office/drawing/2014/main" id="{C902E64E-CE88-4720-95C0-A3BEE660D078}"/>
              </a:ext>
            </a:extLst>
          </p:cNvPr>
          <p:cNvSpPr/>
          <p:nvPr/>
        </p:nvSpPr>
        <p:spPr>
          <a:xfrm>
            <a:off x="1172268" y="2336185"/>
            <a:ext cx="2443233" cy="892552"/>
          </a:xfrm>
          <a:prstGeom prst="rect">
            <a:avLst/>
          </a:prstGeom>
        </p:spPr>
        <p:txBody>
          <a:bodyPr wrap="none">
            <a:spAutoFit/>
          </a:bodyPr>
          <a:lstStyle/>
          <a:p>
            <a:r>
              <a:rPr lang="en-US" sz="2400" i="1">
                <a:solidFill>
                  <a:schemeClr val="accent1">
                    <a:lumMod val="75000"/>
                  </a:schemeClr>
                </a:solidFill>
                <a:latin typeface="Calibri" panose="020F0502020204030204" pitchFamily="34" charset="0"/>
              </a:rPr>
              <a:t>apparent upwash</a:t>
            </a:r>
          </a:p>
          <a:p>
            <a:r>
              <a:rPr lang="en-US" sz="2800" i="1">
                <a:solidFill>
                  <a:schemeClr val="accent1">
                    <a:lumMod val="75000"/>
                  </a:schemeClr>
                </a:solidFill>
                <a:latin typeface="Calibri" panose="020F0502020204030204" pitchFamily="34" charset="0"/>
              </a:rPr>
              <a:t> </a:t>
            </a:r>
            <a:r>
              <a:rPr lang="en-US" sz="2800">
                <a:solidFill>
                  <a:schemeClr val="accent1">
                    <a:lumMod val="75000"/>
                  </a:schemeClr>
                </a:solidFill>
                <a:latin typeface="Symbol" panose="05050102010706020507" pitchFamily="18" charset="2"/>
              </a:rPr>
              <a:t>u</a:t>
            </a:r>
            <a:r>
              <a:rPr lang="en-US" sz="2800">
                <a:solidFill>
                  <a:schemeClr val="accent1">
                    <a:lumMod val="75000"/>
                  </a:schemeClr>
                </a:solidFill>
                <a:latin typeface="Calibri" panose="020F0502020204030204" pitchFamily="34" charset="0"/>
              </a:rPr>
              <a:t> ≡ (c</a:t>
            </a:r>
            <a:r>
              <a:rPr lang="en-US" sz="2800" i="1" baseline="-25000">
                <a:solidFill>
                  <a:schemeClr val="accent1">
                    <a:lumMod val="75000"/>
                  </a:schemeClr>
                </a:solidFill>
                <a:latin typeface="Times New Roman" panose="02020603050405020304" pitchFamily="18" charset="0"/>
                <a:cs typeface="Times New Roman" panose="02020603050405020304" pitchFamily="18" charset="0"/>
              </a:rPr>
              <a:t>l</a:t>
            </a:r>
            <a:r>
              <a:rPr lang="en-US" sz="2800" baseline="-25000">
                <a:solidFill>
                  <a:schemeClr val="accent1">
                    <a:lumMod val="75000"/>
                  </a:schemeClr>
                </a:solidFill>
                <a:latin typeface="Calibri" panose="020F0502020204030204" pitchFamily="34" charset="0"/>
              </a:rPr>
              <a:t> </a:t>
            </a:r>
            <a:r>
              <a:rPr lang="en-US" sz="2800">
                <a:solidFill>
                  <a:schemeClr val="accent1">
                    <a:lumMod val="75000"/>
                  </a:schemeClr>
                </a:solidFill>
                <a:latin typeface="Calibri" panose="020F0502020204030204" pitchFamily="34" charset="0"/>
              </a:rPr>
              <a:t>/c</a:t>
            </a:r>
            <a:r>
              <a:rPr lang="en-US" sz="2800" i="1" baseline="-25000">
                <a:solidFill>
                  <a:schemeClr val="accent1">
                    <a:lumMod val="75000"/>
                  </a:schemeClr>
                </a:solidFill>
                <a:latin typeface="Times New Roman" panose="02020603050405020304" pitchFamily="18" charset="0"/>
                <a:cs typeface="Times New Roman" panose="02020603050405020304" pitchFamily="18" charset="0"/>
              </a:rPr>
              <a:t>l</a:t>
            </a:r>
            <a:r>
              <a:rPr lang="en-US" sz="2800" baseline="-25000">
                <a:solidFill>
                  <a:schemeClr val="accent1">
                    <a:lumMod val="75000"/>
                  </a:schemeClr>
                </a:solidFill>
                <a:latin typeface="Symbol" panose="05050102010706020507" pitchFamily="18" charset="2"/>
              </a:rPr>
              <a:t>a </a:t>
            </a:r>
            <a:r>
              <a:rPr lang="en-US" sz="2800">
                <a:solidFill>
                  <a:schemeClr val="accent1">
                    <a:lumMod val="75000"/>
                  </a:schemeClr>
                </a:solidFill>
                <a:latin typeface="Symbol" panose="05050102010706020507" pitchFamily="18" charset="2"/>
              </a:rPr>
              <a:t>) - n</a:t>
            </a:r>
            <a:endParaRPr lang="en-US" sz="2800">
              <a:solidFill>
                <a:schemeClr val="accent1">
                  <a:lumMod val="75000"/>
                </a:schemeClr>
              </a:solidFill>
              <a:latin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6CB25329-2EA8-4D4E-8949-3E68E8B535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583407769"/>
      </p:ext>
    </p:extLst>
  </p:cSld>
  <p:clrMapOvr>
    <a:masterClrMapping/>
  </p:clrMapOvr>
  <p:transition advTm="63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64" grpId="0" animBg="1"/>
      <p:bldP spid="107"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5200AF3-3F10-4BEA-8C2C-5FB72080B64E}"/>
              </a:ext>
            </a:extLst>
          </p:cNvPr>
          <p:cNvGrpSpPr/>
          <p:nvPr/>
        </p:nvGrpSpPr>
        <p:grpSpPr>
          <a:xfrm>
            <a:off x="2182828" y="758324"/>
            <a:ext cx="7661656" cy="5449233"/>
            <a:chOff x="2182828" y="758324"/>
            <a:chExt cx="7661656" cy="5449233"/>
          </a:xfrm>
        </p:grpSpPr>
        <p:pic>
          <p:nvPicPr>
            <p:cNvPr id="5" name="Picture 4">
              <a:extLst>
                <a:ext uri="{FF2B5EF4-FFF2-40B4-BE49-F238E27FC236}">
                  <a16:creationId xmlns:a16="http://schemas.microsoft.com/office/drawing/2014/main" id="{D49BAC28-9036-40E0-ABAB-E21F75480F94}"/>
                </a:ext>
              </a:extLst>
            </p:cNvPr>
            <p:cNvPicPr>
              <a:picLocks noChangeAspect="1"/>
            </p:cNvPicPr>
            <p:nvPr/>
          </p:nvPicPr>
          <p:blipFill rotWithShape="1">
            <a:blip r:embed="rId6"/>
            <a:srcRect r="13044"/>
            <a:stretch/>
          </p:blipFill>
          <p:spPr>
            <a:xfrm>
              <a:off x="2182828" y="758324"/>
              <a:ext cx="7661656" cy="5449233"/>
            </a:xfrm>
            <a:prstGeom prst="rect">
              <a:avLst/>
            </a:prstGeom>
          </p:spPr>
        </p:pic>
        <p:sp>
          <p:nvSpPr>
            <p:cNvPr id="17" name="Rectangle 16">
              <a:extLst>
                <a:ext uri="{FF2B5EF4-FFF2-40B4-BE49-F238E27FC236}">
                  <a16:creationId xmlns:a16="http://schemas.microsoft.com/office/drawing/2014/main" id="{7E3FBB5D-C147-4310-A0F0-8413DF4CFB2D}"/>
                </a:ext>
              </a:extLst>
            </p:cNvPr>
            <p:cNvSpPr/>
            <p:nvPr/>
          </p:nvSpPr>
          <p:spPr>
            <a:xfrm>
              <a:off x="3014267" y="5327012"/>
              <a:ext cx="1314452" cy="3421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944BE50-4D6E-4698-94DC-B57F4D89920E}"/>
                </a:ext>
              </a:extLst>
            </p:cNvPr>
            <p:cNvSpPr/>
            <p:nvPr/>
          </p:nvSpPr>
          <p:spPr>
            <a:xfrm>
              <a:off x="3007453" y="5423484"/>
              <a:ext cx="1350628" cy="256863"/>
            </a:xfrm>
            <a:custGeom>
              <a:avLst/>
              <a:gdLst>
                <a:gd name="connsiteX0" fmla="*/ 0 w 1430549"/>
                <a:gd name="connsiteY0" fmla="*/ 616591 h 616591"/>
                <a:gd name="connsiteX1" fmla="*/ 1350628 w 1430549"/>
                <a:gd name="connsiteY1" fmla="*/ 360727 h 616591"/>
                <a:gd name="connsiteX2" fmla="*/ 1157681 w 1430549"/>
                <a:gd name="connsiteY2" fmla="*/ 0 h 616591"/>
                <a:gd name="connsiteX0" fmla="*/ 0 w 1350628"/>
                <a:gd name="connsiteY0" fmla="*/ 255864 h 255864"/>
                <a:gd name="connsiteX1" fmla="*/ 1350628 w 1350628"/>
                <a:gd name="connsiteY1" fmla="*/ 0 h 255864"/>
                <a:gd name="connsiteX0" fmla="*/ 0 w 1350628"/>
                <a:gd name="connsiteY0" fmla="*/ 255864 h 256889"/>
                <a:gd name="connsiteX1" fmla="*/ 1350628 w 1350628"/>
                <a:gd name="connsiteY1" fmla="*/ 0 h 256889"/>
                <a:gd name="connsiteX0" fmla="*/ 0 w 1350628"/>
                <a:gd name="connsiteY0" fmla="*/ 255864 h 256863"/>
                <a:gd name="connsiteX1" fmla="*/ 1350628 w 1350628"/>
                <a:gd name="connsiteY1" fmla="*/ 0 h 256863"/>
              </a:gdLst>
              <a:ahLst/>
              <a:cxnLst>
                <a:cxn ang="0">
                  <a:pos x="connsiteX0" y="connsiteY0"/>
                </a:cxn>
                <a:cxn ang="0">
                  <a:pos x="connsiteX1" y="connsiteY1"/>
                </a:cxn>
              </a:cxnLst>
              <a:rect l="l" t="t" r="r" b="b"/>
              <a:pathLst>
                <a:path w="1350628" h="256863">
                  <a:moveTo>
                    <a:pt x="0" y="255864"/>
                  </a:moveTo>
                  <a:cubicBezTo>
                    <a:pt x="469783" y="271593"/>
                    <a:pt x="1108782" y="97875"/>
                    <a:pt x="1350628" y="0"/>
                  </a:cubicBezTo>
                </a:path>
              </a:pathLst>
            </a:custGeom>
            <a:noFill/>
            <a:ln w="4445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01E2073A-A629-45A2-8404-EF7185EE7B65}" type="slidenum">
              <a:rPr lang="en-US" smtClean="0"/>
              <a:pPr/>
              <a:t>38</a:t>
            </a:fld>
            <a:endParaRPr lang="en-US"/>
          </a:p>
        </p:txBody>
      </p:sp>
      <p:sp>
        <p:nvSpPr>
          <p:cNvPr id="6" name="Rectangle 2"/>
          <p:cNvSpPr txBox="1">
            <a:spLocks noChangeArrowheads="1"/>
          </p:cNvSpPr>
          <p:nvPr/>
        </p:nvSpPr>
        <p:spPr>
          <a:xfrm>
            <a:off x="84437" y="-45770"/>
            <a:ext cx="9144000"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Drag due to lift validation, elliptical wing</a:t>
            </a:r>
            <a:endParaRPr lang="en-US" sz="2600" b="0" kern="0">
              <a:solidFill>
                <a:schemeClr val="tx1">
                  <a:lumMod val="50000"/>
                  <a:lumOff val="50000"/>
                </a:schemeClr>
              </a:solidFill>
              <a:latin typeface="+mn-lt"/>
            </a:endParaRPr>
          </a:p>
        </p:txBody>
      </p:sp>
      <p:pic>
        <p:nvPicPr>
          <p:cNvPr id="4" name="Picture 3"/>
          <p:cNvPicPr>
            <a:picLocks noChangeAspect="1"/>
          </p:cNvPicPr>
          <p:nvPr/>
        </p:nvPicPr>
        <p:blipFill rotWithShape="1">
          <a:blip r:embed="rId7"/>
          <a:srcRect l="22950" t="46532" r="15641" b="42397"/>
          <a:stretch/>
        </p:blipFill>
        <p:spPr>
          <a:xfrm>
            <a:off x="3159632" y="3549792"/>
            <a:ext cx="3056709" cy="687977"/>
          </a:xfrm>
          <a:prstGeom prst="rect">
            <a:avLst/>
          </a:prstGeom>
        </p:spPr>
      </p:pic>
      <p:grpSp>
        <p:nvGrpSpPr>
          <p:cNvPr id="16" name="Group 15"/>
          <p:cNvGrpSpPr/>
          <p:nvPr/>
        </p:nvGrpSpPr>
        <p:grpSpPr>
          <a:xfrm>
            <a:off x="3052508" y="2038359"/>
            <a:ext cx="5405709" cy="3645182"/>
            <a:chOff x="1529164" y="1649909"/>
            <a:chExt cx="5735945" cy="4040271"/>
          </a:xfrm>
        </p:grpSpPr>
        <p:sp>
          <p:nvSpPr>
            <p:cNvPr id="15" name="TextBox 14">
              <a:extLst>
                <a:ext uri="{FF2B5EF4-FFF2-40B4-BE49-F238E27FC236}">
                  <a16:creationId xmlns:a16="http://schemas.microsoft.com/office/drawing/2014/main" id="{995BC6FD-435B-40C9-8446-FAB3F233B08F}"/>
                </a:ext>
              </a:extLst>
            </p:cNvPr>
            <p:cNvSpPr txBox="1"/>
            <p:nvPr/>
          </p:nvSpPr>
          <p:spPr>
            <a:xfrm>
              <a:off x="2408116" y="1649909"/>
              <a:ext cx="4654785" cy="453028"/>
            </a:xfrm>
            <a:prstGeom prst="rect">
              <a:avLst/>
            </a:prstGeom>
            <a:solidFill>
              <a:schemeClr val="bg1">
                <a:lumMod val="95000"/>
              </a:schemeClr>
            </a:solidFill>
            <a:ln>
              <a:noFill/>
              <a:prstDash val="sysDash"/>
            </a:ln>
          </p:spPr>
          <p:txBody>
            <a:bodyPr wrap="none" tIns="9144" bIns="9144" rtlCol="0">
              <a:spAutoFit/>
            </a:bodyPr>
            <a:lstStyle/>
            <a:p>
              <a:r>
                <a:rPr lang="en-US" sz="2400">
                  <a:solidFill>
                    <a:schemeClr val="accent6">
                      <a:lumMod val="75000"/>
                    </a:schemeClr>
                  </a:solidFill>
                </a:rPr>
                <a:t>Incl. foil, Abbott &amp; </a:t>
              </a:r>
              <a:r>
                <a:rPr lang="en-US" sz="2400" err="1">
                  <a:solidFill>
                    <a:schemeClr val="accent6">
                      <a:lumMod val="75000"/>
                    </a:schemeClr>
                  </a:solidFill>
                </a:rPr>
                <a:t>Doenhoff</a:t>
              </a:r>
              <a:r>
                <a:rPr lang="en-US" sz="2400">
                  <a:solidFill>
                    <a:schemeClr val="accent6">
                      <a:lumMod val="75000"/>
                    </a:schemeClr>
                  </a:solidFill>
                </a:rPr>
                <a:t>, p. 463</a:t>
              </a:r>
            </a:p>
          </p:txBody>
        </p:sp>
        <p:cxnSp>
          <p:nvCxnSpPr>
            <p:cNvPr id="7" name="Straight Arrow Connector 6"/>
            <p:cNvCxnSpPr>
              <a:cxnSpLocks/>
              <a:stCxn id="15" idx="2"/>
            </p:cNvCxnSpPr>
            <p:nvPr/>
          </p:nvCxnSpPr>
          <p:spPr>
            <a:xfrm>
              <a:off x="4735509" y="2102937"/>
              <a:ext cx="726327" cy="1985954"/>
            </a:xfrm>
            <a:prstGeom prst="straightConnector1">
              <a:avLst/>
            </a:prstGeom>
            <a:ln w="19050">
              <a:solidFill>
                <a:schemeClr val="bg1">
                  <a:lumMod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10" name="Freeform: Shape 11">
              <a:extLst>
                <a:ext uri="{FF2B5EF4-FFF2-40B4-BE49-F238E27FC236}">
                  <a16:creationId xmlns:a16="http://schemas.microsoft.com/office/drawing/2014/main" id="{0F4650D8-197C-465B-BADA-0BFDF66AD0A8}"/>
                </a:ext>
              </a:extLst>
            </p:cNvPr>
            <p:cNvSpPr/>
            <p:nvPr/>
          </p:nvSpPr>
          <p:spPr>
            <a:xfrm>
              <a:off x="1529164" y="2267856"/>
              <a:ext cx="5735945" cy="3422324"/>
            </a:xfrm>
            <a:custGeom>
              <a:avLst/>
              <a:gdLst>
                <a:gd name="connsiteX0" fmla="*/ 0 w 5914862"/>
                <a:gd name="connsiteY0" fmla="*/ 2941756 h 2941756"/>
                <a:gd name="connsiteX1" fmla="*/ 5914862 w 5914862"/>
                <a:gd name="connsiteY1" fmla="*/ 0 h 2941756"/>
                <a:gd name="connsiteX0" fmla="*/ 0 w 5914862"/>
                <a:gd name="connsiteY0" fmla="*/ 2941756 h 2941756"/>
                <a:gd name="connsiteX1" fmla="*/ 5914862 w 5914862"/>
                <a:gd name="connsiteY1" fmla="*/ 0 h 2941756"/>
                <a:gd name="connsiteX0" fmla="*/ 0 w 5914862"/>
                <a:gd name="connsiteY0" fmla="*/ 2941756 h 2941927"/>
                <a:gd name="connsiteX1" fmla="*/ 5914862 w 5914862"/>
                <a:gd name="connsiteY1" fmla="*/ 0 h 2941927"/>
                <a:gd name="connsiteX0" fmla="*/ 0 w 5810359"/>
                <a:gd name="connsiteY0" fmla="*/ 2999233 h 2999397"/>
                <a:gd name="connsiteX1" fmla="*/ 5810359 w 5810359"/>
                <a:gd name="connsiteY1" fmla="*/ 0 h 2999397"/>
                <a:gd name="connsiteX0" fmla="*/ 0 w 5810359"/>
                <a:gd name="connsiteY0" fmla="*/ 2999233 h 2999423"/>
                <a:gd name="connsiteX1" fmla="*/ 5810359 w 5810359"/>
                <a:gd name="connsiteY1" fmla="*/ 0 h 2999423"/>
                <a:gd name="connsiteX0" fmla="*/ 0 w 5810359"/>
                <a:gd name="connsiteY0" fmla="*/ 2999233 h 2999233"/>
                <a:gd name="connsiteX1" fmla="*/ 5810359 w 5810359"/>
                <a:gd name="connsiteY1" fmla="*/ 0 h 2999233"/>
                <a:gd name="connsiteX0" fmla="*/ 0 w 5810359"/>
                <a:gd name="connsiteY0" fmla="*/ 2999233 h 2999234"/>
                <a:gd name="connsiteX1" fmla="*/ 5810359 w 5810359"/>
                <a:gd name="connsiteY1" fmla="*/ 0 h 2999234"/>
                <a:gd name="connsiteX0" fmla="*/ 0 w 5755672"/>
                <a:gd name="connsiteY0" fmla="*/ 2999233 h 2999234"/>
                <a:gd name="connsiteX1" fmla="*/ 5755672 w 5755672"/>
                <a:gd name="connsiteY1" fmla="*/ 0 h 2999234"/>
                <a:gd name="connsiteX0" fmla="*/ 0 w 5755672"/>
                <a:gd name="connsiteY0" fmla="*/ 2999233 h 2999234"/>
                <a:gd name="connsiteX1" fmla="*/ 5755672 w 5755672"/>
                <a:gd name="connsiteY1" fmla="*/ 0 h 2999234"/>
              </a:gdLst>
              <a:ahLst/>
              <a:cxnLst>
                <a:cxn ang="0">
                  <a:pos x="connsiteX0" y="connsiteY0"/>
                </a:cxn>
                <a:cxn ang="0">
                  <a:pos x="connsiteX1" y="connsiteY1"/>
                </a:cxn>
              </a:cxnLst>
              <a:rect l="l" t="t" r="r" b="b"/>
              <a:pathLst>
                <a:path w="5755672" h="2999234">
                  <a:moveTo>
                    <a:pt x="0" y="2999233"/>
                  </a:moveTo>
                  <a:cubicBezTo>
                    <a:pt x="1975353" y="3000974"/>
                    <a:pt x="4134135" y="1837509"/>
                    <a:pt x="5755672" y="0"/>
                  </a:cubicBezTo>
                </a:path>
              </a:pathLst>
            </a:custGeom>
            <a:noFill/>
            <a:ln w="2540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2997491" y="2881619"/>
            <a:ext cx="5641043" cy="2808562"/>
            <a:chOff x="1473489" y="3027032"/>
            <a:chExt cx="6237006" cy="2663148"/>
          </a:xfrm>
        </p:grpSpPr>
        <p:sp>
          <p:nvSpPr>
            <p:cNvPr id="12" name="Freeform: Shape 11">
              <a:extLst>
                <a:ext uri="{FF2B5EF4-FFF2-40B4-BE49-F238E27FC236}">
                  <a16:creationId xmlns:a16="http://schemas.microsoft.com/office/drawing/2014/main" id="{0F4650D8-197C-465B-BADA-0BFDF66AD0A8}"/>
                </a:ext>
              </a:extLst>
            </p:cNvPr>
            <p:cNvSpPr/>
            <p:nvPr/>
          </p:nvSpPr>
          <p:spPr>
            <a:xfrm>
              <a:off x="1473489" y="3027032"/>
              <a:ext cx="6037640" cy="2663148"/>
            </a:xfrm>
            <a:custGeom>
              <a:avLst/>
              <a:gdLst>
                <a:gd name="connsiteX0" fmla="*/ 0 w 5914862"/>
                <a:gd name="connsiteY0" fmla="*/ 2941756 h 2941756"/>
                <a:gd name="connsiteX1" fmla="*/ 5914862 w 5914862"/>
                <a:gd name="connsiteY1" fmla="*/ 0 h 2941756"/>
                <a:gd name="connsiteX0" fmla="*/ 0 w 5914862"/>
                <a:gd name="connsiteY0" fmla="*/ 2941756 h 2941756"/>
                <a:gd name="connsiteX1" fmla="*/ 5914862 w 5914862"/>
                <a:gd name="connsiteY1" fmla="*/ 0 h 2941756"/>
                <a:gd name="connsiteX0" fmla="*/ 0 w 5914862"/>
                <a:gd name="connsiteY0" fmla="*/ 2941756 h 2941927"/>
                <a:gd name="connsiteX1" fmla="*/ 5914862 w 5914862"/>
                <a:gd name="connsiteY1" fmla="*/ 0 h 2941927"/>
                <a:gd name="connsiteX0" fmla="*/ 0 w 5810359"/>
                <a:gd name="connsiteY0" fmla="*/ 2999233 h 2999397"/>
                <a:gd name="connsiteX1" fmla="*/ 5810359 w 5810359"/>
                <a:gd name="connsiteY1" fmla="*/ 0 h 2999397"/>
                <a:gd name="connsiteX0" fmla="*/ 0 w 5810359"/>
                <a:gd name="connsiteY0" fmla="*/ 2999233 h 2999423"/>
                <a:gd name="connsiteX1" fmla="*/ 5810359 w 5810359"/>
                <a:gd name="connsiteY1" fmla="*/ 0 h 2999423"/>
                <a:gd name="connsiteX0" fmla="*/ 0 w 5810359"/>
                <a:gd name="connsiteY0" fmla="*/ 2999233 h 2999233"/>
                <a:gd name="connsiteX1" fmla="*/ 5810359 w 5810359"/>
                <a:gd name="connsiteY1" fmla="*/ 0 h 2999233"/>
                <a:gd name="connsiteX0" fmla="*/ 0 w 5810359"/>
                <a:gd name="connsiteY0" fmla="*/ 2999233 h 2999234"/>
                <a:gd name="connsiteX1" fmla="*/ 5810359 w 5810359"/>
                <a:gd name="connsiteY1" fmla="*/ 0 h 2999234"/>
                <a:gd name="connsiteX0" fmla="*/ 0 w 6064914"/>
                <a:gd name="connsiteY0" fmla="*/ 3343973 h 3343974"/>
                <a:gd name="connsiteX1" fmla="*/ 6064914 w 6064914"/>
                <a:gd name="connsiteY1" fmla="*/ 0 h 3343974"/>
                <a:gd name="connsiteX0" fmla="*/ 0 w 6037640"/>
                <a:gd name="connsiteY0" fmla="*/ 3354747 h 3354748"/>
                <a:gd name="connsiteX1" fmla="*/ 6037640 w 6037640"/>
                <a:gd name="connsiteY1" fmla="*/ 0 h 3354748"/>
              </a:gdLst>
              <a:ahLst/>
              <a:cxnLst>
                <a:cxn ang="0">
                  <a:pos x="connsiteX0" y="connsiteY0"/>
                </a:cxn>
                <a:cxn ang="0">
                  <a:pos x="connsiteX1" y="connsiteY1"/>
                </a:cxn>
              </a:cxnLst>
              <a:rect l="l" t="t" r="r" b="b"/>
              <a:pathLst>
                <a:path w="6037640" h="3354748">
                  <a:moveTo>
                    <a:pt x="0" y="3354747"/>
                  </a:moveTo>
                  <a:cubicBezTo>
                    <a:pt x="2321705" y="3356488"/>
                    <a:pt x="4416103" y="1837509"/>
                    <a:pt x="6037640" y="0"/>
                  </a:cubicBezTo>
                </a:path>
              </a:pathLst>
            </a:custGeom>
            <a:noFill/>
            <a:ln w="25400">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95BC6FD-435B-40C9-8446-FAB3F233B08F}"/>
                </a:ext>
              </a:extLst>
            </p:cNvPr>
            <p:cNvSpPr txBox="1"/>
            <p:nvPr/>
          </p:nvSpPr>
          <p:spPr>
            <a:xfrm rot="19350651">
              <a:off x="4821810" y="4152351"/>
              <a:ext cx="2888685" cy="359208"/>
            </a:xfrm>
            <a:prstGeom prst="rect">
              <a:avLst/>
            </a:prstGeom>
            <a:solidFill>
              <a:schemeClr val="bg1">
                <a:lumMod val="95000"/>
              </a:schemeClr>
            </a:solidFill>
          </p:spPr>
          <p:txBody>
            <a:bodyPr wrap="square" tIns="9144" bIns="9144" rtlCol="0" anchor="ctr" anchorCtr="0">
              <a:spAutoFit/>
            </a:bodyPr>
            <a:lstStyle/>
            <a:p>
              <a:pPr>
                <a:lnSpc>
                  <a:spcPts val="2800"/>
                </a:lnSpc>
              </a:pPr>
              <a:r>
                <a:rPr lang="en-US" sz="2800">
                  <a:solidFill>
                    <a:srgbClr val="7030A0"/>
                  </a:solidFill>
                </a:rPr>
                <a:t>Prandtl: c</a:t>
              </a:r>
              <a:r>
                <a:rPr lang="en-US" sz="2800" baseline="-25000">
                  <a:solidFill>
                    <a:srgbClr val="7030A0"/>
                  </a:solidFill>
                </a:rPr>
                <a:t>L</a:t>
              </a:r>
              <a:r>
                <a:rPr lang="en-US" sz="2800" baseline="30000">
                  <a:solidFill>
                    <a:srgbClr val="7030A0"/>
                  </a:solidFill>
                </a:rPr>
                <a:t>2</a:t>
              </a:r>
              <a:r>
                <a:rPr lang="en-US" sz="2800">
                  <a:solidFill>
                    <a:srgbClr val="7030A0"/>
                  </a:solidFill>
                </a:rPr>
                <a:t>/(</a:t>
              </a:r>
              <a:r>
                <a:rPr lang="en-US" sz="2800">
                  <a:solidFill>
                    <a:srgbClr val="7030A0"/>
                  </a:solidFill>
                  <a:latin typeface="Symbol" panose="05050102010706020507" pitchFamily="18" charset="2"/>
                </a:rPr>
                <a:t>p</a:t>
              </a:r>
              <a:r>
                <a:rPr lang="en-US" sz="2800">
                  <a:solidFill>
                    <a:srgbClr val="7030A0"/>
                  </a:solidFill>
                </a:rPr>
                <a:t>A)</a:t>
              </a:r>
            </a:p>
          </p:txBody>
        </p:sp>
      </p:grpSp>
      <p:pic>
        <p:nvPicPr>
          <p:cNvPr id="3" name="Audio 2">
            <a:hlinkClick r:id="" action="ppaction://media"/>
            <a:extLst>
              <a:ext uri="{FF2B5EF4-FFF2-40B4-BE49-F238E27FC236}">
                <a16:creationId xmlns:a16="http://schemas.microsoft.com/office/drawing/2014/main" id="{7ED6270E-CE1C-45EE-AC11-071EF10D6D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4836930"/>
      </p:ext>
    </p:extLst>
  </p:cSld>
  <p:clrMapOvr>
    <a:masterClrMapping/>
  </p:clrMapOvr>
  <mc:AlternateContent xmlns:mc="http://schemas.openxmlformats.org/markup-compatibility/2006" xmlns:p14="http://schemas.microsoft.com/office/powerpoint/2010/main">
    <mc:Choice Requires="p14">
      <p:transition spd="slow" p14:dur="2000" advTm="20318"/>
    </mc:Choice>
    <mc:Fallback xmlns="">
      <p:transition spd="slow" advTm="2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E2073A-A629-45A2-8404-EF7185EE7B65}" type="slidenum">
              <a:rPr lang="en-US" smtClean="0"/>
              <a:pPr/>
              <a:t>39</a:t>
            </a:fld>
            <a:endParaRPr lang="en-US"/>
          </a:p>
        </p:txBody>
      </p:sp>
      <p:sp>
        <p:nvSpPr>
          <p:cNvPr id="6" name="Rectangle 2"/>
          <p:cNvSpPr txBox="1">
            <a:spLocks noChangeArrowheads="1"/>
          </p:cNvSpPr>
          <p:nvPr/>
        </p:nvSpPr>
        <p:spPr>
          <a:xfrm>
            <a:off x="84437" y="11499"/>
            <a:ext cx="10607332"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Drag due to lift validation     </a:t>
            </a:r>
            <a:r>
              <a:rPr lang="en-US" sz="2600" b="0" i="1" kern="0">
                <a:solidFill>
                  <a:schemeClr val="tx1">
                    <a:lumMod val="50000"/>
                    <a:lumOff val="50000"/>
                  </a:schemeClr>
                </a:solidFill>
                <a:latin typeface="+mn-lt"/>
              </a:rPr>
              <a:t>Proposal: Run all four cases with CFD </a:t>
            </a:r>
          </a:p>
        </p:txBody>
      </p:sp>
      <p:grpSp>
        <p:nvGrpSpPr>
          <p:cNvPr id="14" name="Group 13">
            <a:extLst>
              <a:ext uri="{FF2B5EF4-FFF2-40B4-BE49-F238E27FC236}">
                <a16:creationId xmlns:a16="http://schemas.microsoft.com/office/drawing/2014/main" id="{928F9FEE-F31B-4C2D-BC0C-B851E3CB1519}"/>
              </a:ext>
            </a:extLst>
          </p:cNvPr>
          <p:cNvGrpSpPr>
            <a:grpSpLocks noChangeAspect="1"/>
          </p:cNvGrpSpPr>
          <p:nvPr/>
        </p:nvGrpSpPr>
        <p:grpSpPr>
          <a:xfrm>
            <a:off x="6142441" y="3520149"/>
            <a:ext cx="4467820" cy="2926080"/>
            <a:chOff x="2382264" y="1033907"/>
            <a:chExt cx="7227024" cy="4733146"/>
          </a:xfrm>
        </p:grpSpPr>
        <p:pic>
          <p:nvPicPr>
            <p:cNvPr id="12" name="Picture 11">
              <a:extLst>
                <a:ext uri="{FF2B5EF4-FFF2-40B4-BE49-F238E27FC236}">
                  <a16:creationId xmlns:a16="http://schemas.microsoft.com/office/drawing/2014/main" id="{8E189F41-91C1-47D1-A179-9596BAF9F86E}"/>
                </a:ext>
              </a:extLst>
            </p:cNvPr>
            <p:cNvPicPr>
              <a:picLocks noChangeAspect="1"/>
            </p:cNvPicPr>
            <p:nvPr/>
          </p:nvPicPr>
          <p:blipFill rotWithShape="1">
            <a:blip r:embed="rId5"/>
            <a:srcRect l="523" t="207" r="2871" b="10274"/>
            <a:stretch/>
          </p:blipFill>
          <p:spPr>
            <a:xfrm>
              <a:off x="2382264" y="1033907"/>
              <a:ext cx="7227024" cy="4733146"/>
            </a:xfrm>
            <a:prstGeom prst="rect">
              <a:avLst/>
            </a:prstGeom>
          </p:spPr>
        </p:pic>
        <p:pic>
          <p:nvPicPr>
            <p:cNvPr id="13" name="Picture 12">
              <a:extLst>
                <a:ext uri="{FF2B5EF4-FFF2-40B4-BE49-F238E27FC236}">
                  <a16:creationId xmlns:a16="http://schemas.microsoft.com/office/drawing/2014/main" id="{CE45A8AF-4648-4D2E-9675-19022A8E6E7B}"/>
                </a:ext>
              </a:extLst>
            </p:cNvPr>
            <p:cNvPicPr>
              <a:picLocks noChangeAspect="1"/>
            </p:cNvPicPr>
            <p:nvPr/>
          </p:nvPicPr>
          <p:blipFill rotWithShape="1">
            <a:blip r:embed="rId6"/>
            <a:srcRect l="20289" t="24946" r="12737" b="24216"/>
            <a:stretch/>
          </p:blipFill>
          <p:spPr>
            <a:xfrm>
              <a:off x="4164783" y="2010863"/>
              <a:ext cx="2338249" cy="2259060"/>
            </a:xfrm>
            <a:prstGeom prst="rect">
              <a:avLst/>
            </a:prstGeom>
          </p:spPr>
        </p:pic>
      </p:grpSp>
      <p:grpSp>
        <p:nvGrpSpPr>
          <p:cNvPr id="18" name="Group 17">
            <a:extLst>
              <a:ext uri="{FF2B5EF4-FFF2-40B4-BE49-F238E27FC236}">
                <a16:creationId xmlns:a16="http://schemas.microsoft.com/office/drawing/2014/main" id="{5C0310A0-73B2-4298-A349-3C7374839657}"/>
              </a:ext>
            </a:extLst>
          </p:cNvPr>
          <p:cNvGrpSpPr>
            <a:grpSpLocks noChangeAspect="1"/>
          </p:cNvGrpSpPr>
          <p:nvPr/>
        </p:nvGrpSpPr>
        <p:grpSpPr>
          <a:xfrm>
            <a:off x="1597050" y="3529752"/>
            <a:ext cx="4077022" cy="2926080"/>
            <a:chOff x="2032425" y="2773292"/>
            <a:chExt cx="4186247" cy="3004471"/>
          </a:xfrm>
        </p:grpSpPr>
        <p:pic>
          <p:nvPicPr>
            <p:cNvPr id="17" name="Picture 16">
              <a:extLst>
                <a:ext uri="{FF2B5EF4-FFF2-40B4-BE49-F238E27FC236}">
                  <a16:creationId xmlns:a16="http://schemas.microsoft.com/office/drawing/2014/main" id="{7C62499A-59A6-43A4-9303-C43E9A7C3457}"/>
                </a:ext>
              </a:extLst>
            </p:cNvPr>
            <p:cNvPicPr>
              <a:picLocks noChangeAspect="1"/>
            </p:cNvPicPr>
            <p:nvPr/>
          </p:nvPicPr>
          <p:blipFill rotWithShape="1">
            <a:blip r:embed="rId7"/>
            <a:srcRect r="13827"/>
            <a:stretch/>
          </p:blipFill>
          <p:spPr>
            <a:xfrm>
              <a:off x="2032425" y="2773292"/>
              <a:ext cx="4186247" cy="3004471"/>
            </a:xfrm>
            <a:prstGeom prst="rect">
              <a:avLst/>
            </a:prstGeom>
          </p:spPr>
        </p:pic>
        <p:pic>
          <p:nvPicPr>
            <p:cNvPr id="11" name="Picture 10">
              <a:extLst>
                <a:ext uri="{FF2B5EF4-FFF2-40B4-BE49-F238E27FC236}">
                  <a16:creationId xmlns:a16="http://schemas.microsoft.com/office/drawing/2014/main" id="{0F354B8F-AD75-4611-AB22-339DEC69912F}"/>
                </a:ext>
              </a:extLst>
            </p:cNvPr>
            <p:cNvPicPr>
              <a:picLocks noChangeAspect="1"/>
            </p:cNvPicPr>
            <p:nvPr/>
          </p:nvPicPr>
          <p:blipFill rotWithShape="1">
            <a:blip r:embed="rId8"/>
            <a:srcRect l="23574" t="21941" r="16551" b="38505"/>
            <a:stretch/>
          </p:blipFill>
          <p:spPr>
            <a:xfrm>
              <a:off x="2904057" y="3452703"/>
              <a:ext cx="1486832" cy="1226366"/>
            </a:xfrm>
            <a:prstGeom prst="rect">
              <a:avLst/>
            </a:prstGeom>
          </p:spPr>
        </p:pic>
        <p:pic>
          <p:nvPicPr>
            <p:cNvPr id="10" name="Picture 9">
              <a:extLst>
                <a:ext uri="{FF2B5EF4-FFF2-40B4-BE49-F238E27FC236}">
                  <a16:creationId xmlns:a16="http://schemas.microsoft.com/office/drawing/2014/main" id="{113A3AD1-3EF6-40F9-81FC-76D7BAA62374}"/>
                </a:ext>
              </a:extLst>
            </p:cNvPr>
            <p:cNvPicPr>
              <a:picLocks noChangeAspect="1"/>
            </p:cNvPicPr>
            <p:nvPr/>
          </p:nvPicPr>
          <p:blipFill rotWithShape="1">
            <a:blip r:embed="rId9"/>
            <a:srcRect l="20694" t="27005" r="26891" b="45727"/>
            <a:stretch/>
          </p:blipFill>
          <p:spPr>
            <a:xfrm>
              <a:off x="4685240" y="4587941"/>
              <a:ext cx="1323359" cy="566550"/>
            </a:xfrm>
            <a:prstGeom prst="rect">
              <a:avLst/>
            </a:prstGeom>
          </p:spPr>
        </p:pic>
      </p:grpSp>
      <p:grpSp>
        <p:nvGrpSpPr>
          <p:cNvPr id="26" name="Group 25">
            <a:extLst>
              <a:ext uri="{FF2B5EF4-FFF2-40B4-BE49-F238E27FC236}">
                <a16:creationId xmlns:a16="http://schemas.microsoft.com/office/drawing/2014/main" id="{85A1C58C-AB7C-4A28-B3F9-51761A52A687}"/>
              </a:ext>
            </a:extLst>
          </p:cNvPr>
          <p:cNvGrpSpPr/>
          <p:nvPr/>
        </p:nvGrpSpPr>
        <p:grpSpPr>
          <a:xfrm>
            <a:off x="6143360" y="514327"/>
            <a:ext cx="4460856" cy="2926080"/>
            <a:chOff x="6143360" y="514327"/>
            <a:chExt cx="4460856" cy="2926080"/>
          </a:xfrm>
        </p:grpSpPr>
        <p:pic>
          <p:nvPicPr>
            <p:cNvPr id="25" name="Picture 24">
              <a:extLst>
                <a:ext uri="{FF2B5EF4-FFF2-40B4-BE49-F238E27FC236}">
                  <a16:creationId xmlns:a16="http://schemas.microsoft.com/office/drawing/2014/main" id="{AB145D86-0311-4C2E-BF6A-E24346EB9DA3}"/>
                </a:ext>
              </a:extLst>
            </p:cNvPr>
            <p:cNvPicPr>
              <a:picLocks noChangeAspect="1"/>
            </p:cNvPicPr>
            <p:nvPr/>
          </p:nvPicPr>
          <p:blipFill rotWithShape="1">
            <a:blip r:embed="rId10"/>
            <a:srcRect r="13043"/>
            <a:stretch/>
          </p:blipFill>
          <p:spPr>
            <a:xfrm>
              <a:off x="6143360" y="514327"/>
              <a:ext cx="4460856" cy="2926080"/>
            </a:xfrm>
            <a:prstGeom prst="rect">
              <a:avLst/>
            </a:prstGeom>
          </p:spPr>
        </p:pic>
        <p:pic>
          <p:nvPicPr>
            <p:cNvPr id="4" name="Picture 3"/>
            <p:cNvPicPr>
              <a:picLocks noChangeAspect="1"/>
            </p:cNvPicPr>
            <p:nvPr/>
          </p:nvPicPr>
          <p:blipFill rotWithShape="1">
            <a:blip r:embed="rId8"/>
            <a:srcRect l="23574" t="21941" r="16551" b="38505"/>
            <a:stretch/>
          </p:blipFill>
          <p:spPr>
            <a:xfrm>
              <a:off x="7117981" y="1188212"/>
              <a:ext cx="1528541" cy="1278697"/>
            </a:xfrm>
            <a:prstGeom prst="rect">
              <a:avLst/>
            </a:prstGeom>
          </p:spPr>
        </p:pic>
        <p:pic>
          <p:nvPicPr>
            <p:cNvPr id="7" name="Picture 6"/>
            <p:cNvPicPr>
              <a:picLocks noChangeAspect="1"/>
            </p:cNvPicPr>
            <p:nvPr/>
          </p:nvPicPr>
          <p:blipFill rotWithShape="1">
            <a:blip r:embed="rId11"/>
            <a:srcRect l="14524" t="14076" r="11742" b="35419"/>
            <a:stretch/>
          </p:blipFill>
          <p:spPr>
            <a:xfrm>
              <a:off x="9155111" y="2133223"/>
              <a:ext cx="1192936" cy="681995"/>
            </a:xfrm>
            <a:prstGeom prst="rect">
              <a:avLst/>
            </a:prstGeom>
          </p:spPr>
        </p:pic>
      </p:grpSp>
      <p:grpSp>
        <p:nvGrpSpPr>
          <p:cNvPr id="30" name="Group 29">
            <a:extLst>
              <a:ext uri="{FF2B5EF4-FFF2-40B4-BE49-F238E27FC236}">
                <a16:creationId xmlns:a16="http://schemas.microsoft.com/office/drawing/2014/main" id="{3A9F7265-F0D0-44C9-861B-AE89EB232439}"/>
              </a:ext>
            </a:extLst>
          </p:cNvPr>
          <p:cNvGrpSpPr/>
          <p:nvPr/>
        </p:nvGrpSpPr>
        <p:grpSpPr>
          <a:xfrm>
            <a:off x="1604485" y="519576"/>
            <a:ext cx="4074992" cy="2926080"/>
            <a:chOff x="1604485" y="519576"/>
            <a:chExt cx="4074992" cy="2926080"/>
          </a:xfrm>
        </p:grpSpPr>
        <p:pic>
          <p:nvPicPr>
            <p:cNvPr id="3" name="Picture 2">
              <a:extLst>
                <a:ext uri="{FF2B5EF4-FFF2-40B4-BE49-F238E27FC236}">
                  <a16:creationId xmlns:a16="http://schemas.microsoft.com/office/drawing/2014/main" id="{8BF36F3A-F878-4966-BC85-1154031D3D0A}"/>
                </a:ext>
              </a:extLst>
            </p:cNvPr>
            <p:cNvPicPr>
              <a:picLocks noChangeAspect="1"/>
            </p:cNvPicPr>
            <p:nvPr/>
          </p:nvPicPr>
          <p:blipFill rotWithShape="1">
            <a:blip r:embed="rId12"/>
            <a:srcRect r="13870"/>
            <a:stretch/>
          </p:blipFill>
          <p:spPr>
            <a:xfrm>
              <a:off x="1604485" y="519576"/>
              <a:ext cx="4074992" cy="2926080"/>
            </a:xfrm>
            <a:prstGeom prst="rect">
              <a:avLst/>
            </a:prstGeom>
          </p:spPr>
        </p:pic>
        <p:grpSp>
          <p:nvGrpSpPr>
            <p:cNvPr id="29" name="Group 28">
              <a:extLst>
                <a:ext uri="{FF2B5EF4-FFF2-40B4-BE49-F238E27FC236}">
                  <a16:creationId xmlns:a16="http://schemas.microsoft.com/office/drawing/2014/main" id="{0EF1B124-9848-4E61-98EB-C97CF524A3FD}"/>
                </a:ext>
              </a:extLst>
            </p:cNvPr>
            <p:cNvGrpSpPr>
              <a:grpSpLocks noChangeAspect="1"/>
            </p:cNvGrpSpPr>
            <p:nvPr/>
          </p:nvGrpSpPr>
          <p:grpSpPr>
            <a:xfrm>
              <a:off x="2052638" y="2980249"/>
              <a:ext cx="716718" cy="184258"/>
              <a:chOff x="673941" y="3311843"/>
              <a:chExt cx="1354428" cy="344855"/>
            </a:xfrm>
          </p:grpSpPr>
          <p:sp>
            <p:nvSpPr>
              <p:cNvPr id="27" name="Rectangle 26">
                <a:extLst>
                  <a:ext uri="{FF2B5EF4-FFF2-40B4-BE49-F238E27FC236}">
                    <a16:creationId xmlns:a16="http://schemas.microsoft.com/office/drawing/2014/main" id="{D280282B-6D90-4773-BA85-56652A9258CF}"/>
                  </a:ext>
                </a:extLst>
              </p:cNvPr>
              <p:cNvSpPr/>
              <p:nvPr/>
            </p:nvSpPr>
            <p:spPr>
              <a:xfrm>
                <a:off x="673941" y="3311843"/>
                <a:ext cx="1314452" cy="342193"/>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AA7990-D345-49C7-B376-717A9EB0BEF5}"/>
                  </a:ext>
                </a:extLst>
              </p:cNvPr>
              <p:cNvSpPr/>
              <p:nvPr/>
            </p:nvSpPr>
            <p:spPr>
              <a:xfrm>
                <a:off x="677739" y="3394079"/>
                <a:ext cx="1350630" cy="262619"/>
              </a:xfrm>
              <a:custGeom>
                <a:avLst/>
                <a:gdLst>
                  <a:gd name="connsiteX0" fmla="*/ 0 w 1430549"/>
                  <a:gd name="connsiteY0" fmla="*/ 616591 h 616591"/>
                  <a:gd name="connsiteX1" fmla="*/ 1350628 w 1430549"/>
                  <a:gd name="connsiteY1" fmla="*/ 360727 h 616591"/>
                  <a:gd name="connsiteX2" fmla="*/ 1157681 w 1430549"/>
                  <a:gd name="connsiteY2" fmla="*/ 0 h 616591"/>
                  <a:gd name="connsiteX0" fmla="*/ 0 w 1350628"/>
                  <a:gd name="connsiteY0" fmla="*/ 255864 h 255864"/>
                  <a:gd name="connsiteX1" fmla="*/ 1350628 w 1350628"/>
                  <a:gd name="connsiteY1" fmla="*/ 0 h 255864"/>
                  <a:gd name="connsiteX0" fmla="*/ 0 w 1350628"/>
                  <a:gd name="connsiteY0" fmla="*/ 255864 h 256889"/>
                  <a:gd name="connsiteX1" fmla="*/ 1350628 w 1350628"/>
                  <a:gd name="connsiteY1" fmla="*/ 0 h 256889"/>
                  <a:gd name="connsiteX0" fmla="*/ 0 w 1350628"/>
                  <a:gd name="connsiteY0" fmla="*/ 255864 h 256863"/>
                  <a:gd name="connsiteX1" fmla="*/ 1350628 w 1350628"/>
                  <a:gd name="connsiteY1" fmla="*/ 0 h 256863"/>
                </a:gdLst>
                <a:ahLst/>
                <a:cxnLst>
                  <a:cxn ang="0">
                    <a:pos x="connsiteX0" y="connsiteY0"/>
                  </a:cxn>
                  <a:cxn ang="0">
                    <a:pos x="connsiteX1" y="connsiteY1"/>
                  </a:cxn>
                </a:cxnLst>
                <a:rect l="l" t="t" r="r" b="b"/>
                <a:pathLst>
                  <a:path w="1350628" h="256863">
                    <a:moveTo>
                      <a:pt x="0" y="255864"/>
                    </a:moveTo>
                    <a:cubicBezTo>
                      <a:pt x="469783" y="271593"/>
                      <a:pt x="1108782" y="97875"/>
                      <a:pt x="1350628"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Audio 7">
            <a:hlinkClick r:id="" action="ppaction://media"/>
            <a:extLst>
              <a:ext uri="{FF2B5EF4-FFF2-40B4-BE49-F238E27FC236}">
                <a16:creationId xmlns:a16="http://schemas.microsoft.com/office/drawing/2014/main" id="{14538D81-BCB6-4264-B14C-76174EE7C3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491615385"/>
      </p:ext>
    </p:extLst>
  </p:cSld>
  <p:clrMapOvr>
    <a:masterClrMapping/>
  </p:clrMapOvr>
  <mc:AlternateContent xmlns:mc="http://schemas.openxmlformats.org/markup-compatibility/2006" xmlns:p14="http://schemas.microsoft.com/office/powerpoint/2010/main">
    <mc:Choice Requires="p14">
      <p:transition spd="slow" p14:dur="2000" advTm="20074"/>
    </mc:Choice>
    <mc:Fallback xmlns="">
      <p:transition spd="slow" advTm="2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6"/>
          <a:srcRect l="1583" t="203" r="5527" b="659"/>
          <a:stretch/>
        </p:blipFill>
        <p:spPr>
          <a:xfrm>
            <a:off x="1426541" y="656648"/>
            <a:ext cx="6603149" cy="5824728"/>
          </a:xfrm>
          <a:prstGeom prst="rect">
            <a:avLst/>
          </a:prstGeom>
        </p:spPr>
      </p:pic>
      <p:sp>
        <p:nvSpPr>
          <p:cNvPr id="18" name="Slide Number Placeholder 17"/>
          <p:cNvSpPr>
            <a:spLocks noGrp="1"/>
          </p:cNvSpPr>
          <p:nvPr>
            <p:ph type="sldNum" sz="quarter" idx="12"/>
          </p:nvPr>
        </p:nvSpPr>
        <p:spPr/>
        <p:txBody>
          <a:bodyPr/>
          <a:lstStyle/>
          <a:p>
            <a:fld id="{ECBDF364-9888-4885-B079-C9E93844F28F}" type="slidenum">
              <a:rPr lang="en-US" smtClean="0"/>
              <a:t>4</a:t>
            </a:fld>
            <a:endParaRPr lang="en-US"/>
          </a:p>
        </p:txBody>
      </p:sp>
      <p:sp>
        <p:nvSpPr>
          <p:cNvPr id="19" name="Rectangle 2"/>
          <p:cNvSpPr txBox="1">
            <a:spLocks noChangeArrowheads="1"/>
          </p:cNvSpPr>
          <p:nvPr/>
        </p:nvSpPr>
        <p:spPr>
          <a:xfrm>
            <a:off x="46522" y="1"/>
            <a:ext cx="10623082"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New or Existing airfoil parametric geometry via the cubic spline</a:t>
            </a:r>
            <a:endParaRPr lang="en-US" sz="2600" b="0" i="1" kern="0">
              <a:solidFill>
                <a:schemeClr val="tx1">
                  <a:lumMod val="50000"/>
                  <a:lumOff val="50000"/>
                </a:schemeClr>
              </a:solidFill>
              <a:latin typeface="+mn-lt"/>
            </a:endParaRPr>
          </a:p>
        </p:txBody>
      </p:sp>
      <p:sp>
        <p:nvSpPr>
          <p:cNvPr id="21" name="Text Placeholder 2">
            <a:extLst>
              <a:ext uri="{FF2B5EF4-FFF2-40B4-BE49-F238E27FC236}">
                <a16:creationId xmlns:a16="http://schemas.microsoft.com/office/drawing/2014/main" id="{33ED1521-D9A3-4DA1-B3F2-6FFD4C0659A9}"/>
              </a:ext>
            </a:extLst>
          </p:cNvPr>
          <p:cNvSpPr txBox="1">
            <a:spLocks/>
          </p:cNvSpPr>
          <p:nvPr/>
        </p:nvSpPr>
        <p:spPr>
          <a:xfrm>
            <a:off x="8199651" y="1058423"/>
            <a:ext cx="2064088" cy="447943"/>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a:solidFill>
                  <a:schemeClr val="tx1">
                    <a:lumMod val="65000"/>
                    <a:lumOff val="35000"/>
                  </a:schemeClr>
                </a:solidFill>
              </a:rPr>
              <a:t>X(u) parameterization</a:t>
            </a:r>
          </a:p>
        </p:txBody>
      </p:sp>
      <p:sp>
        <p:nvSpPr>
          <p:cNvPr id="26" name="Text Placeholder 2">
            <a:extLst>
              <a:ext uri="{FF2B5EF4-FFF2-40B4-BE49-F238E27FC236}">
                <a16:creationId xmlns:a16="http://schemas.microsoft.com/office/drawing/2014/main" id="{E961300C-DAF6-4EBE-8105-096134D55DA1}"/>
              </a:ext>
            </a:extLst>
          </p:cNvPr>
          <p:cNvSpPr txBox="1">
            <a:spLocks/>
          </p:cNvSpPr>
          <p:nvPr/>
        </p:nvSpPr>
        <p:spPr>
          <a:xfrm>
            <a:off x="8199650" y="2121569"/>
            <a:ext cx="2064089" cy="7786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a:solidFill>
                  <a:schemeClr val="tx1">
                    <a:lumMod val="65000"/>
                    <a:lumOff val="35000"/>
                  </a:schemeClr>
                </a:solidFill>
              </a:rPr>
              <a:t>Z(u) cubic spline with</a:t>
            </a:r>
          </a:p>
          <a:p>
            <a:pPr marL="0" indent="0" algn="ctr">
              <a:spcBef>
                <a:spcPts val="0"/>
              </a:spcBef>
              <a:buNone/>
            </a:pPr>
            <a:r>
              <a:rPr lang="en-US" sz="1600">
                <a:solidFill>
                  <a:schemeClr val="tx1">
                    <a:lumMod val="65000"/>
                    <a:lumOff val="35000"/>
                  </a:schemeClr>
                </a:solidFill>
              </a:rPr>
              <a:t>flat, slope-set, stiff, or</a:t>
            </a:r>
          </a:p>
          <a:p>
            <a:pPr marL="0" indent="0" algn="ctr">
              <a:spcBef>
                <a:spcPts val="0"/>
              </a:spcBef>
              <a:buNone/>
            </a:pPr>
            <a:r>
              <a:rPr lang="en-US" sz="1600">
                <a:solidFill>
                  <a:schemeClr val="tx1">
                    <a:lumMod val="65000"/>
                    <a:lumOff val="35000"/>
                  </a:schemeClr>
                </a:solidFill>
              </a:rPr>
              <a:t>flexible end controls</a:t>
            </a:r>
          </a:p>
        </p:txBody>
      </p:sp>
      <p:sp>
        <p:nvSpPr>
          <p:cNvPr id="33" name="Text Placeholder 2">
            <a:extLst>
              <a:ext uri="{FF2B5EF4-FFF2-40B4-BE49-F238E27FC236}">
                <a16:creationId xmlns:a16="http://schemas.microsoft.com/office/drawing/2014/main" id="{FFC42EF3-D02F-47DB-8164-480402AB9E55}"/>
              </a:ext>
            </a:extLst>
          </p:cNvPr>
          <p:cNvSpPr txBox="1">
            <a:spLocks/>
          </p:cNvSpPr>
          <p:nvPr/>
        </p:nvSpPr>
        <p:spPr>
          <a:xfrm>
            <a:off x="2365426" y="2770405"/>
            <a:ext cx="1113595" cy="129390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a:solidFill>
                  <a:schemeClr val="tx1">
                    <a:lumMod val="65000"/>
                    <a:lumOff val="35000"/>
                  </a:schemeClr>
                </a:solidFill>
              </a:rPr>
              <a:t>Example:</a:t>
            </a:r>
          </a:p>
          <a:p>
            <a:pPr marL="0" indent="0" algn="ctr">
              <a:spcBef>
                <a:spcPts val="0"/>
              </a:spcBef>
              <a:buNone/>
            </a:pPr>
            <a:r>
              <a:rPr lang="en-US" sz="1600">
                <a:solidFill>
                  <a:schemeClr val="tx1">
                    <a:lumMod val="65000"/>
                    <a:lumOff val="35000"/>
                  </a:schemeClr>
                </a:solidFill>
              </a:rPr>
              <a:t>1-pt. upper</a:t>
            </a:r>
          </a:p>
          <a:p>
            <a:pPr marL="0" indent="0" algn="ctr">
              <a:spcBef>
                <a:spcPts val="0"/>
              </a:spcBef>
              <a:buNone/>
            </a:pPr>
            <a:r>
              <a:rPr lang="en-US" sz="1600">
                <a:solidFill>
                  <a:schemeClr val="tx1">
                    <a:lumMod val="65000"/>
                    <a:lumOff val="35000"/>
                  </a:schemeClr>
                </a:solidFill>
              </a:rPr>
              <a:t>2-pt. lower</a:t>
            </a:r>
          </a:p>
          <a:p>
            <a:pPr marL="0" indent="0" algn="ctr">
              <a:spcBef>
                <a:spcPts val="0"/>
              </a:spcBef>
              <a:buNone/>
            </a:pPr>
            <a:r>
              <a:rPr lang="en-US" sz="1600">
                <a:solidFill>
                  <a:schemeClr val="tx1">
                    <a:lumMod val="65000"/>
                    <a:lumOff val="35000"/>
                  </a:schemeClr>
                </a:solidFill>
              </a:rPr>
              <a:t>L.E. radius</a:t>
            </a:r>
          </a:p>
          <a:p>
            <a:pPr marL="0" indent="0" algn="ctr">
              <a:spcBef>
                <a:spcPts val="0"/>
              </a:spcBef>
              <a:buNone/>
            </a:pPr>
            <a:r>
              <a:rPr lang="en-US" sz="1600">
                <a:solidFill>
                  <a:schemeClr val="tx1">
                    <a:lumMod val="65000"/>
                    <a:lumOff val="35000"/>
                  </a:schemeClr>
                </a:solidFill>
              </a:rPr>
              <a:t>Aft </a:t>
            </a:r>
            <a:r>
              <a:rPr lang="en-US" sz="1600">
                <a:solidFill>
                  <a:schemeClr val="tx1">
                    <a:lumMod val="65000"/>
                    <a:lumOff val="35000"/>
                  </a:schemeClr>
                </a:solidFill>
                <a:latin typeface="Symbol" panose="05050102010706020507" pitchFamily="18" charset="2"/>
              </a:rPr>
              <a:t>b</a:t>
            </a:r>
            <a:r>
              <a:rPr lang="en-US" sz="1600" baseline="-25000">
                <a:solidFill>
                  <a:schemeClr val="tx1">
                    <a:lumMod val="65000"/>
                    <a:lumOff val="35000"/>
                  </a:schemeClr>
                </a:solidFill>
              </a:rPr>
              <a:t>0 </a:t>
            </a:r>
            <a:r>
              <a:rPr lang="en-US" sz="1600">
                <a:solidFill>
                  <a:schemeClr val="tx1">
                    <a:lumMod val="65000"/>
                    <a:lumOff val="35000"/>
                  </a:schemeClr>
                </a:solidFill>
              </a:rPr>
              <a:t>; </a:t>
            </a:r>
            <a:r>
              <a:rPr lang="en-US" sz="1600">
                <a:solidFill>
                  <a:schemeClr val="tx1">
                    <a:lumMod val="65000"/>
                    <a:lumOff val="35000"/>
                  </a:schemeClr>
                </a:solidFill>
                <a:latin typeface="Symbol" panose="05050102010706020507" pitchFamily="18" charset="2"/>
              </a:rPr>
              <a:t>b</a:t>
            </a:r>
            <a:r>
              <a:rPr lang="en-US" sz="1600" baseline="-25000">
                <a:solidFill>
                  <a:schemeClr val="tx1">
                    <a:lumMod val="65000"/>
                    <a:lumOff val="35000"/>
                  </a:schemeClr>
                </a:solidFill>
              </a:rPr>
              <a:t>1</a:t>
            </a:r>
          </a:p>
        </p:txBody>
      </p:sp>
      <p:sp>
        <p:nvSpPr>
          <p:cNvPr id="7" name="Arrow: Down 6">
            <a:extLst>
              <a:ext uri="{FF2B5EF4-FFF2-40B4-BE49-F238E27FC236}">
                <a16:creationId xmlns:a16="http://schemas.microsoft.com/office/drawing/2014/main" id="{4BA6E070-F5BC-4006-A881-23B518CDBE71}"/>
              </a:ext>
            </a:extLst>
          </p:cNvPr>
          <p:cNvSpPr/>
          <p:nvPr/>
        </p:nvSpPr>
        <p:spPr>
          <a:xfrm rot="2292321">
            <a:off x="4799099" y="712176"/>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6906EC-8F61-4E0F-AC1D-40758CA6B852}"/>
              </a:ext>
            </a:extLst>
          </p:cNvPr>
          <p:cNvSpPr/>
          <p:nvPr/>
        </p:nvSpPr>
        <p:spPr>
          <a:xfrm>
            <a:off x="5199604" y="4958826"/>
            <a:ext cx="3135707" cy="1514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D3BB521D-C534-4C4B-87ED-FF56BA3E2809}"/>
              </a:ext>
            </a:extLst>
          </p:cNvPr>
          <p:cNvSpPr txBox="1">
            <a:spLocks/>
          </p:cNvSpPr>
          <p:nvPr/>
        </p:nvSpPr>
        <p:spPr>
          <a:xfrm>
            <a:off x="6362110" y="5122167"/>
            <a:ext cx="3894348" cy="686377"/>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1800">
                <a:solidFill>
                  <a:schemeClr val="bg1"/>
                </a:solidFill>
              </a:rPr>
              <a:t>Powerful, rapid definition of smooth geometry for existing or new airfoils</a:t>
            </a:r>
          </a:p>
        </p:txBody>
      </p:sp>
      <p:sp>
        <p:nvSpPr>
          <p:cNvPr id="32" name="Arrow: Down 31">
            <a:extLst>
              <a:ext uri="{FF2B5EF4-FFF2-40B4-BE49-F238E27FC236}">
                <a16:creationId xmlns:a16="http://schemas.microsoft.com/office/drawing/2014/main" id="{886A0972-D112-4D06-A122-BD3F678ADF57}"/>
              </a:ext>
            </a:extLst>
          </p:cNvPr>
          <p:cNvSpPr/>
          <p:nvPr/>
        </p:nvSpPr>
        <p:spPr>
          <a:xfrm rot="2346376">
            <a:off x="6643947" y="1481522"/>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548F8420-9DC0-49DB-9FA4-51865D4E1F49}"/>
              </a:ext>
            </a:extLst>
          </p:cNvPr>
          <p:cNvSpPr/>
          <p:nvPr/>
        </p:nvSpPr>
        <p:spPr>
          <a:xfrm rot="10052417">
            <a:off x="5878909" y="2401867"/>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40D771-01C6-46F5-8C4C-99D545632D2D}"/>
              </a:ext>
            </a:extLst>
          </p:cNvPr>
          <p:cNvGrpSpPr/>
          <p:nvPr/>
        </p:nvGrpSpPr>
        <p:grpSpPr>
          <a:xfrm>
            <a:off x="5440092" y="2808061"/>
            <a:ext cx="2872123" cy="314068"/>
            <a:chOff x="5440092" y="2808061"/>
            <a:chExt cx="2872123" cy="314068"/>
          </a:xfrm>
        </p:grpSpPr>
        <p:sp>
          <p:nvSpPr>
            <p:cNvPr id="43" name="Arrow: Down 42">
              <a:extLst>
                <a:ext uri="{FF2B5EF4-FFF2-40B4-BE49-F238E27FC236}">
                  <a16:creationId xmlns:a16="http://schemas.microsoft.com/office/drawing/2014/main" id="{F96ED822-3A55-4899-9276-46EC89B0D673}"/>
                </a:ext>
              </a:extLst>
            </p:cNvPr>
            <p:cNvSpPr/>
            <p:nvPr/>
          </p:nvSpPr>
          <p:spPr>
            <a:xfrm rot="4738307">
              <a:off x="5509906" y="2738247"/>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1DC45A98-3524-4B14-81C9-6CDA4E0BFA6B}"/>
                </a:ext>
              </a:extLst>
            </p:cNvPr>
            <p:cNvSpPr/>
            <p:nvPr/>
          </p:nvSpPr>
          <p:spPr>
            <a:xfrm rot="6774270">
              <a:off x="8058085" y="2867999"/>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FA051A6-73FA-4FA8-BEFE-25A1ED812EF3}"/>
              </a:ext>
            </a:extLst>
          </p:cNvPr>
          <p:cNvGrpSpPr/>
          <p:nvPr/>
        </p:nvGrpSpPr>
        <p:grpSpPr>
          <a:xfrm>
            <a:off x="1791401" y="2947983"/>
            <a:ext cx="4828703" cy="2016312"/>
            <a:chOff x="1791401" y="2947983"/>
            <a:chExt cx="4828703" cy="2016312"/>
          </a:xfrm>
        </p:grpSpPr>
        <p:sp>
          <p:nvSpPr>
            <p:cNvPr id="30" name="Text Placeholder 2">
              <a:extLst>
                <a:ext uri="{FF2B5EF4-FFF2-40B4-BE49-F238E27FC236}">
                  <a16:creationId xmlns:a16="http://schemas.microsoft.com/office/drawing/2014/main" id="{1FBB44C6-B3AA-4CEF-93F3-B8B701401F17}"/>
                </a:ext>
              </a:extLst>
            </p:cNvPr>
            <p:cNvSpPr txBox="1">
              <a:spLocks/>
            </p:cNvSpPr>
            <p:nvPr/>
          </p:nvSpPr>
          <p:spPr>
            <a:xfrm>
              <a:off x="2180297" y="4637614"/>
              <a:ext cx="1132776" cy="32668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a:solidFill>
                    <a:schemeClr val="tx1">
                      <a:lumMod val="65000"/>
                      <a:lumOff val="35000"/>
                    </a:schemeClr>
                  </a:solidFill>
                </a:rPr>
                <a:t>Z’ = -</a:t>
              </a:r>
              <a:r>
                <a:rPr lang="en-US" sz="1600">
                  <a:solidFill>
                    <a:schemeClr val="tx1">
                      <a:lumMod val="65000"/>
                      <a:lumOff val="35000"/>
                    </a:schemeClr>
                  </a:solidFill>
                  <a:latin typeface="Symbol" panose="05050102010706020507" pitchFamily="18" charset="2"/>
                </a:rPr>
                <a:t>p</a:t>
              </a:r>
              <a:r>
                <a:rPr lang="en-US" sz="1600">
                  <a:solidFill>
                    <a:schemeClr val="tx1">
                      <a:lumMod val="65000"/>
                      <a:lumOff val="35000"/>
                    </a:schemeClr>
                  </a:solidFill>
                </a:rPr>
                <a:t> R</a:t>
              </a:r>
              <a:r>
                <a:rPr lang="en-US" sz="1600" baseline="30000">
                  <a:solidFill>
                    <a:schemeClr val="tx1">
                      <a:lumMod val="65000"/>
                      <a:lumOff val="35000"/>
                    </a:schemeClr>
                  </a:solidFill>
                </a:rPr>
                <a:t>0.5</a:t>
              </a:r>
            </a:p>
          </p:txBody>
        </p:sp>
        <p:sp>
          <p:nvSpPr>
            <p:cNvPr id="45" name="Arrow: Down 44">
              <a:extLst>
                <a:ext uri="{FF2B5EF4-FFF2-40B4-BE49-F238E27FC236}">
                  <a16:creationId xmlns:a16="http://schemas.microsoft.com/office/drawing/2014/main" id="{5B49B337-6EF5-4777-8FFE-5A60C2B42770}"/>
                </a:ext>
              </a:extLst>
            </p:cNvPr>
            <p:cNvSpPr/>
            <p:nvPr/>
          </p:nvSpPr>
          <p:spPr>
            <a:xfrm rot="13216672">
              <a:off x="6435788" y="2947983"/>
              <a:ext cx="184316" cy="323944"/>
            </a:xfrm>
            <a:prstGeom prst="downArrow">
              <a:avLst/>
            </a:prstGeom>
            <a:solidFill>
              <a:srgbClr val="843C0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7E2A3FE1-0BBC-4EEB-A087-9B339232CDAD}"/>
                </a:ext>
              </a:extLst>
            </p:cNvPr>
            <p:cNvSpPr/>
            <p:nvPr/>
          </p:nvSpPr>
          <p:spPr>
            <a:xfrm rot="5400000">
              <a:off x="1861215" y="4638983"/>
              <a:ext cx="184316" cy="323944"/>
            </a:xfrm>
            <a:prstGeom prst="downArrow">
              <a:avLst/>
            </a:prstGeom>
            <a:solidFill>
              <a:srgbClr val="843C0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57D298F-B981-4D41-9F42-2673D417CEAA}"/>
              </a:ext>
            </a:extLst>
          </p:cNvPr>
          <p:cNvGrpSpPr/>
          <p:nvPr/>
        </p:nvGrpSpPr>
        <p:grpSpPr>
          <a:xfrm>
            <a:off x="3455147" y="4212723"/>
            <a:ext cx="1559855" cy="862543"/>
            <a:chOff x="3455147" y="4212723"/>
            <a:chExt cx="1559855" cy="862543"/>
          </a:xfrm>
        </p:grpSpPr>
        <p:sp>
          <p:nvSpPr>
            <p:cNvPr id="31" name="Text Placeholder 2">
              <a:extLst>
                <a:ext uri="{FF2B5EF4-FFF2-40B4-BE49-F238E27FC236}">
                  <a16:creationId xmlns:a16="http://schemas.microsoft.com/office/drawing/2014/main" id="{67FCCDAF-60F9-4D26-9325-D75E2F6827DD}"/>
                </a:ext>
              </a:extLst>
            </p:cNvPr>
            <p:cNvSpPr txBox="1">
              <a:spLocks/>
            </p:cNvSpPr>
            <p:nvPr/>
          </p:nvSpPr>
          <p:spPr>
            <a:xfrm>
              <a:off x="3455147" y="4390638"/>
              <a:ext cx="1129123" cy="34523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a:solidFill>
                    <a:schemeClr val="tx1">
                      <a:lumMod val="65000"/>
                      <a:lumOff val="35000"/>
                    </a:schemeClr>
                  </a:solidFill>
                </a:rPr>
                <a:t>Z’ = </a:t>
              </a:r>
              <a:r>
                <a:rPr lang="en-US" sz="1600">
                  <a:solidFill>
                    <a:schemeClr val="tx1">
                      <a:lumMod val="65000"/>
                      <a:lumOff val="35000"/>
                    </a:schemeClr>
                  </a:solidFill>
                  <a:latin typeface="Symbol" panose="05050102010706020507" pitchFamily="18" charset="2"/>
                </a:rPr>
                <a:t>p</a:t>
              </a:r>
              <a:r>
                <a:rPr lang="en-US" sz="1600">
                  <a:solidFill>
                    <a:schemeClr val="tx1">
                      <a:lumMod val="65000"/>
                      <a:lumOff val="35000"/>
                    </a:schemeClr>
                  </a:solidFill>
                </a:rPr>
                <a:t> </a:t>
              </a:r>
              <a:r>
                <a:rPr lang="en-US" sz="1600" err="1">
                  <a:solidFill>
                    <a:schemeClr val="tx1">
                      <a:lumMod val="65000"/>
                      <a:lumOff val="35000"/>
                    </a:schemeClr>
                  </a:solidFill>
                </a:rPr>
                <a:t>tan</a:t>
              </a:r>
              <a:r>
                <a:rPr lang="en-US" sz="1600" err="1">
                  <a:solidFill>
                    <a:schemeClr val="tx1">
                      <a:lumMod val="65000"/>
                      <a:lumOff val="35000"/>
                    </a:schemeClr>
                  </a:solidFill>
                  <a:latin typeface="Symbol" panose="05050102010706020507" pitchFamily="18" charset="2"/>
                </a:rPr>
                <a:t>b</a:t>
              </a:r>
              <a:endParaRPr lang="en-US" sz="1600" baseline="30000">
                <a:solidFill>
                  <a:schemeClr val="tx1">
                    <a:lumMod val="65000"/>
                    <a:lumOff val="35000"/>
                  </a:schemeClr>
                </a:solidFill>
                <a:latin typeface="Symbol" panose="05050102010706020507" pitchFamily="18" charset="2"/>
              </a:endParaRPr>
            </a:p>
          </p:txBody>
        </p:sp>
        <p:sp>
          <p:nvSpPr>
            <p:cNvPr id="47" name="Arrow: Down 46">
              <a:extLst>
                <a:ext uri="{FF2B5EF4-FFF2-40B4-BE49-F238E27FC236}">
                  <a16:creationId xmlns:a16="http://schemas.microsoft.com/office/drawing/2014/main" id="{E14AA8B2-8D88-4439-993C-FD6DE93531D4}"/>
                </a:ext>
              </a:extLst>
            </p:cNvPr>
            <p:cNvSpPr/>
            <p:nvPr/>
          </p:nvSpPr>
          <p:spPr>
            <a:xfrm rot="19552048">
              <a:off x="4804526" y="4212723"/>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339B8D22-7DDF-45FE-B2DE-48B5C75F1CF0}"/>
                </a:ext>
              </a:extLst>
            </p:cNvPr>
            <p:cNvSpPr/>
            <p:nvPr/>
          </p:nvSpPr>
          <p:spPr>
            <a:xfrm rot="15740242">
              <a:off x="4760872" y="4821136"/>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61AC836-B8BF-459B-9218-2BA257A7F22B}"/>
              </a:ext>
            </a:extLst>
          </p:cNvPr>
          <p:cNvGrpSpPr/>
          <p:nvPr/>
        </p:nvGrpSpPr>
        <p:grpSpPr>
          <a:xfrm>
            <a:off x="2764348" y="857693"/>
            <a:ext cx="1786108" cy="4875164"/>
            <a:chOff x="2764348" y="857693"/>
            <a:chExt cx="1786108" cy="4875164"/>
          </a:xfrm>
        </p:grpSpPr>
        <p:sp>
          <p:nvSpPr>
            <p:cNvPr id="37" name="Oval 36"/>
            <p:cNvSpPr/>
            <p:nvPr/>
          </p:nvSpPr>
          <p:spPr>
            <a:xfrm>
              <a:off x="2764348" y="2041360"/>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59971" y="5635753"/>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448638" y="4835597"/>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767445" y="857693"/>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465537" y="1415288"/>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453352" y="1287018"/>
              <a:ext cx="97104" cy="97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26741AB9-6C43-4155-8A90-B1AD42EE7CE4}"/>
                </a:ext>
              </a:extLst>
            </p:cNvPr>
            <p:cNvSpPr/>
            <p:nvPr/>
          </p:nvSpPr>
          <p:spPr>
            <a:xfrm rot="8771720">
              <a:off x="2838883" y="2156705"/>
              <a:ext cx="184316" cy="323944"/>
            </a:xfrm>
            <a:prstGeom prst="downArrow">
              <a:avLst/>
            </a:prstGeom>
            <a:solidFill>
              <a:srgbClr val="4472C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Audio 9">
            <a:hlinkClick r:id="" action="ppaction://media"/>
            <a:extLst>
              <a:ext uri="{FF2B5EF4-FFF2-40B4-BE49-F238E27FC236}">
                <a16:creationId xmlns:a16="http://schemas.microsoft.com/office/drawing/2014/main" id="{19E3306A-19BB-4DEE-9AD5-A677EB9C57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173393071"/>
      </p:ext>
    </p:extLst>
  </p:cSld>
  <p:clrMapOvr>
    <a:masterClrMapping/>
  </p:clrMapOvr>
  <mc:AlternateContent xmlns:mc="http://schemas.openxmlformats.org/markup-compatibility/2006" xmlns:p14="http://schemas.microsoft.com/office/powerpoint/2010/main">
    <mc:Choice Requires="p14">
      <p:transition spd="slow" p14:dur="2000" advTm="61562"/>
    </mc:Choice>
    <mc:Fallback xmlns="">
      <p:transition spd="slow" advTm="6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0"/>
                </p:tgtEl>
              </p:cMediaNode>
            </p:audio>
          </p:childTnLst>
        </p:cTn>
      </p:par>
    </p:tnLst>
    <p:bldLst>
      <p:bldP spid="33" grpId="0" animBg="1"/>
      <p:bldP spid="7" grpId="0" animBg="1"/>
      <p:bldP spid="27" grpId="0" animBg="1"/>
      <p:bldP spid="32"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tx1">
                      <a:lumMod val="50000"/>
                      <a:lumOff val="50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55" name="Right Arrow 54"/>
          <p:cNvSpPr/>
          <p:nvPr/>
        </p:nvSpPr>
        <p:spPr>
          <a:xfrm rot="12948279">
            <a:off x="4301100" y="2720245"/>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40</a:t>
            </a:fld>
            <a:endParaRPr lang="en-US"/>
          </a:p>
        </p:txBody>
      </p:sp>
      <p:pic>
        <p:nvPicPr>
          <p:cNvPr id="17" name="Audio 16">
            <a:hlinkClick r:id="" action="ppaction://media"/>
            <a:extLst>
              <a:ext uri="{FF2B5EF4-FFF2-40B4-BE49-F238E27FC236}">
                <a16:creationId xmlns:a16="http://schemas.microsoft.com/office/drawing/2014/main" id="{7F6D30D9-F112-45A8-A5AE-A2EA454E72E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020205305"/>
      </p:ext>
    </p:extLst>
  </p:cSld>
  <p:clrMapOvr>
    <a:masterClrMapping/>
  </p:clrMapOvr>
  <mc:AlternateContent xmlns:mc="http://schemas.openxmlformats.org/markup-compatibility/2006" xmlns:p14="http://schemas.microsoft.com/office/powerpoint/2010/main">
    <mc:Choice Requires="p14">
      <p:transition spd="slow" p14:dur="2000" advTm="5703"/>
    </mc:Choice>
    <mc:Fallback xmlns="">
      <p:transition spd="slow" advTm="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9" b="19112"/>
          <a:stretch/>
        </p:blipFill>
        <p:spPr>
          <a:xfrm>
            <a:off x="367641" y="4136"/>
            <a:ext cx="11312165" cy="6853864"/>
          </a:xfrm>
          <a:prstGeom prst="rect">
            <a:avLst/>
          </a:prstGeom>
        </p:spPr>
      </p:pic>
      <p:sp>
        <p:nvSpPr>
          <p:cNvPr id="9" name="TextBox 8"/>
          <p:cNvSpPr txBox="1"/>
          <p:nvPr/>
        </p:nvSpPr>
        <p:spPr>
          <a:xfrm>
            <a:off x="1377028" y="1610621"/>
            <a:ext cx="2968313" cy="2246769"/>
          </a:xfrm>
          <a:prstGeom prst="rect">
            <a:avLst/>
          </a:prstGeom>
          <a:noFill/>
        </p:spPr>
        <p:txBody>
          <a:bodyPr wrap="none" rtlCol="0">
            <a:spAutoFit/>
          </a:bodyPr>
          <a:lstStyle/>
          <a:p>
            <a:pPr marL="234950" indent="-234950">
              <a:buFont typeface="Arial" pitchFamily="34" charset="0"/>
              <a:buChar char="•"/>
            </a:pPr>
            <a:r>
              <a:rPr lang="en-US" sz="2000">
                <a:solidFill>
                  <a:schemeClr val="bg1"/>
                </a:solidFill>
              </a:rPr>
              <a:t>2040+ service entry</a:t>
            </a:r>
          </a:p>
          <a:p>
            <a:pPr marL="234950" indent="-234950">
              <a:buFont typeface="Arial" pitchFamily="34" charset="0"/>
              <a:buChar char="•"/>
            </a:pPr>
            <a:r>
              <a:rPr lang="en-US" sz="2000">
                <a:solidFill>
                  <a:schemeClr val="bg1"/>
                </a:solidFill>
              </a:rPr>
              <a:t>Ultra-bypass/open rotor</a:t>
            </a:r>
          </a:p>
          <a:p>
            <a:pPr marL="234950" indent="-234950">
              <a:buFont typeface="Arial" pitchFamily="34" charset="0"/>
              <a:buChar char="•"/>
            </a:pPr>
            <a:r>
              <a:rPr lang="en-US" sz="2000">
                <a:solidFill>
                  <a:schemeClr val="bg1"/>
                </a:solidFill>
              </a:rPr>
              <a:t>Noise shielding</a:t>
            </a:r>
          </a:p>
          <a:p>
            <a:pPr marL="234950" indent="-234950">
              <a:buFont typeface="Arial" pitchFamily="34" charset="0"/>
              <a:buChar char="•"/>
            </a:pPr>
            <a:r>
              <a:rPr lang="en-US" sz="2000">
                <a:solidFill>
                  <a:schemeClr val="bg1"/>
                </a:solidFill>
              </a:rPr>
              <a:t>Aero-elastic stabilized</a:t>
            </a:r>
          </a:p>
          <a:p>
            <a:pPr marL="234950" indent="-234950">
              <a:buFont typeface="Arial" pitchFamily="34" charset="0"/>
              <a:buChar char="•"/>
            </a:pPr>
            <a:r>
              <a:rPr lang="en-US" sz="2000">
                <a:solidFill>
                  <a:schemeClr val="bg1"/>
                </a:solidFill>
              </a:rPr>
              <a:t>Flight-continuous APU</a:t>
            </a:r>
          </a:p>
          <a:p>
            <a:pPr marL="234950" indent="-234950">
              <a:buFont typeface="Arial" pitchFamily="34" charset="0"/>
              <a:buChar char="•"/>
            </a:pPr>
            <a:r>
              <a:rPr lang="en-US" sz="2000">
                <a:solidFill>
                  <a:schemeClr val="bg1"/>
                </a:solidFill>
              </a:rPr>
              <a:t>B’layer ingest./</a:t>
            </a:r>
            <a:r>
              <a:rPr lang="en-US" sz="2000" err="1">
                <a:solidFill>
                  <a:schemeClr val="bg1"/>
                </a:solidFill>
              </a:rPr>
              <a:t>manip</a:t>
            </a:r>
            <a:r>
              <a:rPr lang="en-US" sz="2000">
                <a:solidFill>
                  <a:schemeClr val="bg1"/>
                </a:solidFill>
              </a:rPr>
              <a:t>.</a:t>
            </a:r>
          </a:p>
          <a:p>
            <a:pPr marL="234950" indent="-234950">
              <a:buFont typeface="Arial" pitchFamily="34" charset="0"/>
              <a:buChar char="•"/>
            </a:pPr>
            <a:r>
              <a:rPr lang="en-US" sz="2000">
                <a:solidFill>
                  <a:schemeClr val="bg1"/>
                </a:solidFill>
              </a:rPr>
              <a:t>L/D ≈ 22</a:t>
            </a:r>
          </a:p>
        </p:txBody>
      </p:sp>
      <p:sp>
        <p:nvSpPr>
          <p:cNvPr id="2" name="Slide Number Placeholder 1"/>
          <p:cNvSpPr>
            <a:spLocks noGrp="1"/>
          </p:cNvSpPr>
          <p:nvPr>
            <p:ph type="sldNum" sz="quarter" idx="12"/>
          </p:nvPr>
        </p:nvSpPr>
        <p:spPr>
          <a:xfrm>
            <a:off x="79387" y="6492875"/>
            <a:ext cx="2057400" cy="365125"/>
          </a:xfrm>
        </p:spPr>
        <p:txBody>
          <a:bodyPr/>
          <a:lstStyle/>
          <a:p>
            <a:fld id="{01E2073A-A629-45A2-8404-EF7185EE7B65}" type="slidenum">
              <a:rPr lang="en-US" smtClean="0">
                <a:solidFill>
                  <a:schemeClr val="bg1">
                    <a:lumMod val="75000"/>
                  </a:schemeClr>
                </a:solidFill>
              </a:rPr>
              <a:pPr/>
              <a:t>41</a:t>
            </a:fld>
            <a:endParaRPr lang="en-US">
              <a:solidFill>
                <a:schemeClr val="bg1">
                  <a:lumMod val="75000"/>
                </a:schemeClr>
              </a:solidFill>
            </a:endParaRPr>
          </a:p>
        </p:txBody>
      </p:sp>
      <p:pic>
        <p:nvPicPr>
          <p:cNvPr id="17" name="Picture 16">
            <a:extLst>
              <a:ext uri="{FF2B5EF4-FFF2-40B4-BE49-F238E27FC236}">
                <a16:creationId xmlns:a16="http://schemas.microsoft.com/office/drawing/2014/main" id="{4C8ABFB1-3C0B-4A5C-A57B-9452D82C0C37}"/>
              </a:ext>
            </a:extLst>
          </p:cNvPr>
          <p:cNvPicPr>
            <a:picLocks noChangeAspect="1"/>
          </p:cNvPicPr>
          <p:nvPr/>
        </p:nvPicPr>
        <p:blipFill rotWithShape="1">
          <a:blip r:embed="rId6">
            <a:extLst>
              <a:ext uri="{28A0092B-C50C-407E-A947-70E740481C1C}">
                <a14:useLocalDpi xmlns:a14="http://schemas.microsoft.com/office/drawing/2010/main" val="0"/>
              </a:ext>
            </a:extLst>
          </a:blip>
          <a:srcRect l="94167" t="19" b="19112"/>
          <a:stretch/>
        </p:blipFill>
        <p:spPr>
          <a:xfrm>
            <a:off x="11679806" y="4136"/>
            <a:ext cx="659876" cy="6853864"/>
          </a:xfrm>
          <a:prstGeom prst="rect">
            <a:avLst/>
          </a:prstGeom>
        </p:spPr>
      </p:pic>
      <p:pic>
        <p:nvPicPr>
          <p:cNvPr id="18" name="Picture 17">
            <a:extLst>
              <a:ext uri="{FF2B5EF4-FFF2-40B4-BE49-F238E27FC236}">
                <a16:creationId xmlns:a16="http://schemas.microsoft.com/office/drawing/2014/main" id="{9F724EAB-F054-4FF4-8F78-D53EC16594C5}"/>
              </a:ext>
            </a:extLst>
          </p:cNvPr>
          <p:cNvPicPr>
            <a:picLocks noChangeAspect="1"/>
          </p:cNvPicPr>
          <p:nvPr/>
        </p:nvPicPr>
        <p:blipFill rotWithShape="1">
          <a:blip r:embed="rId6">
            <a:extLst>
              <a:ext uri="{28A0092B-C50C-407E-A947-70E740481C1C}">
                <a14:useLocalDpi xmlns:a14="http://schemas.microsoft.com/office/drawing/2010/main" val="0"/>
              </a:ext>
            </a:extLst>
          </a:blip>
          <a:srcRect t="19" r="96314" b="19112"/>
          <a:stretch/>
        </p:blipFill>
        <p:spPr>
          <a:xfrm>
            <a:off x="-48169" y="4136"/>
            <a:ext cx="416932" cy="6853864"/>
          </a:xfrm>
          <a:prstGeom prst="rect">
            <a:avLst/>
          </a:prstGeom>
        </p:spPr>
      </p:pic>
      <p:sp>
        <p:nvSpPr>
          <p:cNvPr id="10" name="TextBox 9"/>
          <p:cNvSpPr txBox="1"/>
          <p:nvPr/>
        </p:nvSpPr>
        <p:spPr>
          <a:xfrm>
            <a:off x="10965072" y="6506546"/>
            <a:ext cx="1156663" cy="276999"/>
          </a:xfrm>
          <a:prstGeom prst="rect">
            <a:avLst/>
          </a:prstGeom>
          <a:noFill/>
        </p:spPr>
        <p:txBody>
          <a:bodyPr wrap="none" rtlCol="0">
            <a:spAutoFit/>
          </a:bodyPr>
          <a:lstStyle/>
          <a:p>
            <a:r>
              <a:rPr lang="en-US" sz="1200">
                <a:solidFill>
                  <a:schemeClr val="bg1">
                    <a:lumMod val="85000"/>
                  </a:schemeClr>
                </a:solidFill>
              </a:rPr>
              <a:t>www.NASA.gov</a:t>
            </a:r>
          </a:p>
        </p:txBody>
      </p:sp>
      <p:sp>
        <p:nvSpPr>
          <p:cNvPr id="8" name="TextBox 7"/>
          <p:cNvSpPr txBox="1"/>
          <p:nvPr/>
        </p:nvSpPr>
        <p:spPr>
          <a:xfrm>
            <a:off x="201979" y="46680"/>
            <a:ext cx="2986680" cy="456395"/>
          </a:xfrm>
          <a:prstGeom prst="rect">
            <a:avLst/>
          </a:prstGeom>
          <a:noFill/>
        </p:spPr>
        <p:txBody>
          <a:bodyPr wrap="square" lIns="91429" tIns="45714" rIns="91429" bIns="45714" rtlCol="0">
            <a:spAutoFit/>
          </a:bodyPr>
          <a:lstStyle/>
          <a:p>
            <a:pPr>
              <a:lnSpc>
                <a:spcPts val="2800"/>
              </a:lnSpc>
            </a:pPr>
            <a:r>
              <a:rPr lang="en-US" sz="2800" b="1">
                <a:solidFill>
                  <a:schemeClr val="bg1"/>
                </a:solidFill>
              </a:rPr>
              <a:t>Future Transport</a:t>
            </a:r>
            <a:endParaRPr lang="en-US" sz="2800" i="1">
              <a:solidFill>
                <a:schemeClr val="bg1"/>
              </a:solidFill>
            </a:endParaRPr>
          </a:p>
        </p:txBody>
      </p:sp>
      <p:pic>
        <p:nvPicPr>
          <p:cNvPr id="6" name="Audio 5">
            <a:hlinkClick r:id="" action="ppaction://media"/>
            <a:extLst>
              <a:ext uri="{FF2B5EF4-FFF2-40B4-BE49-F238E27FC236}">
                <a16:creationId xmlns:a16="http://schemas.microsoft.com/office/drawing/2014/main" id="{F78A34BE-B972-4B50-8B91-1FA73AE424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743181299"/>
      </p:ext>
    </p:extLst>
  </p:cSld>
  <p:clrMapOvr>
    <a:masterClrMapping/>
  </p:clrMapOvr>
  <mc:AlternateContent xmlns:mc="http://schemas.openxmlformats.org/markup-compatibility/2006" xmlns:p14="http://schemas.microsoft.com/office/powerpoint/2010/main">
    <mc:Choice Requires="p14">
      <p:transition spd="slow" p14:dur="2000" advTm="8455"/>
    </mc:Choice>
    <mc:Fallback xmlns="">
      <p:transition spd="slow" advTm="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FB935F-B03C-4D0F-AB7B-39DE244A5DE5}"/>
              </a:ext>
            </a:extLst>
          </p:cNvPr>
          <p:cNvPicPr>
            <a:picLocks noChangeAspect="1"/>
          </p:cNvPicPr>
          <p:nvPr/>
        </p:nvPicPr>
        <p:blipFill rotWithShape="1">
          <a:blip r:embed="rId6"/>
          <a:srcRect l="9731" t="2712" r="4624"/>
          <a:stretch/>
        </p:blipFill>
        <p:spPr>
          <a:xfrm>
            <a:off x="2066544" y="667512"/>
            <a:ext cx="8382672" cy="5824728"/>
          </a:xfrm>
          <a:prstGeom prst="rect">
            <a:avLst/>
          </a:prstGeom>
        </p:spPr>
      </p:pic>
      <p:sp>
        <p:nvSpPr>
          <p:cNvPr id="5" name="TextBox 4"/>
          <p:cNvSpPr txBox="1"/>
          <p:nvPr/>
        </p:nvSpPr>
        <p:spPr>
          <a:xfrm>
            <a:off x="0" y="2"/>
            <a:ext cx="8323857"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Lifting-line Model ~ Boeing blended wing-body</a:t>
            </a:r>
          </a:p>
        </p:txBody>
      </p:sp>
      <p:sp>
        <p:nvSpPr>
          <p:cNvPr id="4" name="Slide Number Placeholder 3"/>
          <p:cNvSpPr>
            <a:spLocks noGrp="1"/>
          </p:cNvSpPr>
          <p:nvPr>
            <p:ph type="sldNum" sz="quarter" idx="12"/>
          </p:nvPr>
        </p:nvSpPr>
        <p:spPr/>
        <p:txBody>
          <a:bodyPr/>
          <a:lstStyle/>
          <a:p>
            <a:fld id="{01E2073A-A629-45A2-8404-EF7185EE7B65}" type="slidenum">
              <a:rPr lang="en-US" smtClean="0"/>
              <a:pPr/>
              <a:t>42</a:t>
            </a:fld>
            <a:endParaRPr lang="en-US"/>
          </a:p>
        </p:txBody>
      </p:sp>
      <p:sp>
        <p:nvSpPr>
          <p:cNvPr id="6" name="Right Arrow 46">
            <a:extLst>
              <a:ext uri="{FF2B5EF4-FFF2-40B4-BE49-F238E27FC236}">
                <a16:creationId xmlns:a16="http://schemas.microsoft.com/office/drawing/2014/main" id="{C749027B-C631-4B2D-A36C-7661192147A0}"/>
              </a:ext>
            </a:extLst>
          </p:cNvPr>
          <p:cNvSpPr/>
          <p:nvPr/>
        </p:nvSpPr>
        <p:spPr>
          <a:xfrm rot="18594185">
            <a:off x="8961666" y="2289272"/>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46">
            <a:extLst>
              <a:ext uri="{FF2B5EF4-FFF2-40B4-BE49-F238E27FC236}">
                <a16:creationId xmlns:a16="http://schemas.microsoft.com/office/drawing/2014/main" id="{23617514-1613-4934-BF67-CDCB0A287715}"/>
              </a:ext>
            </a:extLst>
          </p:cNvPr>
          <p:cNvSpPr/>
          <p:nvPr/>
        </p:nvSpPr>
        <p:spPr>
          <a:xfrm rot="19498441">
            <a:off x="7111504" y="3280158"/>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46">
            <a:extLst>
              <a:ext uri="{FF2B5EF4-FFF2-40B4-BE49-F238E27FC236}">
                <a16:creationId xmlns:a16="http://schemas.microsoft.com/office/drawing/2014/main" id="{8C50E228-D18A-473F-B675-33C3D8F6B45A}"/>
              </a:ext>
            </a:extLst>
          </p:cNvPr>
          <p:cNvSpPr/>
          <p:nvPr/>
        </p:nvSpPr>
        <p:spPr>
          <a:xfrm rot="7538556">
            <a:off x="5808042" y="5550686"/>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46">
            <a:extLst>
              <a:ext uri="{FF2B5EF4-FFF2-40B4-BE49-F238E27FC236}">
                <a16:creationId xmlns:a16="http://schemas.microsoft.com/office/drawing/2014/main" id="{9689FF6E-03ED-4549-BC0F-37F745FC1608}"/>
              </a:ext>
            </a:extLst>
          </p:cNvPr>
          <p:cNvSpPr/>
          <p:nvPr/>
        </p:nvSpPr>
        <p:spPr>
          <a:xfrm rot="7482378">
            <a:off x="9627003" y="2280816"/>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46">
            <a:extLst>
              <a:ext uri="{FF2B5EF4-FFF2-40B4-BE49-F238E27FC236}">
                <a16:creationId xmlns:a16="http://schemas.microsoft.com/office/drawing/2014/main" id="{E581643E-3470-4CA4-855B-4F19F5A013E2}"/>
              </a:ext>
            </a:extLst>
          </p:cNvPr>
          <p:cNvSpPr/>
          <p:nvPr/>
        </p:nvSpPr>
        <p:spPr>
          <a:xfrm>
            <a:off x="9622253" y="4449107"/>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46">
            <a:extLst>
              <a:ext uri="{FF2B5EF4-FFF2-40B4-BE49-F238E27FC236}">
                <a16:creationId xmlns:a16="http://schemas.microsoft.com/office/drawing/2014/main" id="{97C4D0B5-A851-4494-AF99-524CAE6FC76C}"/>
              </a:ext>
            </a:extLst>
          </p:cNvPr>
          <p:cNvSpPr/>
          <p:nvPr/>
        </p:nvSpPr>
        <p:spPr>
          <a:xfrm>
            <a:off x="9607582" y="358066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46">
            <a:extLst>
              <a:ext uri="{FF2B5EF4-FFF2-40B4-BE49-F238E27FC236}">
                <a16:creationId xmlns:a16="http://schemas.microsoft.com/office/drawing/2014/main" id="{18A89287-6711-45E6-A17A-A84516ADB389}"/>
              </a:ext>
            </a:extLst>
          </p:cNvPr>
          <p:cNvSpPr/>
          <p:nvPr/>
        </p:nvSpPr>
        <p:spPr>
          <a:xfrm rot="8047871">
            <a:off x="2871065" y="667554"/>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46">
            <a:extLst>
              <a:ext uri="{FF2B5EF4-FFF2-40B4-BE49-F238E27FC236}">
                <a16:creationId xmlns:a16="http://schemas.microsoft.com/office/drawing/2014/main" id="{FCDC7675-559F-4B7B-A19D-CE7AAA3A95A8}"/>
              </a:ext>
            </a:extLst>
          </p:cNvPr>
          <p:cNvSpPr/>
          <p:nvPr/>
        </p:nvSpPr>
        <p:spPr>
          <a:xfrm rot="7847193">
            <a:off x="9802586" y="887289"/>
            <a:ext cx="395923" cy="200203"/>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CBE47B43-8281-45FD-80C9-9D63D75DD2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655924531"/>
      </p:ext>
    </p:extLst>
  </p:cSld>
  <p:clrMapOvr>
    <a:masterClrMapping/>
  </p:clrMapOvr>
  <mc:AlternateContent xmlns:mc="http://schemas.openxmlformats.org/markup-compatibility/2006" xmlns:p14="http://schemas.microsoft.com/office/powerpoint/2010/main">
    <mc:Choice Requires="p14">
      <p:transition spd="slow" p14:dur="2000" advTm="62338"/>
    </mc:Choice>
    <mc:Fallback xmlns="">
      <p:transition spd="slow" advTm="6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8"/>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6933BD-D4FC-4920-8085-943596B9A294}"/>
              </a:ext>
            </a:extLst>
          </p:cNvPr>
          <p:cNvPicPr>
            <a:picLocks noChangeAspect="1"/>
          </p:cNvPicPr>
          <p:nvPr/>
        </p:nvPicPr>
        <p:blipFill rotWithShape="1">
          <a:blip r:embed="rId6"/>
          <a:srcRect l="9446" r="4910"/>
          <a:stretch/>
        </p:blipFill>
        <p:spPr>
          <a:xfrm>
            <a:off x="1880388" y="503557"/>
            <a:ext cx="8369218" cy="5944531"/>
          </a:xfrm>
          <a:prstGeom prst="rect">
            <a:avLst/>
          </a:prstGeom>
        </p:spPr>
      </p:pic>
      <p:sp>
        <p:nvSpPr>
          <p:cNvPr id="5" name="TextBox 4"/>
          <p:cNvSpPr txBox="1"/>
          <p:nvPr/>
        </p:nvSpPr>
        <p:spPr>
          <a:xfrm>
            <a:off x="121264" y="-39183"/>
            <a:ext cx="7139354"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Lifting-line Model ~ Lockheed </a:t>
            </a:r>
            <a:r>
              <a:rPr lang="en-US" sz="2800" b="1" err="1">
                <a:solidFill>
                  <a:schemeClr val="tx1">
                    <a:lumMod val="50000"/>
                    <a:lumOff val="50000"/>
                  </a:schemeClr>
                </a:solidFill>
              </a:rPr>
              <a:t>boxwing</a:t>
            </a:r>
            <a:endParaRPr lang="en-US" sz="2800" b="1">
              <a:solidFill>
                <a:schemeClr val="tx1">
                  <a:lumMod val="50000"/>
                  <a:lumOff val="50000"/>
                </a:schemeClr>
              </a:solidFill>
            </a:endParaRPr>
          </a:p>
        </p:txBody>
      </p:sp>
      <p:grpSp>
        <p:nvGrpSpPr>
          <p:cNvPr id="6" name="Group 5"/>
          <p:cNvGrpSpPr/>
          <p:nvPr/>
        </p:nvGrpSpPr>
        <p:grpSpPr>
          <a:xfrm>
            <a:off x="7113093" y="2996932"/>
            <a:ext cx="473288" cy="280771"/>
            <a:chOff x="5885057" y="3068518"/>
            <a:chExt cx="473288" cy="280771"/>
          </a:xfrm>
        </p:grpSpPr>
        <p:sp>
          <p:nvSpPr>
            <p:cNvPr id="7" name="TextBox 6"/>
            <p:cNvSpPr txBox="1"/>
            <p:nvPr/>
          </p:nvSpPr>
          <p:spPr>
            <a:xfrm>
              <a:off x="5885057" y="3068518"/>
              <a:ext cx="176100" cy="145874"/>
            </a:xfrm>
            <a:prstGeom prst="rect">
              <a:avLst/>
            </a:prstGeom>
            <a:noFill/>
            <a:effectLst/>
          </p:spPr>
          <p:txBody>
            <a:bodyPr wrap="square" lIns="27432" tIns="0" rIns="0" bIns="0" rtlCol="0" anchor="ctr" anchorCtr="0">
              <a:spAutoFit/>
            </a:bodyPr>
            <a:lstStyle/>
            <a:p>
              <a:pPr>
                <a:lnSpc>
                  <a:spcPts val="1200"/>
                </a:lnSpc>
              </a:pPr>
              <a:r>
                <a:rPr lang="en-US" sz="900"/>
                <a:t>CG</a:t>
              </a:r>
            </a:p>
          </p:txBody>
        </p:sp>
        <p:sp>
          <p:nvSpPr>
            <p:cNvPr id="10" name="TextBox 9"/>
            <p:cNvSpPr txBox="1"/>
            <p:nvPr/>
          </p:nvSpPr>
          <p:spPr>
            <a:xfrm>
              <a:off x="6182245" y="3203415"/>
              <a:ext cx="176100" cy="145874"/>
            </a:xfrm>
            <a:prstGeom prst="rect">
              <a:avLst/>
            </a:prstGeom>
            <a:noFill/>
            <a:effectLst/>
          </p:spPr>
          <p:txBody>
            <a:bodyPr wrap="square" lIns="27432" tIns="0" rIns="9144" bIns="0" rtlCol="0">
              <a:spAutoFit/>
            </a:bodyPr>
            <a:lstStyle/>
            <a:p>
              <a:pPr>
                <a:lnSpc>
                  <a:spcPts val="1200"/>
                </a:lnSpc>
              </a:pPr>
              <a:r>
                <a:rPr lang="en-US" sz="900"/>
                <a:t>AC</a:t>
              </a:r>
            </a:p>
          </p:txBody>
        </p:sp>
      </p:grpSp>
      <p:grpSp>
        <p:nvGrpSpPr>
          <p:cNvPr id="3" name="Group 2">
            <a:extLst>
              <a:ext uri="{FF2B5EF4-FFF2-40B4-BE49-F238E27FC236}">
                <a16:creationId xmlns:a16="http://schemas.microsoft.com/office/drawing/2014/main" id="{409927BF-7EA0-431B-B0CB-FAD0007563B6}"/>
              </a:ext>
            </a:extLst>
          </p:cNvPr>
          <p:cNvGrpSpPr/>
          <p:nvPr/>
        </p:nvGrpSpPr>
        <p:grpSpPr>
          <a:xfrm>
            <a:off x="9420737" y="749401"/>
            <a:ext cx="582499" cy="497681"/>
            <a:chOff x="9420737" y="749401"/>
            <a:chExt cx="582499" cy="497681"/>
          </a:xfrm>
        </p:grpSpPr>
        <p:sp>
          <p:nvSpPr>
            <p:cNvPr id="25" name="TextBox 24"/>
            <p:cNvSpPr txBox="1"/>
            <p:nvPr/>
          </p:nvSpPr>
          <p:spPr>
            <a:xfrm>
              <a:off x="9420737" y="1093194"/>
              <a:ext cx="216404" cy="153888"/>
            </a:xfrm>
            <a:prstGeom prst="rect">
              <a:avLst/>
            </a:prstGeom>
            <a:noFill/>
            <a:effectLst/>
          </p:spPr>
          <p:txBody>
            <a:bodyPr wrap="square" lIns="27432" tIns="0" rIns="9144" bIns="0" rtlCol="0">
              <a:spAutoFit/>
            </a:bodyPr>
            <a:lstStyle/>
            <a:p>
              <a:r>
                <a:rPr lang="en-US" sz="1000"/>
                <a:t>Aft</a:t>
              </a:r>
            </a:p>
          </p:txBody>
        </p:sp>
        <p:sp>
          <p:nvSpPr>
            <p:cNvPr id="26" name="TextBox 25"/>
            <p:cNvSpPr txBox="1"/>
            <p:nvPr/>
          </p:nvSpPr>
          <p:spPr>
            <a:xfrm>
              <a:off x="9731406" y="749401"/>
              <a:ext cx="271830" cy="153888"/>
            </a:xfrm>
            <a:prstGeom prst="rect">
              <a:avLst/>
            </a:prstGeom>
            <a:noFill/>
            <a:effectLst/>
          </p:spPr>
          <p:txBody>
            <a:bodyPr wrap="square" lIns="27432" tIns="0" rIns="9144" bIns="0" rtlCol="0">
              <a:spAutoFit/>
            </a:bodyPr>
            <a:lstStyle/>
            <a:p>
              <a:r>
                <a:rPr lang="en-US" sz="1000" err="1"/>
                <a:t>Fwd</a:t>
              </a:r>
              <a:endParaRPr lang="en-US" sz="1000"/>
            </a:p>
          </p:txBody>
        </p:sp>
      </p:grpSp>
      <p:sp>
        <p:nvSpPr>
          <p:cNvPr id="2" name="Slide Number Placeholder 1"/>
          <p:cNvSpPr>
            <a:spLocks noGrp="1"/>
          </p:cNvSpPr>
          <p:nvPr>
            <p:ph type="sldNum" sz="quarter" idx="12"/>
          </p:nvPr>
        </p:nvSpPr>
        <p:spPr/>
        <p:txBody>
          <a:bodyPr/>
          <a:lstStyle/>
          <a:p>
            <a:fld id="{01E2073A-A629-45A2-8404-EF7185EE7B65}" type="slidenum">
              <a:rPr lang="en-US" smtClean="0"/>
              <a:pPr/>
              <a:t>43</a:t>
            </a:fld>
            <a:endParaRPr lang="en-US"/>
          </a:p>
        </p:txBody>
      </p:sp>
      <p:grpSp>
        <p:nvGrpSpPr>
          <p:cNvPr id="8" name="Group 7">
            <a:extLst>
              <a:ext uri="{FF2B5EF4-FFF2-40B4-BE49-F238E27FC236}">
                <a16:creationId xmlns:a16="http://schemas.microsoft.com/office/drawing/2014/main" id="{40A066C2-05DD-4A8D-990F-09122B07AB72}"/>
              </a:ext>
            </a:extLst>
          </p:cNvPr>
          <p:cNvGrpSpPr/>
          <p:nvPr/>
        </p:nvGrpSpPr>
        <p:grpSpPr>
          <a:xfrm>
            <a:off x="9165731" y="1914551"/>
            <a:ext cx="641268" cy="454217"/>
            <a:chOff x="9165731" y="1914551"/>
            <a:chExt cx="641268" cy="454217"/>
          </a:xfrm>
        </p:grpSpPr>
        <p:sp>
          <p:nvSpPr>
            <p:cNvPr id="23" name="TextBox 22">
              <a:extLst>
                <a:ext uri="{FF2B5EF4-FFF2-40B4-BE49-F238E27FC236}">
                  <a16:creationId xmlns:a16="http://schemas.microsoft.com/office/drawing/2014/main" id="{1CCC5937-C26E-4916-BADA-8B11F947ABE9}"/>
                </a:ext>
              </a:extLst>
            </p:cNvPr>
            <p:cNvSpPr txBox="1"/>
            <p:nvPr/>
          </p:nvSpPr>
          <p:spPr>
            <a:xfrm>
              <a:off x="9590595" y="2214880"/>
              <a:ext cx="216404" cy="153888"/>
            </a:xfrm>
            <a:prstGeom prst="rect">
              <a:avLst/>
            </a:prstGeom>
            <a:noFill/>
            <a:effectLst/>
          </p:spPr>
          <p:txBody>
            <a:bodyPr wrap="square" lIns="27432" tIns="0" rIns="9144" bIns="0" rtlCol="0">
              <a:spAutoFit/>
            </a:bodyPr>
            <a:lstStyle/>
            <a:p>
              <a:r>
                <a:rPr lang="en-US" sz="1000"/>
                <a:t>Aft</a:t>
              </a:r>
            </a:p>
          </p:txBody>
        </p:sp>
        <p:sp>
          <p:nvSpPr>
            <p:cNvPr id="27" name="TextBox 26">
              <a:extLst>
                <a:ext uri="{FF2B5EF4-FFF2-40B4-BE49-F238E27FC236}">
                  <a16:creationId xmlns:a16="http://schemas.microsoft.com/office/drawing/2014/main" id="{3D02C1A9-D680-4917-88D7-9184DAC694C6}"/>
                </a:ext>
              </a:extLst>
            </p:cNvPr>
            <p:cNvSpPr txBox="1"/>
            <p:nvPr/>
          </p:nvSpPr>
          <p:spPr>
            <a:xfrm>
              <a:off x="9165731" y="1914551"/>
              <a:ext cx="271830" cy="153888"/>
            </a:xfrm>
            <a:prstGeom prst="rect">
              <a:avLst/>
            </a:prstGeom>
            <a:noFill/>
            <a:effectLst/>
          </p:spPr>
          <p:txBody>
            <a:bodyPr wrap="square" lIns="27432" tIns="0" rIns="9144" bIns="0" rtlCol="0">
              <a:spAutoFit/>
            </a:bodyPr>
            <a:lstStyle/>
            <a:p>
              <a:r>
                <a:rPr lang="en-US" sz="1000" err="1"/>
                <a:t>Fwd</a:t>
              </a:r>
              <a:endParaRPr lang="en-US" sz="1000"/>
            </a:p>
          </p:txBody>
        </p:sp>
      </p:grpSp>
      <p:grpSp>
        <p:nvGrpSpPr>
          <p:cNvPr id="9" name="Group 8">
            <a:extLst>
              <a:ext uri="{FF2B5EF4-FFF2-40B4-BE49-F238E27FC236}">
                <a16:creationId xmlns:a16="http://schemas.microsoft.com/office/drawing/2014/main" id="{94F1C387-DA41-4B6D-A99C-D736C2370D78}"/>
              </a:ext>
            </a:extLst>
          </p:cNvPr>
          <p:cNvGrpSpPr/>
          <p:nvPr/>
        </p:nvGrpSpPr>
        <p:grpSpPr>
          <a:xfrm>
            <a:off x="8867877" y="2949514"/>
            <a:ext cx="999444" cy="680196"/>
            <a:chOff x="8867877" y="2949514"/>
            <a:chExt cx="999444" cy="680196"/>
          </a:xfrm>
        </p:grpSpPr>
        <p:sp>
          <p:nvSpPr>
            <p:cNvPr id="29" name="TextBox 28">
              <a:extLst>
                <a:ext uri="{FF2B5EF4-FFF2-40B4-BE49-F238E27FC236}">
                  <a16:creationId xmlns:a16="http://schemas.microsoft.com/office/drawing/2014/main" id="{97286480-190C-4D5D-94E9-DD9A3074A0EE}"/>
                </a:ext>
              </a:extLst>
            </p:cNvPr>
            <p:cNvSpPr txBox="1"/>
            <p:nvPr/>
          </p:nvSpPr>
          <p:spPr>
            <a:xfrm>
              <a:off x="9650917" y="2949514"/>
              <a:ext cx="216404" cy="153888"/>
            </a:xfrm>
            <a:prstGeom prst="rect">
              <a:avLst/>
            </a:prstGeom>
            <a:noFill/>
            <a:effectLst/>
          </p:spPr>
          <p:txBody>
            <a:bodyPr wrap="square" lIns="27432" tIns="0" rIns="9144" bIns="0" rtlCol="0">
              <a:spAutoFit/>
            </a:bodyPr>
            <a:lstStyle/>
            <a:p>
              <a:r>
                <a:rPr lang="en-US" sz="1000"/>
                <a:t>Aft</a:t>
              </a:r>
            </a:p>
          </p:txBody>
        </p:sp>
        <p:sp>
          <p:nvSpPr>
            <p:cNvPr id="31" name="TextBox 30">
              <a:extLst>
                <a:ext uri="{FF2B5EF4-FFF2-40B4-BE49-F238E27FC236}">
                  <a16:creationId xmlns:a16="http://schemas.microsoft.com/office/drawing/2014/main" id="{AB94A7D6-7C1D-4BDA-934E-5AE939F5E216}"/>
                </a:ext>
              </a:extLst>
            </p:cNvPr>
            <p:cNvSpPr txBox="1"/>
            <p:nvPr/>
          </p:nvSpPr>
          <p:spPr>
            <a:xfrm>
              <a:off x="8867877" y="3475822"/>
              <a:ext cx="271830" cy="153888"/>
            </a:xfrm>
            <a:prstGeom prst="rect">
              <a:avLst/>
            </a:prstGeom>
            <a:noFill/>
            <a:effectLst/>
          </p:spPr>
          <p:txBody>
            <a:bodyPr wrap="square" lIns="27432" tIns="0" rIns="9144" bIns="0" rtlCol="0">
              <a:spAutoFit/>
            </a:bodyPr>
            <a:lstStyle/>
            <a:p>
              <a:r>
                <a:rPr lang="en-US" sz="1000" err="1"/>
                <a:t>Fwd</a:t>
              </a:r>
              <a:endParaRPr lang="en-US" sz="1000"/>
            </a:p>
          </p:txBody>
        </p:sp>
      </p:grpSp>
      <p:grpSp>
        <p:nvGrpSpPr>
          <p:cNvPr id="11" name="Group 10">
            <a:extLst>
              <a:ext uri="{FF2B5EF4-FFF2-40B4-BE49-F238E27FC236}">
                <a16:creationId xmlns:a16="http://schemas.microsoft.com/office/drawing/2014/main" id="{AF169804-D3E8-4FE2-8B2A-A31155EBA3D6}"/>
              </a:ext>
            </a:extLst>
          </p:cNvPr>
          <p:cNvGrpSpPr/>
          <p:nvPr/>
        </p:nvGrpSpPr>
        <p:grpSpPr>
          <a:xfrm>
            <a:off x="8773311" y="5545699"/>
            <a:ext cx="324525" cy="736085"/>
            <a:chOff x="8773311" y="4364822"/>
            <a:chExt cx="324525" cy="736085"/>
          </a:xfrm>
        </p:grpSpPr>
        <p:sp>
          <p:nvSpPr>
            <p:cNvPr id="34" name="TextBox 33">
              <a:extLst>
                <a:ext uri="{FF2B5EF4-FFF2-40B4-BE49-F238E27FC236}">
                  <a16:creationId xmlns:a16="http://schemas.microsoft.com/office/drawing/2014/main" id="{3352C9C9-8384-4055-B4EE-8B529BAC280B}"/>
                </a:ext>
              </a:extLst>
            </p:cNvPr>
            <p:cNvSpPr txBox="1"/>
            <p:nvPr/>
          </p:nvSpPr>
          <p:spPr>
            <a:xfrm>
              <a:off x="8826006" y="4364822"/>
              <a:ext cx="271830" cy="153888"/>
            </a:xfrm>
            <a:prstGeom prst="rect">
              <a:avLst/>
            </a:prstGeom>
            <a:noFill/>
            <a:effectLst/>
          </p:spPr>
          <p:txBody>
            <a:bodyPr wrap="square" lIns="27432" tIns="0" rIns="9144" bIns="0" rtlCol="0">
              <a:spAutoFit/>
            </a:bodyPr>
            <a:lstStyle/>
            <a:p>
              <a:r>
                <a:rPr lang="en-US" sz="1000" err="1"/>
                <a:t>Fwd</a:t>
              </a:r>
              <a:endParaRPr lang="en-US" sz="1000"/>
            </a:p>
          </p:txBody>
        </p:sp>
        <p:sp>
          <p:nvSpPr>
            <p:cNvPr id="35" name="TextBox 34">
              <a:extLst>
                <a:ext uri="{FF2B5EF4-FFF2-40B4-BE49-F238E27FC236}">
                  <a16:creationId xmlns:a16="http://schemas.microsoft.com/office/drawing/2014/main" id="{DA0BA70B-9FDB-4C2A-A11F-A668194F27C0}"/>
                </a:ext>
              </a:extLst>
            </p:cNvPr>
            <p:cNvSpPr txBox="1"/>
            <p:nvPr/>
          </p:nvSpPr>
          <p:spPr>
            <a:xfrm>
              <a:off x="8773311" y="4947019"/>
              <a:ext cx="216404" cy="153888"/>
            </a:xfrm>
            <a:prstGeom prst="rect">
              <a:avLst/>
            </a:prstGeom>
            <a:noFill/>
            <a:effectLst/>
          </p:spPr>
          <p:txBody>
            <a:bodyPr wrap="square" lIns="27432" tIns="0" rIns="9144" bIns="0" rtlCol="0">
              <a:spAutoFit/>
            </a:bodyPr>
            <a:lstStyle/>
            <a:p>
              <a:r>
                <a:rPr lang="en-US" sz="1000"/>
                <a:t>Aft</a:t>
              </a:r>
            </a:p>
          </p:txBody>
        </p:sp>
      </p:grpSp>
      <p:grpSp>
        <p:nvGrpSpPr>
          <p:cNvPr id="13" name="Group 12">
            <a:extLst>
              <a:ext uri="{FF2B5EF4-FFF2-40B4-BE49-F238E27FC236}">
                <a16:creationId xmlns:a16="http://schemas.microsoft.com/office/drawing/2014/main" id="{643C5D9A-7B84-4F0C-B2CD-96AAC8BE4A32}"/>
              </a:ext>
            </a:extLst>
          </p:cNvPr>
          <p:cNvGrpSpPr/>
          <p:nvPr/>
        </p:nvGrpSpPr>
        <p:grpSpPr>
          <a:xfrm>
            <a:off x="4299781" y="4483361"/>
            <a:ext cx="1357157" cy="451268"/>
            <a:chOff x="4299781" y="4483361"/>
            <a:chExt cx="1357157" cy="451268"/>
          </a:xfrm>
        </p:grpSpPr>
        <p:sp>
          <p:nvSpPr>
            <p:cNvPr id="12" name="Freeform: Shape 11">
              <a:extLst>
                <a:ext uri="{FF2B5EF4-FFF2-40B4-BE49-F238E27FC236}">
                  <a16:creationId xmlns:a16="http://schemas.microsoft.com/office/drawing/2014/main" id="{2E5E0CDF-60E4-48CE-A238-D9A37D671FEA}"/>
                </a:ext>
              </a:extLst>
            </p:cNvPr>
            <p:cNvSpPr/>
            <p:nvPr/>
          </p:nvSpPr>
          <p:spPr>
            <a:xfrm>
              <a:off x="5195236" y="4483361"/>
              <a:ext cx="461702" cy="269305"/>
            </a:xfrm>
            <a:custGeom>
              <a:avLst/>
              <a:gdLst>
                <a:gd name="connsiteX0" fmla="*/ 0 w 493295"/>
                <a:gd name="connsiteY0" fmla="*/ 291164 h 315228"/>
                <a:gd name="connsiteX1" fmla="*/ 416293 w 493295"/>
                <a:gd name="connsiteY1" fmla="*/ 0 h 315228"/>
                <a:gd name="connsiteX2" fmla="*/ 493295 w 493295"/>
                <a:gd name="connsiteY2" fmla="*/ 16844 h 315228"/>
                <a:gd name="connsiteX3" fmla="*/ 428324 w 493295"/>
                <a:gd name="connsiteY3" fmla="*/ 315228 h 315228"/>
                <a:gd name="connsiteX4" fmla="*/ 0 w 493295"/>
                <a:gd name="connsiteY4" fmla="*/ 291164 h 315228"/>
                <a:gd name="connsiteX0" fmla="*/ 0 w 493295"/>
                <a:gd name="connsiteY0" fmla="*/ 274320 h 298384"/>
                <a:gd name="connsiteX1" fmla="*/ 416293 w 493295"/>
                <a:gd name="connsiteY1" fmla="*/ 7613 h 298384"/>
                <a:gd name="connsiteX2" fmla="*/ 493295 w 493295"/>
                <a:gd name="connsiteY2" fmla="*/ 0 h 298384"/>
                <a:gd name="connsiteX3" fmla="*/ 428324 w 493295"/>
                <a:gd name="connsiteY3" fmla="*/ 298384 h 298384"/>
                <a:gd name="connsiteX4" fmla="*/ 0 w 493295"/>
                <a:gd name="connsiteY4" fmla="*/ 274320 h 298384"/>
                <a:gd name="connsiteX0" fmla="*/ 0 w 487522"/>
                <a:gd name="connsiteY0" fmla="*/ 266707 h 290771"/>
                <a:gd name="connsiteX1" fmla="*/ 416293 w 487522"/>
                <a:gd name="connsiteY1" fmla="*/ 0 h 290771"/>
                <a:gd name="connsiteX2" fmla="*/ 487522 w 487522"/>
                <a:gd name="connsiteY2" fmla="*/ 5974 h 290771"/>
                <a:gd name="connsiteX3" fmla="*/ 428324 w 487522"/>
                <a:gd name="connsiteY3" fmla="*/ 290771 h 290771"/>
                <a:gd name="connsiteX4" fmla="*/ 0 w 487522"/>
                <a:gd name="connsiteY4" fmla="*/ 266707 h 290771"/>
                <a:gd name="connsiteX0" fmla="*/ 0 w 487522"/>
                <a:gd name="connsiteY0" fmla="*/ 266707 h 286695"/>
                <a:gd name="connsiteX1" fmla="*/ 416293 w 487522"/>
                <a:gd name="connsiteY1" fmla="*/ 0 h 286695"/>
                <a:gd name="connsiteX2" fmla="*/ 487522 w 487522"/>
                <a:gd name="connsiteY2" fmla="*/ 5974 h 286695"/>
                <a:gd name="connsiteX3" fmla="*/ 423994 w 487522"/>
                <a:gd name="connsiteY3" fmla="*/ 286695 h 286695"/>
                <a:gd name="connsiteX4" fmla="*/ 0 w 487522"/>
                <a:gd name="connsiteY4" fmla="*/ 266707 h 286695"/>
                <a:gd name="connsiteX0" fmla="*/ 0 w 487522"/>
                <a:gd name="connsiteY0" fmla="*/ 266707 h 286695"/>
                <a:gd name="connsiteX1" fmla="*/ 416293 w 487522"/>
                <a:gd name="connsiteY1" fmla="*/ 0 h 286695"/>
                <a:gd name="connsiteX2" fmla="*/ 487522 w 487522"/>
                <a:gd name="connsiteY2" fmla="*/ 5974 h 286695"/>
                <a:gd name="connsiteX3" fmla="*/ 423994 w 487522"/>
                <a:gd name="connsiteY3" fmla="*/ 286695 h 286695"/>
                <a:gd name="connsiteX4" fmla="*/ 0 w 487522"/>
                <a:gd name="connsiteY4" fmla="*/ 266707 h 286695"/>
                <a:gd name="connsiteX0" fmla="*/ 0 w 490409"/>
                <a:gd name="connsiteY0" fmla="*/ 266707 h 286695"/>
                <a:gd name="connsiteX1" fmla="*/ 416293 w 490409"/>
                <a:gd name="connsiteY1" fmla="*/ 0 h 286695"/>
                <a:gd name="connsiteX2" fmla="*/ 490409 w 490409"/>
                <a:gd name="connsiteY2" fmla="*/ 5974 h 286695"/>
                <a:gd name="connsiteX3" fmla="*/ 423994 w 490409"/>
                <a:gd name="connsiteY3" fmla="*/ 286695 h 286695"/>
                <a:gd name="connsiteX4" fmla="*/ 0 w 490409"/>
                <a:gd name="connsiteY4" fmla="*/ 266707 h 286695"/>
                <a:gd name="connsiteX0" fmla="*/ 0 w 490409"/>
                <a:gd name="connsiteY0" fmla="*/ 266707 h 275825"/>
                <a:gd name="connsiteX1" fmla="*/ 416293 w 490409"/>
                <a:gd name="connsiteY1" fmla="*/ 0 h 275825"/>
                <a:gd name="connsiteX2" fmla="*/ 490409 w 490409"/>
                <a:gd name="connsiteY2" fmla="*/ 5974 h 275825"/>
                <a:gd name="connsiteX3" fmla="*/ 426880 w 490409"/>
                <a:gd name="connsiteY3" fmla="*/ 275825 h 275825"/>
                <a:gd name="connsiteX4" fmla="*/ 0 w 490409"/>
                <a:gd name="connsiteY4" fmla="*/ 266707 h 275825"/>
                <a:gd name="connsiteX0" fmla="*/ 0 w 490409"/>
                <a:gd name="connsiteY0" fmla="*/ 266707 h 266707"/>
                <a:gd name="connsiteX1" fmla="*/ 416293 w 490409"/>
                <a:gd name="connsiteY1" fmla="*/ 0 h 266707"/>
                <a:gd name="connsiteX2" fmla="*/ 490409 w 490409"/>
                <a:gd name="connsiteY2" fmla="*/ 5974 h 266707"/>
                <a:gd name="connsiteX3" fmla="*/ 444401 w 490409"/>
                <a:gd name="connsiteY3" fmla="*/ 235620 h 266707"/>
                <a:gd name="connsiteX4" fmla="*/ 0 w 490409"/>
                <a:gd name="connsiteY4" fmla="*/ 266707 h 266707"/>
                <a:gd name="connsiteX0" fmla="*/ 0 w 490409"/>
                <a:gd name="connsiteY0" fmla="*/ 266707 h 267606"/>
                <a:gd name="connsiteX1" fmla="*/ 416293 w 490409"/>
                <a:gd name="connsiteY1" fmla="*/ 0 h 267606"/>
                <a:gd name="connsiteX2" fmla="*/ 490409 w 490409"/>
                <a:gd name="connsiteY2" fmla="*/ 5974 h 267606"/>
                <a:gd name="connsiteX3" fmla="*/ 444401 w 490409"/>
                <a:gd name="connsiteY3" fmla="*/ 235620 h 267606"/>
                <a:gd name="connsiteX4" fmla="*/ 0 w 490409"/>
                <a:gd name="connsiteY4" fmla="*/ 266707 h 267606"/>
                <a:gd name="connsiteX0" fmla="*/ 0 w 490409"/>
                <a:gd name="connsiteY0" fmla="*/ 266707 h 267424"/>
                <a:gd name="connsiteX1" fmla="*/ 416293 w 490409"/>
                <a:gd name="connsiteY1" fmla="*/ 0 h 267424"/>
                <a:gd name="connsiteX2" fmla="*/ 490409 w 490409"/>
                <a:gd name="connsiteY2" fmla="*/ 5974 h 267424"/>
                <a:gd name="connsiteX3" fmla="*/ 444401 w 490409"/>
                <a:gd name="connsiteY3" fmla="*/ 235620 h 267424"/>
                <a:gd name="connsiteX4" fmla="*/ 0 w 490409"/>
                <a:gd name="connsiteY4" fmla="*/ 266707 h 267424"/>
                <a:gd name="connsiteX0" fmla="*/ 0 w 490409"/>
                <a:gd name="connsiteY0" fmla="*/ 266707 h 269305"/>
                <a:gd name="connsiteX1" fmla="*/ 416293 w 490409"/>
                <a:gd name="connsiteY1" fmla="*/ 0 h 269305"/>
                <a:gd name="connsiteX2" fmla="*/ 490409 w 490409"/>
                <a:gd name="connsiteY2" fmla="*/ 5974 h 269305"/>
                <a:gd name="connsiteX3" fmla="*/ 444401 w 490409"/>
                <a:gd name="connsiteY3" fmla="*/ 235620 h 269305"/>
                <a:gd name="connsiteX4" fmla="*/ 0 w 490409"/>
                <a:gd name="connsiteY4" fmla="*/ 266707 h 269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09" h="269305">
                  <a:moveTo>
                    <a:pt x="0" y="266707"/>
                  </a:moveTo>
                  <a:lnTo>
                    <a:pt x="416293" y="0"/>
                  </a:lnTo>
                  <a:lnTo>
                    <a:pt x="490409" y="5974"/>
                  </a:lnTo>
                  <a:lnTo>
                    <a:pt x="444401" y="235620"/>
                  </a:lnTo>
                  <a:cubicBezTo>
                    <a:pt x="291886" y="237735"/>
                    <a:pt x="130615" y="280055"/>
                    <a:pt x="0" y="266707"/>
                  </a:cubicBezTo>
                  <a:close/>
                </a:path>
              </a:pathLst>
            </a:custGeom>
            <a:solidFill>
              <a:schemeClr val="accent6">
                <a:lumMod val="60000"/>
                <a:lumOff val="4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D681A36-2B7C-4192-AB8C-5DD6CDDEACB4}"/>
                </a:ext>
              </a:extLst>
            </p:cNvPr>
            <p:cNvSpPr/>
            <p:nvPr/>
          </p:nvSpPr>
          <p:spPr>
            <a:xfrm>
              <a:off x="4299781" y="4769397"/>
              <a:ext cx="206240" cy="165232"/>
            </a:xfrm>
            <a:custGeom>
              <a:avLst/>
              <a:gdLst>
                <a:gd name="connsiteX0" fmla="*/ 0 w 493295"/>
                <a:gd name="connsiteY0" fmla="*/ 291164 h 315228"/>
                <a:gd name="connsiteX1" fmla="*/ 416293 w 493295"/>
                <a:gd name="connsiteY1" fmla="*/ 0 h 315228"/>
                <a:gd name="connsiteX2" fmla="*/ 493295 w 493295"/>
                <a:gd name="connsiteY2" fmla="*/ 16844 h 315228"/>
                <a:gd name="connsiteX3" fmla="*/ 428324 w 493295"/>
                <a:gd name="connsiteY3" fmla="*/ 315228 h 315228"/>
                <a:gd name="connsiteX4" fmla="*/ 0 w 493295"/>
                <a:gd name="connsiteY4" fmla="*/ 291164 h 315228"/>
                <a:gd name="connsiteX0" fmla="*/ 0 w 428324"/>
                <a:gd name="connsiteY0" fmla="*/ 291164 h 315228"/>
                <a:gd name="connsiteX1" fmla="*/ 416293 w 428324"/>
                <a:gd name="connsiteY1" fmla="*/ 0 h 315228"/>
                <a:gd name="connsiteX2" fmla="*/ 412478 w 428324"/>
                <a:gd name="connsiteY2" fmla="*/ 170376 h 315228"/>
                <a:gd name="connsiteX3" fmla="*/ 428324 w 428324"/>
                <a:gd name="connsiteY3" fmla="*/ 315228 h 315228"/>
                <a:gd name="connsiteX4" fmla="*/ 0 w 428324"/>
                <a:gd name="connsiteY4" fmla="*/ 291164 h 315228"/>
                <a:gd name="connsiteX0" fmla="*/ 0 w 219063"/>
                <a:gd name="connsiteY0" fmla="*/ 283012 h 315228"/>
                <a:gd name="connsiteX1" fmla="*/ 207032 w 219063"/>
                <a:gd name="connsiteY1" fmla="*/ 0 h 315228"/>
                <a:gd name="connsiteX2" fmla="*/ 203217 w 219063"/>
                <a:gd name="connsiteY2" fmla="*/ 170376 h 315228"/>
                <a:gd name="connsiteX3" fmla="*/ 219063 w 219063"/>
                <a:gd name="connsiteY3" fmla="*/ 315228 h 315228"/>
                <a:gd name="connsiteX4" fmla="*/ 0 w 219063"/>
                <a:gd name="connsiteY4" fmla="*/ 283012 h 315228"/>
                <a:gd name="connsiteX0" fmla="*/ 0 w 219063"/>
                <a:gd name="connsiteY0" fmla="*/ 112636 h 144852"/>
                <a:gd name="connsiteX1" fmla="*/ 203217 w 219063"/>
                <a:gd name="connsiteY1" fmla="*/ 0 h 144852"/>
                <a:gd name="connsiteX2" fmla="*/ 219063 w 219063"/>
                <a:gd name="connsiteY2" fmla="*/ 144852 h 144852"/>
                <a:gd name="connsiteX3" fmla="*/ 0 w 219063"/>
                <a:gd name="connsiteY3" fmla="*/ 112636 h 144852"/>
                <a:gd name="connsiteX0" fmla="*/ 0 w 219063"/>
                <a:gd name="connsiteY0" fmla="*/ 123505 h 155721"/>
                <a:gd name="connsiteX1" fmla="*/ 213320 w 219063"/>
                <a:gd name="connsiteY1" fmla="*/ 0 h 155721"/>
                <a:gd name="connsiteX2" fmla="*/ 219063 w 219063"/>
                <a:gd name="connsiteY2" fmla="*/ 155721 h 155721"/>
                <a:gd name="connsiteX3" fmla="*/ 0 w 219063"/>
                <a:gd name="connsiteY3" fmla="*/ 123505 h 155721"/>
                <a:gd name="connsiteX0" fmla="*/ 0 w 219063"/>
                <a:gd name="connsiteY0" fmla="*/ 124742 h 156958"/>
                <a:gd name="connsiteX1" fmla="*/ 213320 w 219063"/>
                <a:gd name="connsiteY1" fmla="*/ 1237 h 156958"/>
                <a:gd name="connsiteX2" fmla="*/ 219063 w 219063"/>
                <a:gd name="connsiteY2" fmla="*/ 156958 h 156958"/>
                <a:gd name="connsiteX3" fmla="*/ 0 w 219063"/>
                <a:gd name="connsiteY3" fmla="*/ 124742 h 156958"/>
                <a:gd name="connsiteX0" fmla="*/ 0 w 219063"/>
                <a:gd name="connsiteY0" fmla="*/ 125232 h 157448"/>
                <a:gd name="connsiteX1" fmla="*/ 213320 w 219063"/>
                <a:gd name="connsiteY1" fmla="*/ 1727 h 157448"/>
                <a:gd name="connsiteX2" fmla="*/ 219063 w 219063"/>
                <a:gd name="connsiteY2" fmla="*/ 157448 h 157448"/>
                <a:gd name="connsiteX3" fmla="*/ 0 w 219063"/>
                <a:gd name="connsiteY3" fmla="*/ 125232 h 157448"/>
                <a:gd name="connsiteX0" fmla="*/ 0 w 219063"/>
                <a:gd name="connsiteY0" fmla="*/ 125232 h 157448"/>
                <a:gd name="connsiteX1" fmla="*/ 213320 w 219063"/>
                <a:gd name="connsiteY1" fmla="*/ 1727 h 157448"/>
                <a:gd name="connsiteX2" fmla="*/ 219063 w 219063"/>
                <a:gd name="connsiteY2" fmla="*/ 157448 h 157448"/>
                <a:gd name="connsiteX3" fmla="*/ 0 w 219063"/>
                <a:gd name="connsiteY3" fmla="*/ 125232 h 157448"/>
                <a:gd name="connsiteX0" fmla="*/ 0 w 219063"/>
                <a:gd name="connsiteY0" fmla="*/ 125232 h 157448"/>
                <a:gd name="connsiteX1" fmla="*/ 213320 w 219063"/>
                <a:gd name="connsiteY1" fmla="*/ 1727 h 157448"/>
                <a:gd name="connsiteX2" fmla="*/ 219063 w 219063"/>
                <a:gd name="connsiteY2" fmla="*/ 157448 h 157448"/>
                <a:gd name="connsiteX3" fmla="*/ 0 w 219063"/>
                <a:gd name="connsiteY3" fmla="*/ 125232 h 157448"/>
                <a:gd name="connsiteX0" fmla="*/ 0 w 219063"/>
                <a:gd name="connsiteY0" fmla="*/ 134554 h 166770"/>
                <a:gd name="connsiteX1" fmla="*/ 213320 w 219063"/>
                <a:gd name="connsiteY1" fmla="*/ 1538 h 166770"/>
                <a:gd name="connsiteX2" fmla="*/ 219063 w 219063"/>
                <a:gd name="connsiteY2" fmla="*/ 166770 h 166770"/>
                <a:gd name="connsiteX3" fmla="*/ 0 w 219063"/>
                <a:gd name="connsiteY3" fmla="*/ 134554 h 166770"/>
                <a:gd name="connsiteX0" fmla="*/ 0 w 219063"/>
                <a:gd name="connsiteY0" fmla="*/ 133016 h 165232"/>
                <a:gd name="connsiteX1" fmla="*/ 213320 w 219063"/>
                <a:gd name="connsiteY1" fmla="*/ 0 h 165232"/>
                <a:gd name="connsiteX2" fmla="*/ 219063 w 219063"/>
                <a:gd name="connsiteY2" fmla="*/ 165232 h 165232"/>
                <a:gd name="connsiteX3" fmla="*/ 0 w 219063"/>
                <a:gd name="connsiteY3" fmla="*/ 133016 h 165232"/>
              </a:gdLst>
              <a:ahLst/>
              <a:cxnLst>
                <a:cxn ang="0">
                  <a:pos x="connsiteX0" y="connsiteY0"/>
                </a:cxn>
                <a:cxn ang="0">
                  <a:pos x="connsiteX1" y="connsiteY1"/>
                </a:cxn>
                <a:cxn ang="0">
                  <a:pos x="connsiteX2" y="connsiteY2"/>
                </a:cxn>
                <a:cxn ang="0">
                  <a:pos x="connsiteX3" y="connsiteY3"/>
                </a:cxn>
              </a:cxnLst>
              <a:rect l="l" t="t" r="r" b="b"/>
              <a:pathLst>
                <a:path w="219063" h="165232">
                  <a:moveTo>
                    <a:pt x="0" y="133016"/>
                  </a:moveTo>
                  <a:cubicBezTo>
                    <a:pt x="39358" y="60598"/>
                    <a:pt x="116236" y="1767"/>
                    <a:pt x="213320" y="0"/>
                  </a:cubicBezTo>
                  <a:lnTo>
                    <a:pt x="219063" y="165232"/>
                  </a:lnTo>
                  <a:cubicBezTo>
                    <a:pt x="144598" y="159928"/>
                    <a:pt x="70135" y="160060"/>
                    <a:pt x="0" y="133016"/>
                  </a:cubicBezTo>
                  <a:close/>
                </a:path>
              </a:pathLst>
            </a:custGeom>
            <a:solidFill>
              <a:schemeClr val="accent6">
                <a:lumMod val="60000"/>
                <a:lumOff val="4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ight Arrow 46">
            <a:extLst>
              <a:ext uri="{FF2B5EF4-FFF2-40B4-BE49-F238E27FC236}">
                <a16:creationId xmlns:a16="http://schemas.microsoft.com/office/drawing/2014/main" id="{80456B46-CD31-4B8C-970C-12F142273B65}"/>
              </a:ext>
            </a:extLst>
          </p:cNvPr>
          <p:cNvSpPr/>
          <p:nvPr/>
        </p:nvSpPr>
        <p:spPr>
          <a:xfrm rot="19498441">
            <a:off x="7072754" y="3171377"/>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46">
            <a:extLst>
              <a:ext uri="{FF2B5EF4-FFF2-40B4-BE49-F238E27FC236}">
                <a16:creationId xmlns:a16="http://schemas.microsoft.com/office/drawing/2014/main" id="{20016BC0-AF96-4975-BC0E-97027CB0BD35}"/>
              </a:ext>
            </a:extLst>
          </p:cNvPr>
          <p:cNvSpPr/>
          <p:nvPr/>
        </p:nvSpPr>
        <p:spPr>
          <a:xfrm rot="8346513">
            <a:off x="2762989" y="613953"/>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46">
            <a:extLst>
              <a:ext uri="{FF2B5EF4-FFF2-40B4-BE49-F238E27FC236}">
                <a16:creationId xmlns:a16="http://schemas.microsoft.com/office/drawing/2014/main" id="{CBFBAC4A-F9A8-4E53-9A11-05FDFEEC9C97}"/>
              </a:ext>
            </a:extLst>
          </p:cNvPr>
          <p:cNvSpPr/>
          <p:nvPr/>
        </p:nvSpPr>
        <p:spPr>
          <a:xfrm rot="19137795">
            <a:off x="9038012" y="825445"/>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46">
            <a:extLst>
              <a:ext uri="{FF2B5EF4-FFF2-40B4-BE49-F238E27FC236}">
                <a16:creationId xmlns:a16="http://schemas.microsoft.com/office/drawing/2014/main" id="{AD489911-36F6-4999-BB01-BB56F1E87F7D}"/>
              </a:ext>
            </a:extLst>
          </p:cNvPr>
          <p:cNvSpPr/>
          <p:nvPr/>
        </p:nvSpPr>
        <p:spPr>
          <a:xfrm rot="19137795">
            <a:off x="9548665" y="3558955"/>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46">
            <a:extLst>
              <a:ext uri="{FF2B5EF4-FFF2-40B4-BE49-F238E27FC236}">
                <a16:creationId xmlns:a16="http://schemas.microsoft.com/office/drawing/2014/main" id="{0658F520-D841-490C-8034-CFCE28DBFA8B}"/>
              </a:ext>
            </a:extLst>
          </p:cNvPr>
          <p:cNvSpPr/>
          <p:nvPr/>
        </p:nvSpPr>
        <p:spPr>
          <a:xfrm rot="19162476">
            <a:off x="4230682" y="5544799"/>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46">
            <a:extLst>
              <a:ext uri="{FF2B5EF4-FFF2-40B4-BE49-F238E27FC236}">
                <a16:creationId xmlns:a16="http://schemas.microsoft.com/office/drawing/2014/main" id="{4074E2B3-7356-4BAD-BBB2-ACD7158AD9FB}"/>
              </a:ext>
            </a:extLst>
          </p:cNvPr>
          <p:cNvSpPr/>
          <p:nvPr/>
        </p:nvSpPr>
        <p:spPr>
          <a:xfrm rot="2713306">
            <a:off x="9425861" y="5573119"/>
            <a:ext cx="255436" cy="155687"/>
          </a:xfrm>
          <a:prstGeom prst="rightArrow">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E254B126-1570-422A-9543-700250EEBC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189866649"/>
      </p:ext>
    </p:extLst>
  </p:cSld>
  <p:clrMapOvr>
    <a:masterClrMapping/>
  </p:clrMapOvr>
  <mc:AlternateContent xmlns:mc="http://schemas.openxmlformats.org/markup-compatibility/2006" xmlns:p14="http://schemas.microsoft.com/office/powerpoint/2010/main">
    <mc:Choice Requires="p14">
      <p:transition spd="slow" p14:dur="2000" advTm="60240"/>
    </mc:Choice>
    <mc:Fallback xmlns="">
      <p:transition spd="slow" advTm="6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28" grpId="0" animBg="1"/>
      <p:bldP spid="32" grpId="0" animBg="1"/>
      <p:bldP spid="33"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456682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4157792" y="4878552"/>
            <a:ext cx="1301568" cy="1186122"/>
            <a:chOff x="2856565" y="5152768"/>
            <a:chExt cx="1301568" cy="1186122"/>
          </a:xfrm>
        </p:grpSpPr>
        <p:pic>
          <p:nvPicPr>
            <p:cNvPr id="27651" name="Picture 3"/>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44500" y="-25395"/>
            <a:ext cx="10891628" cy="553998"/>
          </a:xfrm>
          <a:prstGeom prst="rect">
            <a:avLst/>
          </a:prstGeom>
          <a:noFill/>
        </p:spPr>
        <p:txBody>
          <a:bodyPr wrap="square" rtlCol="0">
            <a:spAutoFit/>
          </a:bodyPr>
          <a:lstStyle/>
          <a:p>
            <a:r>
              <a:rPr lang="en-US" sz="3000" b="1">
                <a:solidFill>
                  <a:schemeClr val="tx1">
                    <a:lumMod val="50000"/>
                    <a:lumOff val="50000"/>
                  </a:schemeClr>
                </a:solidFill>
              </a:rPr>
              <a:t> Summary: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endParaRPr lang="en-US" sz="1100" i="1">
              <a:solidFill>
                <a:schemeClr val="tx1">
                  <a:lumMod val="50000"/>
                  <a:lumOff val="50000"/>
                </a:schemeClr>
              </a:solidFill>
            </a:endParaRPr>
          </a:p>
        </p:txBody>
      </p:sp>
      <p:sp>
        <p:nvSpPr>
          <p:cNvPr id="6" name="Text Placeholder 2"/>
          <p:cNvSpPr txBox="1">
            <a:spLocks/>
          </p:cNvSpPr>
          <p:nvPr/>
        </p:nvSpPr>
        <p:spPr>
          <a:xfrm>
            <a:off x="5029345" y="2054699"/>
            <a:ext cx="1537644" cy="34403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Theorists</a:t>
            </a:r>
          </a:p>
        </p:txBody>
      </p:sp>
      <p:grpSp>
        <p:nvGrpSpPr>
          <p:cNvPr id="32" name="Group 31">
            <a:extLst>
              <a:ext uri="{FF2B5EF4-FFF2-40B4-BE49-F238E27FC236}">
                <a16:creationId xmlns:a16="http://schemas.microsoft.com/office/drawing/2014/main" id="{A421DE1F-31EC-4959-B473-E18CF32DBD4E}"/>
              </a:ext>
            </a:extLst>
          </p:cNvPr>
          <p:cNvGrpSpPr/>
          <p:nvPr/>
        </p:nvGrpSpPr>
        <p:grpSpPr>
          <a:xfrm>
            <a:off x="7726254" y="1717072"/>
            <a:ext cx="2045704" cy="869668"/>
            <a:chOff x="8055486" y="1324412"/>
            <a:chExt cx="2045704" cy="869668"/>
          </a:xfrm>
        </p:grpSpPr>
        <p:sp>
          <p:nvSpPr>
            <p:cNvPr id="232" name="Text Placeholder 2"/>
            <p:cNvSpPr txBox="1">
              <a:spLocks/>
            </p:cNvSpPr>
            <p:nvPr/>
          </p:nvSpPr>
          <p:spPr>
            <a:xfrm>
              <a:off x="8055486" y="1895330"/>
              <a:ext cx="2043735" cy="29875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7">
              <a:grayscl/>
              <a:lum contrast="-10000"/>
            </a:blip>
            <a:srcRect l="9714" t="9655" r="-1" b="24060"/>
            <a:stretch/>
          </p:blipFill>
          <p:spPr>
            <a:xfrm>
              <a:off x="8055486" y="1324412"/>
              <a:ext cx="2045704" cy="563390"/>
            </a:xfrm>
            <a:prstGeom prst="rect">
              <a:avLst/>
            </a:prstGeom>
          </p:spPr>
        </p:pic>
      </p:grpSp>
      <p:grpSp>
        <p:nvGrpSpPr>
          <p:cNvPr id="3" name="Group 2"/>
          <p:cNvGrpSpPr/>
          <p:nvPr/>
        </p:nvGrpSpPr>
        <p:grpSpPr>
          <a:xfrm>
            <a:off x="1932598" y="1270135"/>
            <a:ext cx="2601946" cy="1261131"/>
            <a:chOff x="1783496" y="1385331"/>
            <a:chExt cx="2862606" cy="1261131"/>
          </a:xfrm>
        </p:grpSpPr>
        <p:sp>
          <p:nvSpPr>
            <p:cNvPr id="238" name="Text Placeholder 2"/>
            <p:cNvSpPr txBox="1">
              <a:spLocks/>
            </p:cNvSpPr>
            <p:nvPr/>
          </p:nvSpPr>
          <p:spPr>
            <a:xfrm>
              <a:off x="1783496" y="1937540"/>
              <a:ext cx="973000" cy="365126"/>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623373" y="1385331"/>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1850767" y="2542411"/>
            <a:ext cx="1438965" cy="1583881"/>
            <a:chOff x="874688" y="3214675"/>
            <a:chExt cx="1438965" cy="1583881"/>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14675"/>
              <a:ext cx="1438965" cy="365126"/>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Emp. </a:t>
              </a:r>
              <a:r>
                <a:rPr lang="en-US" sz="2200" err="1">
                  <a:solidFill>
                    <a:schemeClr val="bg1"/>
                  </a:solidFill>
                </a:rPr>
                <a:t>L’line</a:t>
              </a:r>
              <a:endParaRPr lang="en-US" sz="2200">
                <a:solidFill>
                  <a:schemeClr val="bg1"/>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0">
              <a:grayscl/>
              <a:lum contrast="-20000"/>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5617736" y="4592950"/>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1">
                <a:grayscl/>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2">
                <a:grayscl/>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solidFill>
                </a:rPr>
                <a:t>L. edge thrust</a:t>
              </a:r>
            </a:p>
            <a:p>
              <a:pPr marL="0" indent="0" algn="ctr">
                <a:lnSpc>
                  <a:spcPts val="1800"/>
                </a:lnSpc>
                <a:spcBef>
                  <a:spcPts val="0"/>
                </a:spcBef>
                <a:buNone/>
              </a:pPr>
              <a:r>
                <a:rPr lang="en-US" sz="2200">
                  <a:solidFill>
                    <a:schemeClr val="bg1"/>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351462" y="2751483"/>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13">
              <a:grayscl/>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889944" y="4266236"/>
            <a:ext cx="2143064" cy="1393030"/>
            <a:chOff x="10066497" y="1407557"/>
            <a:chExt cx="2143064" cy="1393030"/>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14">
              <a:grayscl/>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066497" y="2406432"/>
              <a:ext cx="995824" cy="357379"/>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solidFill>
                </a:rPr>
                <a:t>Sweep</a:t>
              </a:r>
            </a:p>
          </p:txBody>
        </p:sp>
      </p:grpSp>
      <p:grpSp>
        <p:nvGrpSpPr>
          <p:cNvPr id="5" name="Group 4"/>
          <p:cNvGrpSpPr/>
          <p:nvPr/>
        </p:nvGrpSpPr>
        <p:grpSpPr>
          <a:xfrm>
            <a:off x="8182833" y="385673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solidFill>
                </a:rPr>
                <a:t>Wing empirical</a:t>
              </a:r>
            </a:p>
          </p:txBody>
        </p:sp>
        <p:pic>
          <p:nvPicPr>
            <p:cNvPr id="4" name="Picture 3"/>
            <p:cNvPicPr>
              <a:picLocks noChangeAspect="1"/>
            </p:cNvPicPr>
            <p:nvPr/>
          </p:nvPicPr>
          <p:blipFill rotWithShape="1">
            <a:blip r:embed="rId15">
              <a:grayscl/>
            </a:blip>
            <a:srcRect l="7634" t="11003" r="7088" b="6353"/>
            <a:stretch/>
          </p:blipFill>
          <p:spPr>
            <a:xfrm>
              <a:off x="7058841" y="4606986"/>
              <a:ext cx="1938525" cy="1367640"/>
            </a:xfrm>
            <a:prstGeom prst="rect">
              <a:avLst/>
            </a:prstGeom>
          </p:spPr>
        </p:pic>
      </p:grpSp>
      <p:sp>
        <p:nvSpPr>
          <p:cNvPr id="8" name="Slide Number Placeholder 7"/>
          <p:cNvSpPr>
            <a:spLocks noGrp="1"/>
          </p:cNvSpPr>
          <p:nvPr>
            <p:ph type="sldNum" sz="quarter" idx="12"/>
          </p:nvPr>
        </p:nvSpPr>
        <p:spPr>
          <a:xfrm>
            <a:off x="73800" y="6479917"/>
            <a:ext cx="2743200" cy="365125"/>
          </a:xfrm>
        </p:spPr>
        <p:txBody>
          <a:bodyPr/>
          <a:lstStyle/>
          <a:p>
            <a:pPr algn="l"/>
            <a:fld id="{CF940D91-221F-4C29-9F1E-C41EA479EDFE}" type="slidenum">
              <a:rPr lang="en-US" smtClean="0"/>
              <a:pPr algn="l"/>
              <a:t>44</a:t>
            </a:fld>
            <a:endParaRPr lang="en-US"/>
          </a:p>
        </p:txBody>
      </p:sp>
      <p:grpSp>
        <p:nvGrpSpPr>
          <p:cNvPr id="13" name="Group 12">
            <a:extLst>
              <a:ext uri="{FF2B5EF4-FFF2-40B4-BE49-F238E27FC236}">
                <a16:creationId xmlns:a16="http://schemas.microsoft.com/office/drawing/2014/main" id="{C3768F42-6C7F-4BD2-BC53-2D855F221F27}"/>
              </a:ext>
            </a:extLst>
          </p:cNvPr>
          <p:cNvGrpSpPr/>
          <p:nvPr/>
        </p:nvGrpSpPr>
        <p:grpSpPr>
          <a:xfrm>
            <a:off x="4280314" y="819375"/>
            <a:ext cx="3179509" cy="1140895"/>
            <a:chOff x="10883643" y="1012501"/>
            <a:chExt cx="3179509" cy="1140895"/>
          </a:xfrm>
        </p:grpSpPr>
        <p:pic>
          <p:nvPicPr>
            <p:cNvPr id="50" name="Picture 7" descr="Max Munk_.jpg">
              <a:extLst>
                <a:ext uri="{FF2B5EF4-FFF2-40B4-BE49-F238E27FC236}">
                  <a16:creationId xmlns:a16="http://schemas.microsoft.com/office/drawing/2014/main" id="{17FF44C5-C6D2-4E8A-97D1-244BEABDEB76}"/>
                </a:ext>
              </a:extLst>
            </p:cNvPr>
            <p:cNvPicPr>
              <a:picLocks noChangeAspect="1"/>
            </p:cNvPicPr>
            <p:nvPr/>
          </p:nvPicPr>
          <p:blipFill rotWithShape="1">
            <a:blip r:embed="rId16" cstate="print">
              <a:duotone>
                <a:schemeClr val="accent3">
                  <a:shade val="45000"/>
                  <a:satMod val="135000"/>
                </a:schemeClr>
                <a:prstClr val="white"/>
              </a:duotone>
              <a:extLst>
                <a:ext uri="{BEBA8EAE-BF5A-486C-A8C5-ECC9F3942E4B}">
                  <a14:imgProps xmlns:a14="http://schemas.microsoft.com/office/drawing/2010/main">
                    <a14:imgLayer r:embed="rId17">
                      <a14:imgEffect>
                        <a14:sharpenSoften amount="50000"/>
                      </a14:imgEffect>
                      <a14:imgEffect>
                        <a14:brightnessContrast bright="12000"/>
                      </a14:imgEffect>
                    </a14:imgLayer>
                  </a14:imgProps>
                </a:ext>
              </a:extLst>
            </a:blip>
            <a:srcRect l="18690" t="3635" r="21695" b="33389"/>
            <a:stretch/>
          </p:blipFill>
          <p:spPr bwMode="auto">
            <a:xfrm>
              <a:off x="11680273" y="1012501"/>
              <a:ext cx="786487" cy="98255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AFA955CB-7324-43D8-80B8-2B33FFE66FD0}"/>
                </a:ext>
              </a:extLst>
            </p:cNvPr>
            <p:cNvPicPr>
              <a:picLocks noChangeAspect="1"/>
            </p:cNvPicPr>
            <p:nvPr/>
          </p:nvPicPr>
          <p:blipFill rotWithShape="1">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13314485" y="1074965"/>
              <a:ext cx="748667" cy="940505"/>
            </a:xfrm>
            <a:prstGeom prst="rect">
              <a:avLst/>
            </a:prstGeom>
            <a:effectLst>
              <a:outerShdw blurRad="50800" dist="38100" dir="2700000" algn="tl" rotWithShape="0">
                <a:prstClr val="black">
                  <a:alpha val="40000"/>
                </a:prstClr>
              </a:outerShdw>
            </a:effectLst>
          </p:spPr>
        </p:pic>
        <p:grpSp>
          <p:nvGrpSpPr>
            <p:cNvPr id="52" name="Group 51">
              <a:extLst>
                <a:ext uri="{FF2B5EF4-FFF2-40B4-BE49-F238E27FC236}">
                  <a16:creationId xmlns:a16="http://schemas.microsoft.com/office/drawing/2014/main" id="{3D2085DE-0B50-4CDD-8BA4-906CA24AD2D3}"/>
                </a:ext>
              </a:extLst>
            </p:cNvPr>
            <p:cNvGrpSpPr/>
            <p:nvPr/>
          </p:nvGrpSpPr>
          <p:grpSpPr>
            <a:xfrm>
              <a:off x="12472897" y="1012501"/>
              <a:ext cx="844237" cy="1140895"/>
              <a:chOff x="2475989" y="869100"/>
              <a:chExt cx="844237" cy="1140895"/>
            </a:xfrm>
          </p:grpSpPr>
          <p:pic>
            <p:nvPicPr>
              <p:cNvPr id="55" name="Picture 54" descr="A person wearing a suit and glasses&#10;&#10;Description automatically generated">
                <a:extLst>
                  <a:ext uri="{FF2B5EF4-FFF2-40B4-BE49-F238E27FC236}">
                    <a16:creationId xmlns:a16="http://schemas.microsoft.com/office/drawing/2014/main" id="{0F2F804C-A862-4B20-8E05-970D551DD36C}"/>
                  </a:ext>
                </a:extLst>
              </p:cNvPr>
              <p:cNvPicPr>
                <a:picLocks noChangeAspect="1"/>
              </p:cNvPicPr>
              <p:nvPr/>
            </p:nvPicPr>
            <p:blipFill rotWithShape="1">
              <a:blip r:embed="rId20" cstate="print">
                <a:duotone>
                  <a:schemeClr val="accent3">
                    <a:shade val="45000"/>
                    <a:satMod val="135000"/>
                  </a:schemeClr>
                  <a:prstClr val="white"/>
                </a:duotone>
                <a:extLst>
                  <a:ext uri="{BEBA8EAE-BF5A-486C-A8C5-ECC9F3942E4B}">
                    <a14:imgProps xmlns:a14="http://schemas.microsoft.com/office/drawing/2010/main">
                      <a14:imgLayer r:embed="rId21">
                        <a14:imgEffect>
                          <a14:brightnessContrast contrast="-25000"/>
                        </a14:imgEffect>
                      </a14:imgLayer>
                    </a14:imgProps>
                  </a:ext>
                  <a:ext uri="{28A0092B-C50C-407E-A947-70E740481C1C}">
                    <a14:useLocalDpi xmlns:a14="http://schemas.microsoft.com/office/drawing/2010/main" val="0"/>
                  </a:ext>
                </a:extLst>
              </a:blip>
              <a:srcRect l="15723" r="22586" b="41793"/>
              <a:stretch/>
            </p:blipFill>
            <p:spPr>
              <a:xfrm>
                <a:off x="2517876" y="869100"/>
                <a:ext cx="732752" cy="961763"/>
              </a:xfrm>
              <a:prstGeom prst="rect">
                <a:avLst/>
              </a:prstGeom>
              <a:effectLst>
                <a:outerShdw blurRad="50800" dist="38100" dir="2700000" algn="tl" rotWithShape="0">
                  <a:prstClr val="black">
                    <a:alpha val="40000"/>
                  </a:prstClr>
                </a:outerShdw>
              </a:effectLst>
            </p:spPr>
          </p:pic>
          <p:sp>
            <p:nvSpPr>
              <p:cNvPr id="56" name="Rectangle 55">
                <a:extLst>
                  <a:ext uri="{FF2B5EF4-FFF2-40B4-BE49-F238E27FC236}">
                    <a16:creationId xmlns:a16="http://schemas.microsoft.com/office/drawing/2014/main" id="{8095862F-2023-45B9-BCA8-DDD1195CFCCC}"/>
                  </a:ext>
                </a:extLst>
              </p:cNvPr>
              <p:cNvSpPr/>
              <p:nvPr/>
            </p:nvSpPr>
            <p:spPr>
              <a:xfrm>
                <a:off x="2475989" y="1836229"/>
                <a:ext cx="844237" cy="173766"/>
              </a:xfrm>
              <a:prstGeom prst="rect">
                <a:avLst/>
              </a:prstGeom>
            </p:spPr>
            <p:txBody>
              <a:bodyPr wrap="square">
                <a:spAutoFit/>
              </a:bodyPr>
              <a:lstStyle/>
              <a:p>
                <a:pPr algn="r">
                  <a:lnSpc>
                    <a:spcPts val="600"/>
                  </a:lnSpc>
                </a:pPr>
                <a:r>
                  <a:rPr lang="en-US" sz="700">
                    <a:solidFill>
                      <a:schemeClr val="bg1">
                        <a:lumMod val="50000"/>
                      </a:schemeClr>
                    </a:solidFill>
                  </a:rPr>
                  <a:t>GettyImages.com</a:t>
                </a:r>
              </a:p>
            </p:txBody>
          </p:sp>
        </p:grpSp>
        <p:pic>
          <p:nvPicPr>
            <p:cNvPr id="59" name="Picture 1163" descr="C:\Users\Phil\a-wing\Ludwig Prandtl.JPG">
              <a:extLst>
                <a:ext uri="{FF2B5EF4-FFF2-40B4-BE49-F238E27FC236}">
                  <a16:creationId xmlns:a16="http://schemas.microsoft.com/office/drawing/2014/main" id="{F21A5599-6EB6-4017-AA44-2C0C24CBEA77}"/>
                </a:ext>
              </a:extLst>
            </p:cNvPr>
            <p:cNvPicPr>
              <a:picLocks noChangeAspect="1" noChangeArrowheads="1"/>
            </p:cNvPicPr>
            <p:nvPr/>
          </p:nvPicPr>
          <p:blipFill rotWithShape="1">
            <a:blip r:embed="rId22" cstate="print">
              <a:duotone>
                <a:schemeClr val="accent3">
                  <a:shade val="45000"/>
                  <a:satMod val="135000"/>
                </a:schemeClr>
                <a:prstClr val="white"/>
              </a:duotone>
              <a:extLst>
                <a:ext uri="{BEBA8EAE-BF5A-486C-A8C5-ECC9F3942E4B}">
                  <a14:imgProps xmlns:a14="http://schemas.microsoft.com/office/drawing/2010/main">
                    <a14:imgLayer r:embed="rId23">
                      <a14:imgEffect>
                        <a14:colorTemperature colorTemp="4700"/>
                      </a14:imgEffect>
                      <a14:imgEffect>
                        <a14:saturation sat="0"/>
                      </a14:imgEffect>
                      <a14:imgEffect>
                        <a14:brightnessContrast bright="-5000" contrast="25000"/>
                      </a14:imgEffect>
                    </a14:imgLayer>
                  </a14:imgProps>
                </a:ext>
                <a:ext uri="{28A0092B-C50C-407E-A947-70E740481C1C}">
                  <a14:useLocalDpi xmlns:a14="http://schemas.microsoft.com/office/drawing/2010/main" val="0"/>
                </a:ext>
              </a:extLst>
            </a:blip>
            <a:srcRect l="2080" r="2080" b="4659"/>
            <a:stretch/>
          </p:blipFill>
          <p:spPr bwMode="auto">
            <a:xfrm flipH="1">
              <a:off x="10883643" y="1053344"/>
              <a:ext cx="741529" cy="9662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Audio 1">
            <a:hlinkClick r:id="" action="ppaction://media"/>
            <a:extLst>
              <a:ext uri="{FF2B5EF4-FFF2-40B4-BE49-F238E27FC236}">
                <a16:creationId xmlns:a16="http://schemas.microsoft.com/office/drawing/2014/main" id="{DA395BFF-5935-4C26-BBD4-DF1E6DD8663E}"/>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972496315"/>
      </p:ext>
    </p:extLst>
  </p:cSld>
  <p:clrMapOvr>
    <a:masterClrMapping/>
  </p:clrMapOvr>
  <mc:AlternateContent xmlns:mc="http://schemas.openxmlformats.org/markup-compatibility/2006" xmlns:p14="http://schemas.microsoft.com/office/powerpoint/2010/main">
    <mc:Choice Requires="p14">
      <p:transition spd="slow" p14:dur="2000" advTm="73941"/>
    </mc:Choice>
    <mc:Fallback xmlns="">
      <p:transition spd="slow" advTm="7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D594F8-F773-42D9-BF9F-7D07663B4F22}"/>
              </a:ext>
            </a:extLst>
          </p:cNvPr>
          <p:cNvSpPr>
            <a:spLocks noGrp="1"/>
          </p:cNvSpPr>
          <p:nvPr>
            <p:ph type="sldNum" sz="quarter" idx="12"/>
          </p:nvPr>
        </p:nvSpPr>
        <p:spPr/>
        <p:txBody>
          <a:bodyPr/>
          <a:lstStyle/>
          <a:p>
            <a:fld id="{CF940D91-221F-4C29-9F1E-C41EA479EDFE}" type="slidenum">
              <a:rPr lang="en-US" smtClean="0"/>
              <a:pPr/>
              <a:t>45</a:t>
            </a:fld>
            <a:endParaRPr lang="en-US"/>
          </a:p>
        </p:txBody>
      </p:sp>
      <p:pic>
        <p:nvPicPr>
          <p:cNvPr id="5" name="Picture 2" descr="Northrop Grumman - Wikipedia">
            <a:extLst>
              <a:ext uri="{FF2B5EF4-FFF2-40B4-BE49-F238E27FC236}">
                <a16:creationId xmlns:a16="http://schemas.microsoft.com/office/drawing/2014/main" id="{CDF4F542-73C8-4F82-8235-D4EA4CB974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0764" y="1996889"/>
            <a:ext cx="7370472" cy="25078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741C01-8B47-445E-ACEB-A88E428346EF}"/>
              </a:ext>
            </a:extLst>
          </p:cNvPr>
          <p:cNvSpPr/>
          <p:nvPr/>
        </p:nvSpPr>
        <p:spPr>
          <a:xfrm>
            <a:off x="10724029" y="0"/>
            <a:ext cx="1467971"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2351CFD8-3404-4480-A376-A4200BB41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800188711"/>
      </p:ext>
    </p:extLst>
  </p:cSld>
  <p:clrMapOvr>
    <a:masterClrMapping/>
  </p:clrMapOvr>
  <mc:AlternateContent xmlns:mc="http://schemas.openxmlformats.org/markup-compatibility/2006" xmlns:p14="http://schemas.microsoft.com/office/powerpoint/2010/main">
    <mc:Choice Requires="p14">
      <p:transition spd="slow" p14:dur="2000" advTm="1173"/>
    </mc:Choice>
    <mc:Fallback xmlns="">
      <p:transition spd="slow" advTm="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Box 1244"/>
          <p:cNvSpPr txBox="1">
            <a:spLocks noChangeArrowheads="1"/>
          </p:cNvSpPr>
          <p:nvPr/>
        </p:nvSpPr>
        <p:spPr bwMode="auto">
          <a:xfrm>
            <a:off x="6481594" y="1137164"/>
            <a:ext cx="3679634"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400" b="1" i="1"/>
              <a:t>J. Philip Barnes</a:t>
            </a:r>
            <a:r>
              <a:rPr lang="en-US" sz="1400"/>
              <a:t> has a Master’s Degree in Aero Engineering from Cal Poly Pomona and Bachelors Degree in Mechanical Engineering from the Univ. of Arizona. As a 40-year veteran of air vehicle and subsystems performance analysis at Northrop Grumman, he supports  mature and advanced tactical aircraft programs. Author of many SAE and AIAA technical papers, and often invited to deliver travel-paid lectures at various universities, Phil sometimes mentors university teams working capstone projects, and the fruits of such collaboration have appeared in his recent technical papers.   </a:t>
            </a:r>
          </a:p>
          <a:p>
            <a:pPr algn="just"/>
            <a:endParaRPr lang="en-US" sz="900"/>
          </a:p>
          <a:p>
            <a:pPr algn="just"/>
            <a:r>
              <a:rPr lang="en-US" sz="1400"/>
              <a:t>Outside of work, Phil is one of the world’s top  experts on wandering albatross </a:t>
            </a:r>
            <a:r>
              <a:rPr lang="en-US" sz="1400" i="1"/>
              <a:t>dynamic soaring</a:t>
            </a:r>
            <a:r>
              <a:rPr lang="en-US" sz="1400"/>
              <a:t>, and he is pioneering the science of </a:t>
            </a:r>
            <a:r>
              <a:rPr lang="en-US" sz="1400" i="1"/>
              <a:t>regenerative-electric flight</a:t>
            </a:r>
            <a:r>
              <a:rPr lang="en-US" sz="1400"/>
              <a:t>. Phil’s work has been characterized by faculty and colleagues as “landmark” and “inspiring to many,” and he was  named Cal Poly Pomona Engineering Alum of 2014, where he presented “Future Flight: Learning From the Birds” to an audience of two hundred graduates, family, and faculty.</a:t>
            </a:r>
            <a:endParaRPr lang="en-US" sz="1100"/>
          </a:p>
        </p:txBody>
      </p:sp>
      <p:sp>
        <p:nvSpPr>
          <p:cNvPr id="7" name="Text Box 1306"/>
          <p:cNvSpPr txBox="1">
            <a:spLocks noChangeArrowheads="1"/>
          </p:cNvSpPr>
          <p:nvPr/>
        </p:nvSpPr>
        <p:spPr bwMode="auto">
          <a:xfrm>
            <a:off x="1587501" y="1"/>
            <a:ext cx="59658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r>
              <a:rPr lang="en-US" sz="2800" i="1">
                <a:solidFill>
                  <a:schemeClr val="tx1">
                    <a:lumMod val="65000"/>
                    <a:lumOff val="35000"/>
                  </a:schemeClr>
                </a:solidFill>
              </a:rPr>
              <a:t>About the Author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708" y="1222675"/>
            <a:ext cx="4371842" cy="4969308"/>
          </a:xfrm>
          <a:prstGeom prst="rect">
            <a:avLst/>
          </a:prstGeom>
        </p:spPr>
      </p:pic>
      <p:sp>
        <p:nvSpPr>
          <p:cNvPr id="3" name="Slide Number Placeholder 2"/>
          <p:cNvSpPr>
            <a:spLocks noGrp="1"/>
          </p:cNvSpPr>
          <p:nvPr>
            <p:ph type="sldNum" sz="quarter" idx="12"/>
          </p:nvPr>
        </p:nvSpPr>
        <p:spPr/>
        <p:txBody>
          <a:bodyPr/>
          <a:lstStyle/>
          <a:p>
            <a:fld id="{01E2073A-A629-45A2-8404-EF7185EE7B65}" type="slidenum">
              <a:rPr lang="en-US" smtClean="0"/>
              <a:pPr/>
              <a:t>46</a:t>
            </a:fld>
            <a:endParaRPr lang="en-US"/>
          </a:p>
        </p:txBody>
      </p:sp>
    </p:spTree>
    <p:extLst>
      <p:ext uri="{BB962C8B-B14F-4D97-AF65-F5344CB8AC3E}">
        <p14:creationId xmlns:p14="http://schemas.microsoft.com/office/powerpoint/2010/main" val="39743635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5">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6" cstate="hqprint">
              <a:duotone>
                <a:schemeClr val="accent3">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8">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9">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20">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1">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2">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3">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tx1">
                      <a:lumMod val="50000"/>
                      <a:lumOff val="50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4">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44" name="Right Arrow 43"/>
          <p:cNvSpPr/>
          <p:nvPr/>
        </p:nvSpPr>
        <p:spPr>
          <a:xfrm>
            <a:off x="7285779" y="3179165"/>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5</a:t>
            </a:fld>
            <a:endParaRPr lang="en-US"/>
          </a:p>
        </p:txBody>
      </p:sp>
      <p:pic>
        <p:nvPicPr>
          <p:cNvPr id="8" name="Audio 7">
            <a:hlinkClick r:id="" action="ppaction://media"/>
            <a:extLst>
              <a:ext uri="{FF2B5EF4-FFF2-40B4-BE49-F238E27FC236}">
                <a16:creationId xmlns:a16="http://schemas.microsoft.com/office/drawing/2014/main" id="{27DB4794-0DCF-41DA-B11E-4520655BE09F}"/>
              </a:ext>
            </a:extLst>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1031482412"/>
      </p:ext>
    </p:extLst>
  </p:cSld>
  <p:clrMapOvr>
    <a:masterClrMapping/>
  </p:clrMapOvr>
  <mc:AlternateContent xmlns:mc="http://schemas.openxmlformats.org/markup-compatibility/2006" xmlns:p14="http://schemas.microsoft.com/office/powerpoint/2010/main">
    <mc:Choice Requires="p14">
      <p:transition spd="slow" p14:dur="2000" advTm="5487"/>
    </mc:Choice>
    <mc:Fallback xmlns="">
      <p:transition spd="slow" advTm="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6"/>
          <a:srcRect l="4081" t="5246" r="1321" b="1984"/>
          <a:stretch/>
        </p:blipFill>
        <p:spPr>
          <a:xfrm>
            <a:off x="2106806" y="964648"/>
            <a:ext cx="7918102" cy="5255288"/>
          </a:xfrm>
          <a:prstGeom prst="rect">
            <a:avLst/>
          </a:prstGeom>
        </p:spPr>
      </p:pic>
      <p:grpSp>
        <p:nvGrpSpPr>
          <p:cNvPr id="5" name="Group 4"/>
          <p:cNvGrpSpPr>
            <a:grpSpLocks noChangeAspect="1"/>
          </p:cNvGrpSpPr>
          <p:nvPr/>
        </p:nvGrpSpPr>
        <p:grpSpPr>
          <a:xfrm>
            <a:off x="2738092" y="3972065"/>
            <a:ext cx="1160215" cy="190201"/>
            <a:chOff x="3347349" y="1214228"/>
            <a:chExt cx="4139500" cy="927146"/>
          </a:xfrm>
        </p:grpSpPr>
        <p:sp>
          <p:nvSpPr>
            <p:cNvPr id="6" name="Freeform 5"/>
            <p:cNvSpPr/>
            <p:nvPr/>
          </p:nvSpPr>
          <p:spPr>
            <a:xfrm>
              <a:off x="3347349" y="121422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7" name="Freeform 6"/>
            <p:cNvSpPr/>
            <p:nvPr/>
          </p:nvSpPr>
          <p:spPr>
            <a:xfrm flipV="1">
              <a:off x="3347349" y="168184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14" name="Group 13"/>
          <p:cNvGrpSpPr>
            <a:grpSpLocks noChangeAspect="1"/>
          </p:cNvGrpSpPr>
          <p:nvPr/>
        </p:nvGrpSpPr>
        <p:grpSpPr>
          <a:xfrm>
            <a:off x="2738092" y="3601174"/>
            <a:ext cx="1160215" cy="46673"/>
            <a:chOff x="3347349" y="1886381"/>
            <a:chExt cx="4139500" cy="927146"/>
          </a:xfrm>
        </p:grpSpPr>
        <p:sp>
          <p:nvSpPr>
            <p:cNvPr id="15" name="Freeform 14"/>
            <p:cNvSpPr/>
            <p:nvPr/>
          </p:nvSpPr>
          <p:spPr>
            <a:xfrm>
              <a:off x="3347349" y="188638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16" name="Freeform 15"/>
            <p:cNvSpPr/>
            <p:nvPr/>
          </p:nvSpPr>
          <p:spPr>
            <a:xfrm flipV="1">
              <a:off x="3347349" y="235400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sp>
        <p:nvSpPr>
          <p:cNvPr id="18" name="Slide Number Placeholder 17"/>
          <p:cNvSpPr>
            <a:spLocks noGrp="1"/>
          </p:cNvSpPr>
          <p:nvPr>
            <p:ph type="sldNum" sz="quarter" idx="12"/>
          </p:nvPr>
        </p:nvSpPr>
        <p:spPr/>
        <p:txBody>
          <a:bodyPr/>
          <a:lstStyle/>
          <a:p>
            <a:fld id="{ECBDF364-9888-4885-B079-C9E93844F28F}" type="slidenum">
              <a:rPr lang="en-US" smtClean="0"/>
              <a:t>6</a:t>
            </a:fld>
            <a:endParaRPr lang="en-US"/>
          </a:p>
        </p:txBody>
      </p:sp>
      <p:sp>
        <p:nvSpPr>
          <p:cNvPr id="19" name="Rectangle 2"/>
          <p:cNvSpPr txBox="1">
            <a:spLocks noChangeArrowheads="1"/>
          </p:cNvSpPr>
          <p:nvPr/>
        </p:nvSpPr>
        <p:spPr>
          <a:xfrm>
            <a:off x="84437" y="25439"/>
            <a:ext cx="9220912"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a:solidFill>
                  <a:schemeClr val="tx1">
                    <a:lumMod val="50000"/>
                    <a:lumOff val="50000"/>
                  </a:schemeClr>
                </a:solidFill>
                <a:latin typeface="+mn-lt"/>
              </a:rPr>
              <a:t>NACA high-speed test data: Transonic Lift Slope - </a:t>
            </a:r>
            <a:r>
              <a:rPr lang="en-US" sz="2600" i="1" kern="0">
                <a:solidFill>
                  <a:schemeClr val="tx1">
                    <a:lumMod val="50000"/>
                    <a:lumOff val="50000"/>
                  </a:schemeClr>
                </a:solidFill>
                <a:latin typeface="+mn-lt"/>
              </a:rPr>
              <a:t>Interpreted</a:t>
            </a:r>
            <a:endParaRPr lang="en-US" sz="2600" b="0" i="1" kern="0">
              <a:solidFill>
                <a:schemeClr val="tx1">
                  <a:lumMod val="50000"/>
                  <a:lumOff val="50000"/>
                </a:schemeClr>
              </a:solidFill>
              <a:latin typeface="+mn-lt"/>
            </a:endParaRPr>
          </a:p>
        </p:txBody>
      </p:sp>
      <p:sp>
        <p:nvSpPr>
          <p:cNvPr id="24" name="Text Placeholder 2"/>
          <p:cNvSpPr txBox="1">
            <a:spLocks/>
          </p:cNvSpPr>
          <p:nvPr/>
        </p:nvSpPr>
        <p:spPr>
          <a:xfrm>
            <a:off x="3099304" y="4669714"/>
            <a:ext cx="5076202" cy="316485"/>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lIns="45720" tIns="9144" rIns="0" bIns="9144" rtlCol="0" anchor="b"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000">
                <a:solidFill>
                  <a:schemeClr val="bg1"/>
                </a:solidFill>
              </a:rPr>
              <a:t>Blended interpretation with theoretical bounds</a:t>
            </a:r>
          </a:p>
        </p:txBody>
      </p:sp>
      <p:sp>
        <p:nvSpPr>
          <p:cNvPr id="3" name="Rectangle 2"/>
          <p:cNvSpPr/>
          <p:nvPr/>
        </p:nvSpPr>
        <p:spPr>
          <a:xfrm>
            <a:off x="8175505" y="457201"/>
            <a:ext cx="2088234" cy="78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582783" y="5026979"/>
            <a:ext cx="1160215" cy="123557"/>
          </a:xfrm>
          <a:custGeom>
            <a:avLst/>
            <a:gdLst>
              <a:gd name="connsiteX0" fmla="*/ 23 w 757283"/>
              <a:gd name="connsiteY0" fmla="*/ 92870 h 185740"/>
              <a:gd name="connsiteX1" fmla="*/ 388166 w 757283"/>
              <a:gd name="connsiteY1" fmla="*/ 1 h 185740"/>
              <a:gd name="connsiteX2" fmla="*/ 757260 w 757283"/>
              <a:gd name="connsiteY2" fmla="*/ 90489 h 185740"/>
              <a:gd name="connsiteX3" fmla="*/ 371498 w 757283"/>
              <a:gd name="connsiteY3" fmla="*/ 185739 h 185740"/>
              <a:gd name="connsiteX4" fmla="*/ 23 w 757283"/>
              <a:gd name="connsiteY4" fmla="*/ 92870 h 185740"/>
              <a:gd name="connsiteX0" fmla="*/ 23 w 757283"/>
              <a:gd name="connsiteY0" fmla="*/ 92870 h 185740"/>
              <a:gd name="connsiteX1" fmla="*/ 388166 w 757283"/>
              <a:gd name="connsiteY1" fmla="*/ 1 h 185740"/>
              <a:gd name="connsiteX2" fmla="*/ 757260 w 757283"/>
              <a:gd name="connsiteY2" fmla="*/ 90489 h 185740"/>
              <a:gd name="connsiteX3" fmla="*/ 371498 w 757283"/>
              <a:gd name="connsiteY3" fmla="*/ 185739 h 185740"/>
              <a:gd name="connsiteX4" fmla="*/ 23 w 757283"/>
              <a:gd name="connsiteY4" fmla="*/ 92870 h 185740"/>
              <a:gd name="connsiteX0" fmla="*/ 23 w 757260"/>
              <a:gd name="connsiteY0" fmla="*/ 92871 h 185741"/>
              <a:gd name="connsiteX1" fmla="*/ 388166 w 757260"/>
              <a:gd name="connsiteY1" fmla="*/ 2 h 185741"/>
              <a:gd name="connsiteX2" fmla="*/ 757260 w 757260"/>
              <a:gd name="connsiteY2" fmla="*/ 90490 h 185741"/>
              <a:gd name="connsiteX3" fmla="*/ 371498 w 757260"/>
              <a:gd name="connsiteY3" fmla="*/ 185740 h 185741"/>
              <a:gd name="connsiteX4" fmla="*/ 23 w 757260"/>
              <a:gd name="connsiteY4" fmla="*/ 92871 h 185741"/>
              <a:gd name="connsiteX0" fmla="*/ 23 w 757260"/>
              <a:gd name="connsiteY0" fmla="*/ 92871 h 185741"/>
              <a:gd name="connsiteX1" fmla="*/ 388166 w 757260"/>
              <a:gd name="connsiteY1" fmla="*/ 2 h 185741"/>
              <a:gd name="connsiteX2" fmla="*/ 757260 w 757260"/>
              <a:gd name="connsiteY2" fmla="*/ 90490 h 185741"/>
              <a:gd name="connsiteX3" fmla="*/ 371498 w 757260"/>
              <a:gd name="connsiteY3" fmla="*/ 185740 h 185741"/>
              <a:gd name="connsiteX4" fmla="*/ 23 w 757260"/>
              <a:gd name="connsiteY4" fmla="*/ 92871 h 185741"/>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2 h 185743"/>
              <a:gd name="connsiteX1" fmla="*/ 388143 w 757237"/>
              <a:gd name="connsiteY1" fmla="*/ 3 h 185743"/>
              <a:gd name="connsiteX2" fmla="*/ 757237 w 757237"/>
              <a:gd name="connsiteY2" fmla="*/ 90491 h 185743"/>
              <a:gd name="connsiteX3" fmla="*/ 371475 w 757237"/>
              <a:gd name="connsiteY3" fmla="*/ 185741 h 185743"/>
              <a:gd name="connsiteX4" fmla="*/ 0 w 757237"/>
              <a:gd name="connsiteY4" fmla="*/ 92872 h 185743"/>
              <a:gd name="connsiteX0" fmla="*/ 0 w 757237"/>
              <a:gd name="connsiteY0" fmla="*/ 92872 h 185743"/>
              <a:gd name="connsiteX1" fmla="*/ 388143 w 757237"/>
              <a:gd name="connsiteY1" fmla="*/ 3 h 185743"/>
              <a:gd name="connsiteX2" fmla="*/ 757237 w 757237"/>
              <a:gd name="connsiteY2" fmla="*/ 90491 h 185743"/>
              <a:gd name="connsiteX3" fmla="*/ 371475 w 757237"/>
              <a:gd name="connsiteY3" fmla="*/ 185741 h 185743"/>
              <a:gd name="connsiteX4" fmla="*/ 0 w 757237"/>
              <a:gd name="connsiteY4" fmla="*/ 92872 h 18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85743">
                <a:moveTo>
                  <a:pt x="0" y="92872"/>
                </a:moveTo>
                <a:cubicBezTo>
                  <a:pt x="102792" y="26198"/>
                  <a:pt x="261937" y="400"/>
                  <a:pt x="388143" y="3"/>
                </a:cubicBezTo>
                <a:cubicBezTo>
                  <a:pt x="514349" y="-394"/>
                  <a:pt x="652859" y="30960"/>
                  <a:pt x="757237" y="90491"/>
                </a:cubicBezTo>
                <a:cubicBezTo>
                  <a:pt x="659209" y="147641"/>
                  <a:pt x="498078" y="185344"/>
                  <a:pt x="371475" y="185741"/>
                </a:cubicBezTo>
                <a:cubicBezTo>
                  <a:pt x="244872" y="186138"/>
                  <a:pt x="68660" y="138115"/>
                  <a:pt x="0" y="92872"/>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8582340" y="4062226"/>
            <a:ext cx="1160215" cy="36576"/>
          </a:xfrm>
          <a:custGeom>
            <a:avLst/>
            <a:gdLst>
              <a:gd name="connsiteX0" fmla="*/ 23 w 757283"/>
              <a:gd name="connsiteY0" fmla="*/ 92870 h 185740"/>
              <a:gd name="connsiteX1" fmla="*/ 388166 w 757283"/>
              <a:gd name="connsiteY1" fmla="*/ 1 h 185740"/>
              <a:gd name="connsiteX2" fmla="*/ 757260 w 757283"/>
              <a:gd name="connsiteY2" fmla="*/ 90489 h 185740"/>
              <a:gd name="connsiteX3" fmla="*/ 371498 w 757283"/>
              <a:gd name="connsiteY3" fmla="*/ 185739 h 185740"/>
              <a:gd name="connsiteX4" fmla="*/ 23 w 757283"/>
              <a:gd name="connsiteY4" fmla="*/ 92870 h 185740"/>
              <a:gd name="connsiteX0" fmla="*/ 23 w 757283"/>
              <a:gd name="connsiteY0" fmla="*/ 92870 h 185740"/>
              <a:gd name="connsiteX1" fmla="*/ 388166 w 757283"/>
              <a:gd name="connsiteY1" fmla="*/ 1 h 185740"/>
              <a:gd name="connsiteX2" fmla="*/ 757260 w 757283"/>
              <a:gd name="connsiteY2" fmla="*/ 90489 h 185740"/>
              <a:gd name="connsiteX3" fmla="*/ 371498 w 757283"/>
              <a:gd name="connsiteY3" fmla="*/ 185739 h 185740"/>
              <a:gd name="connsiteX4" fmla="*/ 23 w 757283"/>
              <a:gd name="connsiteY4" fmla="*/ 92870 h 185740"/>
              <a:gd name="connsiteX0" fmla="*/ 23 w 757260"/>
              <a:gd name="connsiteY0" fmla="*/ 92871 h 185741"/>
              <a:gd name="connsiteX1" fmla="*/ 388166 w 757260"/>
              <a:gd name="connsiteY1" fmla="*/ 2 h 185741"/>
              <a:gd name="connsiteX2" fmla="*/ 757260 w 757260"/>
              <a:gd name="connsiteY2" fmla="*/ 90490 h 185741"/>
              <a:gd name="connsiteX3" fmla="*/ 371498 w 757260"/>
              <a:gd name="connsiteY3" fmla="*/ 185740 h 185741"/>
              <a:gd name="connsiteX4" fmla="*/ 23 w 757260"/>
              <a:gd name="connsiteY4" fmla="*/ 92871 h 185741"/>
              <a:gd name="connsiteX0" fmla="*/ 23 w 757260"/>
              <a:gd name="connsiteY0" fmla="*/ 92871 h 185741"/>
              <a:gd name="connsiteX1" fmla="*/ 388166 w 757260"/>
              <a:gd name="connsiteY1" fmla="*/ 2 h 185741"/>
              <a:gd name="connsiteX2" fmla="*/ 757260 w 757260"/>
              <a:gd name="connsiteY2" fmla="*/ 90490 h 185741"/>
              <a:gd name="connsiteX3" fmla="*/ 371498 w 757260"/>
              <a:gd name="connsiteY3" fmla="*/ 185740 h 185741"/>
              <a:gd name="connsiteX4" fmla="*/ 23 w 757260"/>
              <a:gd name="connsiteY4" fmla="*/ 92871 h 185741"/>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1 h 185742"/>
              <a:gd name="connsiteX1" fmla="*/ 388143 w 757237"/>
              <a:gd name="connsiteY1" fmla="*/ 2 h 185742"/>
              <a:gd name="connsiteX2" fmla="*/ 757237 w 757237"/>
              <a:gd name="connsiteY2" fmla="*/ 90490 h 185742"/>
              <a:gd name="connsiteX3" fmla="*/ 371475 w 757237"/>
              <a:gd name="connsiteY3" fmla="*/ 185740 h 185742"/>
              <a:gd name="connsiteX4" fmla="*/ 0 w 757237"/>
              <a:gd name="connsiteY4" fmla="*/ 92871 h 185742"/>
              <a:gd name="connsiteX0" fmla="*/ 0 w 757237"/>
              <a:gd name="connsiteY0" fmla="*/ 92872 h 185743"/>
              <a:gd name="connsiteX1" fmla="*/ 388143 w 757237"/>
              <a:gd name="connsiteY1" fmla="*/ 3 h 185743"/>
              <a:gd name="connsiteX2" fmla="*/ 757237 w 757237"/>
              <a:gd name="connsiteY2" fmla="*/ 90491 h 185743"/>
              <a:gd name="connsiteX3" fmla="*/ 371475 w 757237"/>
              <a:gd name="connsiteY3" fmla="*/ 185741 h 185743"/>
              <a:gd name="connsiteX4" fmla="*/ 0 w 757237"/>
              <a:gd name="connsiteY4" fmla="*/ 92872 h 185743"/>
              <a:gd name="connsiteX0" fmla="*/ 0 w 757237"/>
              <a:gd name="connsiteY0" fmla="*/ 92872 h 185743"/>
              <a:gd name="connsiteX1" fmla="*/ 388143 w 757237"/>
              <a:gd name="connsiteY1" fmla="*/ 3 h 185743"/>
              <a:gd name="connsiteX2" fmla="*/ 757237 w 757237"/>
              <a:gd name="connsiteY2" fmla="*/ 90491 h 185743"/>
              <a:gd name="connsiteX3" fmla="*/ 371475 w 757237"/>
              <a:gd name="connsiteY3" fmla="*/ 185741 h 185743"/>
              <a:gd name="connsiteX4" fmla="*/ 0 w 757237"/>
              <a:gd name="connsiteY4" fmla="*/ 92872 h 18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85743">
                <a:moveTo>
                  <a:pt x="0" y="92872"/>
                </a:moveTo>
                <a:cubicBezTo>
                  <a:pt x="102792" y="26198"/>
                  <a:pt x="261937" y="400"/>
                  <a:pt x="388143" y="3"/>
                </a:cubicBezTo>
                <a:cubicBezTo>
                  <a:pt x="514349" y="-394"/>
                  <a:pt x="652859" y="30960"/>
                  <a:pt x="757237" y="90491"/>
                </a:cubicBezTo>
                <a:cubicBezTo>
                  <a:pt x="659209" y="147641"/>
                  <a:pt x="498078" y="185344"/>
                  <a:pt x="371475" y="185741"/>
                </a:cubicBezTo>
                <a:cubicBezTo>
                  <a:pt x="244872" y="186138"/>
                  <a:pt x="68660" y="138115"/>
                  <a:pt x="0" y="92872"/>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527D35D-12A6-4196-92F8-B505F2E57E78}"/>
              </a:ext>
            </a:extLst>
          </p:cNvPr>
          <p:cNvGrpSpPr/>
          <p:nvPr/>
        </p:nvGrpSpPr>
        <p:grpSpPr>
          <a:xfrm>
            <a:off x="4282501" y="1685819"/>
            <a:ext cx="1508279" cy="1098376"/>
            <a:chOff x="4282501" y="1685819"/>
            <a:chExt cx="1508279" cy="1098376"/>
          </a:xfrm>
        </p:grpSpPr>
        <p:pic>
          <p:nvPicPr>
            <p:cNvPr id="22" name="Picture 1163" descr="C:\Users\Phil\a-wing\Ludwig Prandtl.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12000"/>
                      </a14:imgEffect>
                    </a14:imgLayer>
                  </a14:imgProps>
                </a:ext>
                <a:ext uri="{28A0092B-C50C-407E-A947-70E740481C1C}">
                  <a14:useLocalDpi xmlns:a14="http://schemas.microsoft.com/office/drawing/2010/main" val="0"/>
                </a:ext>
              </a:extLst>
            </a:blip>
            <a:srcRect l="2080" r="2080" b="4659"/>
            <a:stretch/>
          </p:blipFill>
          <p:spPr bwMode="auto">
            <a:xfrm flipH="1">
              <a:off x="4282501" y="1685819"/>
              <a:ext cx="741529" cy="96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30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4783" t="8173" r="41012" b="50256"/>
            <a:stretch/>
          </p:blipFill>
          <p:spPr>
            <a:xfrm flipH="1">
              <a:off x="5030887" y="1688743"/>
              <a:ext cx="759893" cy="969264"/>
            </a:xfrm>
            <a:prstGeom prst="rect">
              <a:avLst/>
            </a:prstGeom>
          </p:spPr>
        </p:pic>
        <p:sp>
          <p:nvSpPr>
            <p:cNvPr id="20" name="TextBox 19"/>
            <p:cNvSpPr txBox="1"/>
            <p:nvPr/>
          </p:nvSpPr>
          <p:spPr>
            <a:xfrm>
              <a:off x="5066518" y="2658007"/>
              <a:ext cx="684997" cy="12618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9144" tIns="9144" rIns="9144" bIns="9144" rtlCol="0">
              <a:spAutoFit/>
            </a:bodyPr>
            <a:lstStyle/>
            <a:p>
              <a:r>
                <a:rPr lang="en-US" sz="700"/>
                <a:t>    </a:t>
              </a:r>
              <a:r>
                <a:rPr lang="en-US" sz="600"/>
                <a:t>MaryEvans</a:t>
              </a:r>
              <a:r>
                <a:rPr lang="en-US" sz="700"/>
                <a:t>.com</a:t>
              </a:r>
            </a:p>
          </p:txBody>
        </p:sp>
      </p:grpSp>
      <p:sp>
        <p:nvSpPr>
          <p:cNvPr id="21" name="Arrow: Down 20">
            <a:extLst>
              <a:ext uri="{FF2B5EF4-FFF2-40B4-BE49-F238E27FC236}">
                <a16:creationId xmlns:a16="http://schemas.microsoft.com/office/drawing/2014/main" id="{050D6A42-C4F4-4373-ABBF-117C5A4F0BCD}"/>
              </a:ext>
            </a:extLst>
          </p:cNvPr>
          <p:cNvSpPr/>
          <p:nvPr/>
        </p:nvSpPr>
        <p:spPr>
          <a:xfrm rot="17638675">
            <a:off x="6003842" y="2018819"/>
            <a:ext cx="184316" cy="3239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83D23AA5-4ACE-4A98-8D09-CF67580CF3CF}"/>
              </a:ext>
            </a:extLst>
          </p:cNvPr>
          <p:cNvSpPr/>
          <p:nvPr/>
        </p:nvSpPr>
        <p:spPr>
          <a:xfrm rot="1881429">
            <a:off x="6662870" y="1970118"/>
            <a:ext cx="213428" cy="1525876"/>
          </a:xfrm>
          <a:prstGeom prst="downArrow">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0C1F7D2B-5F43-4E80-9F0A-C271DCC638B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707299975"/>
      </p:ext>
    </p:extLst>
  </p:cSld>
  <p:clrMapOvr>
    <a:masterClrMapping/>
  </p:clrMapOvr>
  <mc:AlternateContent xmlns:mc="http://schemas.openxmlformats.org/markup-compatibility/2006" xmlns:p14="http://schemas.microsoft.com/office/powerpoint/2010/main">
    <mc:Choice Requires="p14">
      <p:transition spd="slow" p14:dur="2000" advTm="32057"/>
    </mc:Choice>
    <mc:Fallback xmlns="">
      <p:transition spd="slow" advTm="3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4" grpId="0" animBg="1"/>
      <p:bldP spid="21"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clrChange>
              <a:clrFrom>
                <a:srgbClr val="FFFFFF"/>
              </a:clrFrom>
              <a:clrTo>
                <a:srgbClr val="FFFFFF">
                  <a:alpha val="0"/>
                </a:srgbClr>
              </a:clrTo>
            </a:clrChange>
          </a:blip>
          <a:srcRect l="508" t="48688" r="11420" b="482"/>
          <a:stretch/>
        </p:blipFill>
        <p:spPr>
          <a:xfrm>
            <a:off x="1932215" y="955949"/>
            <a:ext cx="7079087" cy="4821377"/>
          </a:xfrm>
          <a:prstGeom prst="rect">
            <a:avLst/>
          </a:prstGeom>
        </p:spPr>
      </p:pic>
      <p:sp>
        <p:nvSpPr>
          <p:cNvPr id="3" name="Title 1"/>
          <p:cNvSpPr>
            <a:spLocks noGrp="1"/>
          </p:cNvSpPr>
          <p:nvPr>
            <p:ph type="title"/>
          </p:nvPr>
        </p:nvSpPr>
        <p:spPr>
          <a:xfrm>
            <a:off x="114748" y="20459"/>
            <a:ext cx="9127727" cy="437745"/>
          </a:xfrm>
        </p:spPr>
        <p:txBody>
          <a:bodyPr>
            <a:noAutofit/>
          </a:bodyPr>
          <a:lstStyle/>
          <a:p>
            <a:pPr>
              <a:lnSpc>
                <a:spcPts val="3600"/>
              </a:lnSpc>
            </a:pPr>
            <a:r>
              <a:rPr lang="en-US" sz="2600" b="1">
                <a:solidFill>
                  <a:schemeClr val="tx1">
                    <a:lumMod val="50000"/>
                    <a:lumOff val="50000"/>
                  </a:schemeClr>
                </a:solidFill>
                <a:latin typeface="+mn-lt"/>
              </a:rPr>
              <a:t>Symmetric airfoil transonic drag rise </a:t>
            </a:r>
            <a:endParaRPr lang="en-US" sz="2600" b="1" i="1">
              <a:solidFill>
                <a:schemeClr val="tx1">
                  <a:lumMod val="50000"/>
                  <a:lumOff val="50000"/>
                </a:schemeClr>
              </a:solidFill>
              <a:latin typeface="+mn-lt"/>
            </a:endParaRPr>
          </a:p>
        </p:txBody>
      </p:sp>
      <p:grpSp>
        <p:nvGrpSpPr>
          <p:cNvPr id="37" name="Group 36"/>
          <p:cNvGrpSpPr>
            <a:grpSpLocks noChangeAspect="1"/>
          </p:cNvGrpSpPr>
          <p:nvPr/>
        </p:nvGrpSpPr>
        <p:grpSpPr>
          <a:xfrm>
            <a:off x="9006179" y="3093975"/>
            <a:ext cx="1160215" cy="255919"/>
            <a:chOff x="3347397" y="-9146"/>
            <a:chExt cx="4139500" cy="927147"/>
          </a:xfrm>
        </p:grpSpPr>
        <p:sp>
          <p:nvSpPr>
            <p:cNvPr id="38" name="Freeform 37"/>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39" name="Freeform 38"/>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40" name="Group 39"/>
          <p:cNvGrpSpPr>
            <a:grpSpLocks noChangeAspect="1"/>
          </p:cNvGrpSpPr>
          <p:nvPr/>
        </p:nvGrpSpPr>
        <p:grpSpPr>
          <a:xfrm>
            <a:off x="9006179" y="3385929"/>
            <a:ext cx="1160215" cy="190201"/>
            <a:chOff x="3347349" y="1214228"/>
            <a:chExt cx="4139500" cy="927146"/>
          </a:xfrm>
        </p:grpSpPr>
        <p:sp>
          <p:nvSpPr>
            <p:cNvPr id="41" name="Freeform 40"/>
            <p:cNvSpPr/>
            <p:nvPr/>
          </p:nvSpPr>
          <p:spPr>
            <a:xfrm>
              <a:off x="3347349" y="121422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42" name="Freeform 41"/>
            <p:cNvSpPr/>
            <p:nvPr/>
          </p:nvSpPr>
          <p:spPr>
            <a:xfrm flipV="1">
              <a:off x="3347349" y="168184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43" name="Group 42"/>
          <p:cNvGrpSpPr>
            <a:grpSpLocks noChangeAspect="1"/>
          </p:cNvGrpSpPr>
          <p:nvPr/>
        </p:nvGrpSpPr>
        <p:grpSpPr>
          <a:xfrm>
            <a:off x="9006179" y="3765389"/>
            <a:ext cx="1160215" cy="120967"/>
            <a:chOff x="3347349" y="1460788"/>
            <a:chExt cx="4139500" cy="927146"/>
          </a:xfrm>
        </p:grpSpPr>
        <p:sp>
          <p:nvSpPr>
            <p:cNvPr id="44" name="Freeform 43"/>
            <p:cNvSpPr/>
            <p:nvPr/>
          </p:nvSpPr>
          <p:spPr>
            <a:xfrm>
              <a:off x="3347349" y="146078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45" name="Freeform 44"/>
            <p:cNvSpPr/>
            <p:nvPr/>
          </p:nvSpPr>
          <p:spPr>
            <a:xfrm flipV="1">
              <a:off x="3347349" y="1928408"/>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46" name="Group 45"/>
          <p:cNvGrpSpPr>
            <a:grpSpLocks noChangeAspect="1"/>
          </p:cNvGrpSpPr>
          <p:nvPr/>
        </p:nvGrpSpPr>
        <p:grpSpPr>
          <a:xfrm>
            <a:off x="9006179" y="4129931"/>
            <a:ext cx="1160215" cy="83820"/>
            <a:chOff x="3347349" y="1673582"/>
            <a:chExt cx="4139500" cy="927146"/>
          </a:xfrm>
        </p:grpSpPr>
        <p:sp>
          <p:nvSpPr>
            <p:cNvPr id="47" name="Freeform 46"/>
            <p:cNvSpPr/>
            <p:nvPr/>
          </p:nvSpPr>
          <p:spPr>
            <a:xfrm>
              <a:off x="3347349" y="167358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48" name="Freeform 47"/>
            <p:cNvSpPr/>
            <p:nvPr/>
          </p:nvSpPr>
          <p:spPr>
            <a:xfrm flipV="1">
              <a:off x="3347349" y="2141202"/>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49" name="Group 48"/>
          <p:cNvGrpSpPr>
            <a:grpSpLocks noChangeAspect="1"/>
          </p:cNvGrpSpPr>
          <p:nvPr/>
        </p:nvGrpSpPr>
        <p:grpSpPr>
          <a:xfrm>
            <a:off x="9006177" y="4529807"/>
            <a:ext cx="1160215" cy="46673"/>
            <a:chOff x="3347349" y="1886381"/>
            <a:chExt cx="4139500" cy="927146"/>
          </a:xfrm>
        </p:grpSpPr>
        <p:sp>
          <p:nvSpPr>
            <p:cNvPr id="50" name="Freeform 49"/>
            <p:cNvSpPr/>
            <p:nvPr/>
          </p:nvSpPr>
          <p:spPr>
            <a:xfrm>
              <a:off x="3347349" y="188638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51" name="Freeform 50"/>
            <p:cNvSpPr/>
            <p:nvPr/>
          </p:nvSpPr>
          <p:spPr>
            <a:xfrm flipV="1">
              <a:off x="3347349" y="2354001"/>
              <a:ext cx="4139500" cy="459526"/>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52" name="Group 51"/>
          <p:cNvGrpSpPr>
            <a:grpSpLocks noChangeAspect="1"/>
          </p:cNvGrpSpPr>
          <p:nvPr/>
        </p:nvGrpSpPr>
        <p:grpSpPr>
          <a:xfrm>
            <a:off x="9006179" y="2798653"/>
            <a:ext cx="1160215" cy="353929"/>
            <a:chOff x="3347397" y="-9146"/>
            <a:chExt cx="4139500" cy="927147"/>
          </a:xfrm>
        </p:grpSpPr>
        <p:sp>
          <p:nvSpPr>
            <p:cNvPr id="53" name="Freeform 52"/>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54" name="Freeform 53"/>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55" name="Group 54"/>
          <p:cNvGrpSpPr>
            <a:grpSpLocks noChangeAspect="1"/>
          </p:cNvGrpSpPr>
          <p:nvPr/>
        </p:nvGrpSpPr>
        <p:grpSpPr>
          <a:xfrm>
            <a:off x="9006179" y="2278463"/>
            <a:ext cx="1160215" cy="448921"/>
            <a:chOff x="3347397" y="-9146"/>
            <a:chExt cx="4139500" cy="927147"/>
          </a:xfrm>
        </p:grpSpPr>
        <p:sp>
          <p:nvSpPr>
            <p:cNvPr id="56" name="Freeform 55"/>
            <p:cNvSpPr/>
            <p:nvPr/>
          </p:nvSpPr>
          <p:spPr>
            <a:xfrm>
              <a:off x="3347397" y="-914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57" name="Freeform 56"/>
            <p:cNvSpPr/>
            <p:nvPr/>
          </p:nvSpPr>
          <p:spPr>
            <a:xfrm flipV="1">
              <a:off x="3347397" y="458476"/>
              <a:ext cx="4139500" cy="459525"/>
            </a:xfrm>
            <a:custGeom>
              <a:avLst/>
              <a:gdLst>
                <a:gd name="connsiteX0" fmla="*/ 4135582 w 4135582"/>
                <a:gd name="connsiteY0" fmla="*/ 83127 h 90055"/>
                <a:gd name="connsiteX1" fmla="*/ 3609109 w 4135582"/>
                <a:gd name="connsiteY1" fmla="*/ 0 h 90055"/>
                <a:gd name="connsiteX2" fmla="*/ 0 w 4135582"/>
                <a:gd name="connsiteY2" fmla="*/ 90055 h 90055"/>
                <a:gd name="connsiteX0" fmla="*/ 4135582 w 4135582"/>
                <a:gd name="connsiteY0" fmla="*/ 0 h 6928"/>
                <a:gd name="connsiteX1" fmla="*/ 0 w 4135582"/>
                <a:gd name="connsiteY1" fmla="*/ 6928 h 6928"/>
                <a:gd name="connsiteX0" fmla="*/ 10000 w 10000"/>
                <a:gd name="connsiteY0" fmla="*/ 471617 h 481617"/>
                <a:gd name="connsiteX1" fmla="*/ 0 w 10000"/>
                <a:gd name="connsiteY1" fmla="*/ 481617 h 481617"/>
                <a:gd name="connsiteX0" fmla="*/ 10000 w 10000"/>
                <a:gd name="connsiteY0" fmla="*/ 498280 h 508280"/>
                <a:gd name="connsiteX1" fmla="*/ 0 w 10000"/>
                <a:gd name="connsiteY1" fmla="*/ 508280 h 508280"/>
                <a:gd name="connsiteX0" fmla="*/ 10000 w 10000"/>
                <a:gd name="connsiteY0" fmla="*/ 471617 h 481617"/>
                <a:gd name="connsiteX1" fmla="*/ 0 w 10000"/>
                <a:gd name="connsiteY1" fmla="*/ 481617 h 481617"/>
                <a:gd name="connsiteX0" fmla="*/ 10000 w 10000"/>
                <a:gd name="connsiteY0" fmla="*/ 611603 h 621603"/>
                <a:gd name="connsiteX1" fmla="*/ 0 w 10000"/>
                <a:gd name="connsiteY1" fmla="*/ 621603 h 621603"/>
                <a:gd name="connsiteX0" fmla="*/ 10026 w 10026"/>
                <a:gd name="connsiteY0" fmla="*/ 611603 h 621603"/>
                <a:gd name="connsiteX1" fmla="*/ 26 w 10026"/>
                <a:gd name="connsiteY1" fmla="*/ 621603 h 621603"/>
                <a:gd name="connsiteX0" fmla="*/ 10009 w 10009"/>
                <a:gd name="connsiteY0" fmla="*/ 611603 h 621603"/>
                <a:gd name="connsiteX1" fmla="*/ 9 w 10009"/>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11603 h 621603"/>
                <a:gd name="connsiteX1" fmla="*/ 0 w 10000"/>
                <a:gd name="connsiteY1" fmla="*/ 621603 h 621603"/>
                <a:gd name="connsiteX0" fmla="*/ 10000 w 10000"/>
                <a:gd name="connsiteY0" fmla="*/ 631602 h 641602"/>
                <a:gd name="connsiteX1" fmla="*/ 0 w 10000"/>
                <a:gd name="connsiteY1" fmla="*/ 641602 h 641602"/>
                <a:gd name="connsiteX0" fmla="*/ 5200 w 5200"/>
                <a:gd name="connsiteY0" fmla="*/ 631602 h 641602"/>
                <a:gd name="connsiteX1" fmla="*/ 418 w 5200"/>
                <a:gd name="connsiteY1" fmla="*/ 641602 h 641602"/>
                <a:gd name="connsiteX0" fmla="*/ 20163 w 20163"/>
                <a:gd name="connsiteY0" fmla="*/ 6286 h 6442"/>
                <a:gd name="connsiteX1" fmla="*/ 916 w 20163"/>
                <a:gd name="connsiteY1" fmla="*/ 6286 h 6442"/>
                <a:gd name="connsiteX2" fmla="*/ 10967 w 20163"/>
                <a:gd name="connsiteY2" fmla="*/ 6442 h 6442"/>
                <a:gd name="connsiteX0" fmla="*/ 11102 w 11102"/>
                <a:gd name="connsiteY0" fmla="*/ 9758 h 10000"/>
                <a:gd name="connsiteX1" fmla="*/ 1556 w 11102"/>
                <a:gd name="connsiteY1" fmla="*/ 9758 h 10000"/>
                <a:gd name="connsiteX2" fmla="*/ 6541 w 11102"/>
                <a:gd name="connsiteY2" fmla="*/ 10000 h 10000"/>
                <a:gd name="connsiteX0" fmla="*/ 9552 w 9552"/>
                <a:gd name="connsiteY0" fmla="*/ 10202 h 10444"/>
                <a:gd name="connsiteX1" fmla="*/ 6 w 9552"/>
                <a:gd name="connsiteY1" fmla="*/ 10202 h 10444"/>
                <a:gd name="connsiteX2" fmla="*/ 4991 w 9552"/>
                <a:gd name="connsiteY2" fmla="*/ 10444 h 10444"/>
                <a:gd name="connsiteX0" fmla="*/ 10000 w 10000"/>
                <a:gd name="connsiteY0" fmla="*/ 9768 h 10000"/>
                <a:gd name="connsiteX1" fmla="*/ 6 w 10000"/>
                <a:gd name="connsiteY1" fmla="*/ 9768 h 10000"/>
                <a:gd name="connsiteX2" fmla="*/ 5225 w 10000"/>
                <a:gd name="connsiteY2" fmla="*/ 10000 h 10000"/>
                <a:gd name="connsiteX0" fmla="*/ 10000 w 10000"/>
                <a:gd name="connsiteY0" fmla="*/ 13744 h 13744"/>
                <a:gd name="connsiteX1" fmla="*/ 6 w 10000"/>
                <a:gd name="connsiteY1" fmla="*/ 13744 h 13744"/>
                <a:gd name="connsiteX2" fmla="*/ 5242 w 10000"/>
                <a:gd name="connsiteY2" fmla="*/ 78 h 13744"/>
                <a:gd name="connsiteX0" fmla="*/ 10000 w 10076"/>
                <a:gd name="connsiteY0" fmla="*/ 9768 h 9884"/>
                <a:gd name="connsiteX1" fmla="*/ 6 w 10076"/>
                <a:gd name="connsiteY1" fmla="*/ 9768 h 9884"/>
                <a:gd name="connsiteX2" fmla="*/ 10076 w 10076"/>
                <a:gd name="connsiteY2" fmla="*/ 9884 h 9884"/>
                <a:gd name="connsiteX0" fmla="*/ 9925 w 10000"/>
                <a:gd name="connsiteY0" fmla="*/ 14960 h 15077"/>
                <a:gd name="connsiteX1" fmla="*/ 6 w 10000"/>
                <a:gd name="connsiteY1" fmla="*/ 14960 h 15077"/>
                <a:gd name="connsiteX2" fmla="*/ 10000 w 10000"/>
                <a:gd name="connsiteY2" fmla="*/ 15077 h 15077"/>
                <a:gd name="connsiteX0" fmla="*/ 9942 w 10017"/>
                <a:gd name="connsiteY0" fmla="*/ 14960 h 15077"/>
                <a:gd name="connsiteX1" fmla="*/ 23 w 10017"/>
                <a:gd name="connsiteY1" fmla="*/ 14960 h 15077"/>
                <a:gd name="connsiteX2" fmla="*/ 10017 w 10017"/>
                <a:gd name="connsiteY2" fmla="*/ 15077 h 15077"/>
                <a:gd name="connsiteX0" fmla="*/ 9919 w 9994"/>
                <a:gd name="connsiteY0" fmla="*/ 14960 h 15077"/>
                <a:gd name="connsiteX1" fmla="*/ 0 w 9994"/>
                <a:gd name="connsiteY1" fmla="*/ 14960 h 15077"/>
                <a:gd name="connsiteX2" fmla="*/ 9994 w 9994"/>
                <a:gd name="connsiteY2" fmla="*/ 15077 h 15077"/>
                <a:gd name="connsiteX0" fmla="*/ 9925 w 10000"/>
                <a:gd name="connsiteY0" fmla="*/ 9922 h 10000"/>
                <a:gd name="connsiteX1" fmla="*/ 0 w 10000"/>
                <a:gd name="connsiteY1" fmla="*/ 9922 h 10000"/>
                <a:gd name="connsiteX2" fmla="*/ 10000 w 10000"/>
                <a:gd name="connsiteY2" fmla="*/ 10000 h 10000"/>
                <a:gd name="connsiteX0" fmla="*/ 9925 w 10000"/>
                <a:gd name="connsiteY0" fmla="*/ 9922 h 10000"/>
                <a:gd name="connsiteX1" fmla="*/ 0 w 10000"/>
                <a:gd name="connsiteY1" fmla="*/ 9922 h 10000"/>
                <a:gd name="connsiteX2" fmla="*/ 10000 w 10000"/>
                <a:gd name="connsiteY2" fmla="*/ 10000 h 10000"/>
                <a:gd name="connsiteX0" fmla="*/ 9925 w 10042"/>
                <a:gd name="connsiteY0" fmla="*/ 9844 h 10000"/>
                <a:gd name="connsiteX1" fmla="*/ 0 w 10042"/>
                <a:gd name="connsiteY1" fmla="*/ 9844 h 10000"/>
                <a:gd name="connsiteX2" fmla="*/ 10042 w 10042"/>
                <a:gd name="connsiteY2" fmla="*/ 10000 h 10000"/>
                <a:gd name="connsiteX0" fmla="*/ 9925 w 10042"/>
                <a:gd name="connsiteY0" fmla="*/ 10155 h 10311"/>
                <a:gd name="connsiteX1" fmla="*/ 0 w 10042"/>
                <a:gd name="connsiteY1" fmla="*/ 10155 h 10311"/>
                <a:gd name="connsiteX2" fmla="*/ 10042 w 10042"/>
                <a:gd name="connsiteY2" fmla="*/ 10311 h 10311"/>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388 h 10544"/>
                <a:gd name="connsiteX1" fmla="*/ 0 w 10042"/>
                <a:gd name="connsiteY1" fmla="*/ 10388 h 10544"/>
                <a:gd name="connsiteX2" fmla="*/ 10042 w 10042"/>
                <a:gd name="connsiteY2" fmla="*/ 10544 h 10544"/>
                <a:gd name="connsiteX0" fmla="*/ 9925 w 10042"/>
                <a:gd name="connsiteY0" fmla="*/ 10155 h 10311"/>
                <a:gd name="connsiteX1" fmla="*/ 0 w 10042"/>
                <a:gd name="connsiteY1" fmla="*/ 10155 h 10311"/>
                <a:gd name="connsiteX2" fmla="*/ 10042 w 10042"/>
                <a:gd name="connsiteY2" fmla="*/ 10311 h 10311"/>
                <a:gd name="connsiteX0" fmla="*/ 9925 w 9926"/>
                <a:gd name="connsiteY0" fmla="*/ 10233 h 10311"/>
                <a:gd name="connsiteX1" fmla="*/ 0 w 9926"/>
                <a:gd name="connsiteY1" fmla="*/ 10233 h 10311"/>
                <a:gd name="connsiteX2" fmla="*/ 9926 w 9926"/>
                <a:gd name="connsiteY2" fmla="*/ 10311 h 10311"/>
                <a:gd name="connsiteX0" fmla="*/ 9999 w 9999"/>
                <a:gd name="connsiteY0" fmla="*/ 9849 h 10000"/>
                <a:gd name="connsiteX1" fmla="*/ 0 w 9999"/>
                <a:gd name="connsiteY1" fmla="*/ 9849 h 10000"/>
                <a:gd name="connsiteX2" fmla="*/ 9992 w 9999"/>
                <a:gd name="connsiteY2" fmla="*/ 10000 h 10000"/>
                <a:gd name="connsiteX0" fmla="*/ 10000 w 10000"/>
                <a:gd name="connsiteY0" fmla="*/ 10000 h 10000"/>
                <a:gd name="connsiteX1" fmla="*/ 0 w 10000"/>
                <a:gd name="connsiteY1" fmla="*/ 10000 h 10000"/>
                <a:gd name="connsiteX2" fmla="*/ 9976 w 10000"/>
                <a:gd name="connsiteY2" fmla="*/ 10000 h 10000"/>
              </a:gdLst>
              <a:ahLst/>
              <a:cxnLst>
                <a:cxn ang="0">
                  <a:pos x="connsiteX0" y="connsiteY0"/>
                </a:cxn>
                <a:cxn ang="0">
                  <a:pos x="connsiteX1" y="connsiteY1"/>
                </a:cxn>
                <a:cxn ang="0">
                  <a:pos x="connsiteX2" y="connsiteY2"/>
                </a:cxn>
              </a:cxnLst>
              <a:rect l="l" t="t" r="r" b="b"/>
              <a:pathLst>
                <a:path w="10000" h="10000">
                  <a:moveTo>
                    <a:pt x="10000" y="10000"/>
                  </a:moveTo>
                  <a:lnTo>
                    <a:pt x="0" y="10000"/>
                  </a:lnTo>
                  <a:cubicBezTo>
                    <a:pt x="10" y="4397"/>
                    <a:pt x="4343" y="0"/>
                    <a:pt x="9976" y="10000"/>
                  </a:cubicBezTo>
                </a:path>
              </a:pathLst>
            </a:cu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sp>
        <p:nvSpPr>
          <p:cNvPr id="25" name="Text Placeholder 2">
            <a:extLst>
              <a:ext uri="{FF2B5EF4-FFF2-40B4-BE49-F238E27FC236}">
                <a16:creationId xmlns:a16="http://schemas.microsoft.com/office/drawing/2014/main" id="{255F64D2-C2DB-455C-9058-7FD3984D6DE1}"/>
              </a:ext>
            </a:extLst>
          </p:cNvPr>
          <p:cNvSpPr txBox="1">
            <a:spLocks/>
          </p:cNvSpPr>
          <p:nvPr/>
        </p:nvSpPr>
        <p:spPr>
          <a:xfrm>
            <a:off x="2427797" y="5848595"/>
            <a:ext cx="7079087" cy="426476"/>
          </a:xfrm>
          <a:prstGeom prst="rect">
            <a:avLst/>
          </a:prstGeom>
          <a:solidFill>
            <a:schemeClr val="bg1">
              <a:lumMod val="50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000">
                <a:solidFill>
                  <a:schemeClr val="bg1"/>
                </a:solidFill>
              </a:rPr>
              <a:t>Pressure drag (c</a:t>
            </a:r>
            <a:r>
              <a:rPr lang="en-US" sz="2400" baseline="-25000">
                <a:solidFill>
                  <a:schemeClr val="bg1"/>
                </a:solidFill>
              </a:rPr>
              <a:t>dp</a:t>
            </a:r>
            <a:r>
              <a:rPr lang="en-US" sz="2000">
                <a:solidFill>
                  <a:schemeClr val="bg1"/>
                </a:solidFill>
              </a:rPr>
              <a:t>) is the excess over the friction drag (c</a:t>
            </a:r>
            <a:r>
              <a:rPr lang="en-US" sz="2400" baseline="-25000">
                <a:solidFill>
                  <a:schemeClr val="bg1"/>
                </a:solidFill>
              </a:rPr>
              <a:t>df</a:t>
            </a:r>
            <a:r>
              <a:rPr lang="en-US" sz="2000">
                <a:solidFill>
                  <a:schemeClr val="bg1"/>
                </a:solidFill>
              </a:rPr>
              <a:t>) ”floor”</a:t>
            </a:r>
          </a:p>
        </p:txBody>
      </p:sp>
      <p:sp>
        <p:nvSpPr>
          <p:cNvPr id="26" name="Right Arrow 46">
            <a:extLst>
              <a:ext uri="{FF2B5EF4-FFF2-40B4-BE49-F238E27FC236}">
                <a16:creationId xmlns:a16="http://schemas.microsoft.com/office/drawing/2014/main" id="{C76ECB54-4A42-496A-B33E-747BDF77E6AD}"/>
              </a:ext>
            </a:extLst>
          </p:cNvPr>
          <p:cNvSpPr/>
          <p:nvPr/>
        </p:nvSpPr>
        <p:spPr>
          <a:xfrm rot="16200000">
            <a:off x="4072190" y="4739923"/>
            <a:ext cx="395923" cy="200203"/>
          </a:xfrm>
          <a:prstGeom prst="rightArrow">
            <a:avLst/>
          </a:pr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46">
            <a:extLst>
              <a:ext uri="{FF2B5EF4-FFF2-40B4-BE49-F238E27FC236}">
                <a16:creationId xmlns:a16="http://schemas.microsoft.com/office/drawing/2014/main" id="{F5CD2168-D4E6-44AE-97DB-665DBACC301D}"/>
              </a:ext>
            </a:extLst>
          </p:cNvPr>
          <p:cNvSpPr/>
          <p:nvPr/>
        </p:nvSpPr>
        <p:spPr>
          <a:xfrm rot="16200000">
            <a:off x="3946175" y="4090761"/>
            <a:ext cx="647954" cy="200203"/>
          </a:xfrm>
          <a:prstGeom prst="rightArrow">
            <a:avLst/>
          </a:pr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6F17D40-972C-4877-BCB6-F019877752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47933300"/>
      </p:ext>
    </p:extLst>
  </p:cSld>
  <p:clrMapOvr>
    <a:masterClrMapping/>
  </p:clrMapOvr>
  <p:transition advTm="23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508422" y="1320195"/>
            <a:ext cx="6814419" cy="5004487"/>
          </a:xfrm>
          <a:prstGeom prst="ellipse">
            <a:avLst/>
          </a:prstGeom>
          <a:ln w="76200">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5561476" y="5250012"/>
            <a:ext cx="1301568" cy="1186122"/>
            <a:chOff x="2856565" y="5152768"/>
            <a:chExt cx="1301568" cy="1186122"/>
          </a:xfrm>
        </p:grpSpPr>
        <p:pic>
          <p:nvPicPr>
            <p:cNvPr id="27651" name="Picture 3"/>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23792"/>
            <a:stretch/>
          </p:blipFill>
          <p:spPr bwMode="auto">
            <a:xfrm rot="16200000" flipH="1">
              <a:off x="3115476" y="5372296"/>
              <a:ext cx="728917" cy="12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 name="Text Placeholder 2"/>
            <p:cNvSpPr txBox="1">
              <a:spLocks/>
            </p:cNvSpPr>
            <p:nvPr/>
          </p:nvSpPr>
          <p:spPr>
            <a:xfrm>
              <a:off x="2856565" y="5152768"/>
              <a:ext cx="1301568" cy="31998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Forebody</a:t>
              </a:r>
            </a:p>
          </p:txBody>
        </p:sp>
      </p:grpSp>
      <p:sp>
        <p:nvSpPr>
          <p:cNvPr id="72" name="TextBox 71">
            <a:extLst>
              <a:ext uri="{FF2B5EF4-FFF2-40B4-BE49-F238E27FC236}">
                <a16:creationId xmlns:a16="http://schemas.microsoft.com/office/drawing/2014/main" id="{B2A2F755-906B-41E2-8E89-0A07AB922F6A}"/>
              </a:ext>
            </a:extLst>
          </p:cNvPr>
          <p:cNvSpPr txBox="1"/>
          <p:nvPr/>
        </p:nvSpPr>
        <p:spPr>
          <a:xfrm>
            <a:off x="-63506" y="-35606"/>
            <a:ext cx="11007430" cy="584775"/>
          </a:xfrm>
          <a:prstGeom prst="rect">
            <a:avLst/>
          </a:prstGeom>
          <a:noFill/>
        </p:spPr>
        <p:txBody>
          <a:bodyPr wrap="square" rtlCol="0">
            <a:spAutoFit/>
          </a:bodyPr>
          <a:lstStyle/>
          <a:p>
            <a:r>
              <a:rPr lang="en-US" sz="3200" b="1">
                <a:solidFill>
                  <a:schemeClr val="tx1">
                    <a:lumMod val="50000"/>
                    <a:lumOff val="50000"/>
                  </a:schemeClr>
                </a:solidFill>
              </a:rPr>
              <a:t> Configuration Aerodynamics </a:t>
            </a:r>
            <a:r>
              <a:rPr lang="en-US" sz="2400" b="1">
                <a:solidFill>
                  <a:schemeClr val="tx1">
                    <a:lumMod val="50000"/>
                    <a:lumOff val="50000"/>
                  </a:schemeClr>
                </a:solidFill>
              </a:rPr>
              <a:t>– </a:t>
            </a:r>
            <a:r>
              <a:rPr lang="en-US" sz="2800" b="1" i="1">
                <a:solidFill>
                  <a:schemeClr val="tx1">
                    <a:lumMod val="50000"/>
                    <a:lumOff val="50000"/>
                  </a:schemeClr>
                </a:solidFill>
              </a:rPr>
              <a:t>Classical Methods Applied</a:t>
            </a:r>
          </a:p>
        </p:txBody>
      </p:sp>
      <p:grpSp>
        <p:nvGrpSpPr>
          <p:cNvPr id="11" name="Group 10"/>
          <p:cNvGrpSpPr/>
          <p:nvPr/>
        </p:nvGrpSpPr>
        <p:grpSpPr>
          <a:xfrm>
            <a:off x="4065119" y="781793"/>
            <a:ext cx="3482554" cy="1616936"/>
            <a:chOff x="2693519" y="781793"/>
            <a:chExt cx="3482554" cy="1616936"/>
          </a:xfrm>
        </p:grpSpPr>
        <p:sp>
          <p:nvSpPr>
            <p:cNvPr id="6" name="Text Placeholder 2"/>
            <p:cNvSpPr txBox="1">
              <a:spLocks/>
            </p:cNvSpPr>
            <p:nvPr/>
          </p:nvSpPr>
          <p:spPr>
            <a:xfrm>
              <a:off x="3657745" y="2054699"/>
              <a:ext cx="1537644" cy="34403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Theorists</a:t>
              </a:r>
            </a:p>
          </p:txBody>
        </p:sp>
        <p:pic>
          <p:nvPicPr>
            <p:cNvPr id="134" name="Picture 7" descr="Max Munk_.jpg"/>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2000"/>
                      </a14:imgEffect>
                    </a14:imgLayer>
                  </a14:imgProps>
                </a:ext>
              </a:extLst>
            </a:blip>
            <a:srcRect l="18690" t="3635" r="21695" b="33389"/>
            <a:stretch/>
          </p:blipFill>
          <p:spPr bwMode="auto">
            <a:xfrm>
              <a:off x="2693519" y="827697"/>
              <a:ext cx="878318" cy="1097280"/>
            </a:xfrm>
            <a:prstGeom prst="rect">
              <a:avLst/>
            </a:prstGeom>
            <a:noFill/>
            <a:ln w="9525">
              <a:noFill/>
              <a:miter lim="800000"/>
              <a:headEnd/>
              <a:tailEnd/>
            </a:ln>
          </p:spPr>
        </p:pic>
        <p:pic>
          <p:nvPicPr>
            <p:cNvPr id="140" name="Picture 1163" descr="C:\Users\Phil\a-wing\Ludwig Prandtl.JPG"/>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080" r="2080" b="4659"/>
            <a:stretch/>
          </p:blipFill>
          <p:spPr bwMode="auto">
            <a:xfrm flipH="1">
              <a:off x="4417850" y="781793"/>
              <a:ext cx="84207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26268" t="3835" r="19170" b="41319"/>
            <a:stretch/>
          </p:blipFill>
          <p:spPr>
            <a:xfrm>
              <a:off x="5302609" y="827697"/>
              <a:ext cx="873464" cy="1097280"/>
            </a:xfrm>
            <a:prstGeom prst="rect">
              <a:avLst/>
            </a:prstGeom>
          </p:spPr>
        </p:pic>
        <p:grpSp>
          <p:nvGrpSpPr>
            <p:cNvPr id="2" name="Group 1"/>
            <p:cNvGrpSpPr/>
            <p:nvPr/>
          </p:nvGrpSpPr>
          <p:grpSpPr>
            <a:xfrm>
              <a:off x="3531870" y="782218"/>
              <a:ext cx="844237" cy="1251240"/>
              <a:chOff x="2411730" y="816508"/>
              <a:chExt cx="844237" cy="1251240"/>
            </a:xfrm>
          </p:grpSpPr>
          <p:pic>
            <p:nvPicPr>
              <p:cNvPr id="35" name="Picture 34" descr="A person wearing a suit and glasses&#10;&#10;Description automatically generated">
                <a:extLst>
                  <a:ext uri="{FF2B5EF4-FFF2-40B4-BE49-F238E27FC236}">
                    <a16:creationId xmlns:a16="http://schemas.microsoft.com/office/drawing/2014/main" id="{8444E9B8-ACF1-4C52-8081-23C22537C1F4}"/>
                  </a:ext>
                </a:extLst>
              </p:cNvPr>
              <p:cNvPicPr>
                <a:picLocks noChangeAspect="1"/>
              </p:cNvPicPr>
              <p:nvPr/>
            </p:nvPicPr>
            <p:blipFill rotWithShape="1">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1381" r="22586" b="41793"/>
              <a:stretch/>
            </p:blipFill>
            <p:spPr>
              <a:xfrm>
                <a:off x="2491293" y="816508"/>
                <a:ext cx="759335" cy="1097280"/>
              </a:xfrm>
              <a:prstGeom prst="rect">
                <a:avLst/>
              </a:prstGeom>
            </p:spPr>
          </p:pic>
          <p:sp>
            <p:nvSpPr>
              <p:cNvPr id="36" name="Rectangle 35"/>
              <p:cNvSpPr/>
              <p:nvPr/>
            </p:nvSpPr>
            <p:spPr>
              <a:xfrm>
                <a:off x="2411730" y="1897380"/>
                <a:ext cx="844237" cy="170368"/>
              </a:xfrm>
              <a:prstGeom prst="rect">
                <a:avLst/>
              </a:prstGeom>
            </p:spPr>
            <p:txBody>
              <a:bodyPr wrap="square">
                <a:spAutoFit/>
              </a:bodyPr>
              <a:lstStyle/>
              <a:p>
                <a:pPr algn="r">
                  <a:lnSpc>
                    <a:spcPts val="600"/>
                  </a:lnSpc>
                </a:pPr>
                <a:r>
                  <a:rPr lang="en-US" sz="600">
                    <a:solidFill>
                      <a:schemeClr val="bg1">
                        <a:lumMod val="65000"/>
                      </a:schemeClr>
                    </a:solidFill>
                  </a:rPr>
                  <a:t>GettyImages.com</a:t>
                </a:r>
              </a:p>
            </p:txBody>
          </p:sp>
        </p:grpSp>
      </p:grpSp>
      <p:grpSp>
        <p:nvGrpSpPr>
          <p:cNvPr id="32" name="Group 31">
            <a:extLst>
              <a:ext uri="{FF2B5EF4-FFF2-40B4-BE49-F238E27FC236}">
                <a16:creationId xmlns:a16="http://schemas.microsoft.com/office/drawing/2014/main" id="{A421DE1F-31EC-4959-B473-E18CF32DBD4E}"/>
              </a:ext>
            </a:extLst>
          </p:cNvPr>
          <p:cNvGrpSpPr/>
          <p:nvPr/>
        </p:nvGrpSpPr>
        <p:grpSpPr>
          <a:xfrm>
            <a:off x="7837020" y="1311682"/>
            <a:ext cx="2045704" cy="869668"/>
            <a:chOff x="8055486" y="1324412"/>
            <a:chExt cx="2045704" cy="869668"/>
          </a:xfrm>
        </p:grpSpPr>
        <p:sp>
          <p:nvSpPr>
            <p:cNvPr id="232" name="Text Placeholder 2"/>
            <p:cNvSpPr txBox="1">
              <a:spLocks/>
            </p:cNvSpPr>
            <p:nvPr/>
          </p:nvSpPr>
          <p:spPr>
            <a:xfrm>
              <a:off x="8055486" y="1895330"/>
              <a:ext cx="2006737" cy="2987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Foil para. geom.</a:t>
              </a:r>
            </a:p>
          </p:txBody>
        </p:sp>
        <p:pic>
          <p:nvPicPr>
            <p:cNvPr id="15" name="Picture 14">
              <a:extLst>
                <a:ext uri="{FF2B5EF4-FFF2-40B4-BE49-F238E27FC236}">
                  <a16:creationId xmlns:a16="http://schemas.microsoft.com/office/drawing/2014/main" id="{0090003C-3603-45F1-859D-2DF41B92F86E}"/>
                </a:ext>
              </a:extLst>
            </p:cNvPr>
            <p:cNvPicPr>
              <a:picLocks noChangeAspect="1"/>
            </p:cNvPicPr>
            <p:nvPr/>
          </p:nvPicPr>
          <p:blipFill rotWithShape="1">
            <a:blip r:embed="rId14">
              <a:duotone>
                <a:schemeClr val="accent3">
                  <a:shade val="45000"/>
                  <a:satMod val="135000"/>
                </a:schemeClr>
                <a:prstClr val="white"/>
              </a:duotone>
            </a:blip>
            <a:srcRect l="9714" t="9655" r="-1" b="24060"/>
            <a:stretch/>
          </p:blipFill>
          <p:spPr>
            <a:xfrm>
              <a:off x="8055486" y="1324412"/>
              <a:ext cx="2045704" cy="563390"/>
            </a:xfrm>
            <a:prstGeom prst="rect">
              <a:avLst/>
            </a:prstGeom>
          </p:spPr>
        </p:pic>
      </p:grpSp>
      <p:grpSp>
        <p:nvGrpSpPr>
          <p:cNvPr id="3" name="Group 2"/>
          <p:cNvGrpSpPr/>
          <p:nvPr/>
        </p:nvGrpSpPr>
        <p:grpSpPr>
          <a:xfrm>
            <a:off x="1783496" y="1421700"/>
            <a:ext cx="2696226" cy="1261131"/>
            <a:chOff x="1783496" y="1421700"/>
            <a:chExt cx="2696226" cy="1261131"/>
          </a:xfrm>
        </p:grpSpPr>
        <p:sp>
          <p:nvSpPr>
            <p:cNvPr id="238" name="Text Placeholder 2"/>
            <p:cNvSpPr txBox="1">
              <a:spLocks/>
            </p:cNvSpPr>
            <p:nvPr/>
          </p:nvSpPr>
          <p:spPr>
            <a:xfrm>
              <a:off x="1783496" y="1875072"/>
              <a:ext cx="876992"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Apply</a:t>
              </a:r>
            </a:p>
          </p:txBody>
        </p:sp>
        <p:pic>
          <p:nvPicPr>
            <p:cNvPr id="18" name="Picture 17" descr="A picture containing knife&#10;&#10;Description automatically generated">
              <a:extLst>
                <a:ext uri="{FF2B5EF4-FFF2-40B4-BE49-F238E27FC236}">
                  <a16:creationId xmlns:a16="http://schemas.microsoft.com/office/drawing/2014/main" id="{43D9011D-A650-41BA-A092-696B70FE5C90}"/>
                </a:ext>
              </a:extLst>
            </p:cNvPr>
            <p:cNvPicPr>
              <a:picLocks noChangeAspect="1"/>
            </p:cNvPicPr>
            <p:nvPr/>
          </p:nvPicPr>
          <p:blipFill rotWithShape="1">
            <a:blip r:embed="rId15" cstate="hqprint">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498" t="19415" r="26412" b="14597"/>
            <a:stretch/>
          </p:blipFill>
          <p:spPr>
            <a:xfrm rot="212070" flipH="1">
              <a:off x="2456993" y="1421700"/>
              <a:ext cx="2022729" cy="1261131"/>
            </a:xfrm>
            <a:prstGeom prst="rect">
              <a:avLst/>
            </a:prstGeom>
          </p:spPr>
        </p:pic>
      </p:grpSp>
      <p:grpSp>
        <p:nvGrpSpPr>
          <p:cNvPr id="23" name="Group 22">
            <a:extLst>
              <a:ext uri="{FF2B5EF4-FFF2-40B4-BE49-F238E27FC236}">
                <a16:creationId xmlns:a16="http://schemas.microsoft.com/office/drawing/2014/main" id="{4B670711-5EAE-456F-AF6A-BE4FAEA6F4C7}"/>
              </a:ext>
            </a:extLst>
          </p:cNvPr>
          <p:cNvGrpSpPr/>
          <p:nvPr/>
        </p:nvGrpSpPr>
        <p:grpSpPr>
          <a:xfrm>
            <a:off x="3871471" y="4842727"/>
            <a:ext cx="1438965" cy="1593407"/>
            <a:chOff x="874688" y="3205149"/>
            <a:chExt cx="1438965" cy="1593407"/>
          </a:xfrm>
        </p:grpSpPr>
        <p:sp>
          <p:nvSpPr>
            <p:cNvPr id="42" name="Text Placeholder 2">
              <a:extLst>
                <a:ext uri="{FF2B5EF4-FFF2-40B4-BE49-F238E27FC236}">
                  <a16:creationId xmlns:a16="http://schemas.microsoft.com/office/drawing/2014/main" id="{B4040657-1FDF-42E9-BDF8-C5FD02DB59C9}"/>
                </a:ext>
              </a:extLst>
            </p:cNvPr>
            <p:cNvSpPr txBox="1">
              <a:spLocks/>
            </p:cNvSpPr>
            <p:nvPr/>
          </p:nvSpPr>
          <p:spPr>
            <a:xfrm>
              <a:off x="874688" y="3205149"/>
              <a:ext cx="1438965" cy="365126"/>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Emp. </a:t>
              </a:r>
              <a:r>
                <a:rPr lang="en-US" sz="2200" err="1">
                  <a:solidFill>
                    <a:schemeClr val="bg1">
                      <a:lumMod val="65000"/>
                    </a:schemeClr>
                  </a:solidFill>
                </a:rPr>
                <a:t>L’line</a:t>
              </a:r>
              <a:endParaRPr lang="en-US" sz="2200">
                <a:solidFill>
                  <a:schemeClr val="bg1">
                    <a:lumMod val="65000"/>
                  </a:schemeClr>
                </a:solidFill>
              </a:endParaRPr>
            </a:p>
          </p:txBody>
        </p:sp>
        <p:pic>
          <p:nvPicPr>
            <p:cNvPr id="46" name="Picture 45">
              <a:extLst>
                <a:ext uri="{FF2B5EF4-FFF2-40B4-BE49-F238E27FC236}">
                  <a16:creationId xmlns:a16="http://schemas.microsoft.com/office/drawing/2014/main" id="{13D093DC-F6AD-4B4E-A0F3-240DD0FACCAE}"/>
                </a:ext>
              </a:extLst>
            </p:cNvPr>
            <p:cNvPicPr>
              <a:picLocks noChangeAspect="1"/>
            </p:cNvPicPr>
            <p:nvPr/>
          </p:nvPicPr>
          <p:blipFill rotWithShape="1">
            <a:blip r:embed="rId17">
              <a:duotone>
                <a:schemeClr val="accent3">
                  <a:shade val="45000"/>
                  <a:satMod val="135000"/>
                </a:schemeClr>
                <a:prstClr val="white"/>
              </a:duotone>
            </a:blip>
            <a:srcRect l="33524" t="25794" r="45594" b="40976"/>
            <a:stretch/>
          </p:blipFill>
          <p:spPr>
            <a:xfrm>
              <a:off x="874688" y="3598226"/>
              <a:ext cx="1438965" cy="1200330"/>
            </a:xfrm>
            <a:prstGeom prst="rect">
              <a:avLst/>
            </a:prstGeom>
          </p:spPr>
        </p:pic>
      </p:grpSp>
      <p:grpSp>
        <p:nvGrpSpPr>
          <p:cNvPr id="30" name="Group 29">
            <a:extLst>
              <a:ext uri="{FF2B5EF4-FFF2-40B4-BE49-F238E27FC236}">
                <a16:creationId xmlns:a16="http://schemas.microsoft.com/office/drawing/2014/main" id="{DFB9DBE8-7F95-4FF6-948D-418C43174A0A}"/>
              </a:ext>
            </a:extLst>
          </p:cNvPr>
          <p:cNvGrpSpPr/>
          <p:nvPr/>
        </p:nvGrpSpPr>
        <p:grpSpPr>
          <a:xfrm>
            <a:off x="1203329" y="2439363"/>
            <a:ext cx="2244409" cy="1725953"/>
            <a:chOff x="385324" y="1582705"/>
            <a:chExt cx="2244409" cy="1725953"/>
          </a:xfrm>
        </p:grpSpPr>
        <p:grpSp>
          <p:nvGrpSpPr>
            <p:cNvPr id="28" name="Group 27">
              <a:extLst>
                <a:ext uri="{FF2B5EF4-FFF2-40B4-BE49-F238E27FC236}">
                  <a16:creationId xmlns:a16="http://schemas.microsoft.com/office/drawing/2014/main" id="{B0348667-19FA-43D7-BDFA-91909848AA8A}"/>
                </a:ext>
              </a:extLst>
            </p:cNvPr>
            <p:cNvGrpSpPr/>
            <p:nvPr/>
          </p:nvGrpSpPr>
          <p:grpSpPr>
            <a:xfrm>
              <a:off x="385324" y="1582705"/>
              <a:ext cx="2244409" cy="1725953"/>
              <a:chOff x="385324" y="1582705"/>
              <a:chExt cx="2244409" cy="1725953"/>
            </a:xfrm>
          </p:grpSpPr>
          <p:pic>
            <p:nvPicPr>
              <p:cNvPr id="19" name="Picture 18">
                <a:extLst>
                  <a:ext uri="{FF2B5EF4-FFF2-40B4-BE49-F238E27FC236}">
                    <a16:creationId xmlns:a16="http://schemas.microsoft.com/office/drawing/2014/main" id="{7489C650-1670-4B73-93BC-EC259383E4E9}"/>
                  </a:ext>
                </a:extLst>
              </p:cNvPr>
              <p:cNvPicPr>
                <a:picLocks noChangeAspect="1"/>
              </p:cNvPicPr>
              <p:nvPr/>
            </p:nvPicPr>
            <p:blipFill rotWithShape="1">
              <a:blip r:embed="rId18">
                <a:duotone>
                  <a:schemeClr val="accent3">
                    <a:shade val="45000"/>
                    <a:satMod val="135000"/>
                  </a:schemeClr>
                  <a:prstClr val="white"/>
                </a:duotone>
              </a:blip>
              <a:srcRect l="2213" t="40804" r="58317" b="27796"/>
              <a:stretch/>
            </p:blipFill>
            <p:spPr>
              <a:xfrm>
                <a:off x="385324" y="2596964"/>
                <a:ext cx="945796" cy="701667"/>
              </a:xfrm>
              <a:prstGeom prst="rect">
                <a:avLst/>
              </a:prstGeom>
            </p:spPr>
          </p:pic>
          <p:pic>
            <p:nvPicPr>
              <p:cNvPr id="53" name="Picture 52">
                <a:extLst>
                  <a:ext uri="{FF2B5EF4-FFF2-40B4-BE49-F238E27FC236}">
                    <a16:creationId xmlns:a16="http://schemas.microsoft.com/office/drawing/2014/main" id="{CD34761C-66B8-4341-902D-4DC4143C7AC8}"/>
                  </a:ext>
                </a:extLst>
              </p:cNvPr>
              <p:cNvPicPr>
                <a:picLocks noChangeAspect="1"/>
              </p:cNvPicPr>
              <p:nvPr/>
            </p:nvPicPr>
            <p:blipFill>
              <a:blip r:embed="rId19">
                <a:duotone>
                  <a:schemeClr val="accent3">
                    <a:shade val="45000"/>
                    <a:satMod val="135000"/>
                  </a:schemeClr>
                  <a:prstClr val="white"/>
                </a:duotone>
              </a:blip>
              <a:stretch>
                <a:fillRect/>
              </a:stretch>
            </p:blipFill>
            <p:spPr>
              <a:xfrm>
                <a:off x="765943" y="1582705"/>
                <a:ext cx="1863790" cy="1725953"/>
              </a:xfrm>
              <a:prstGeom prst="rect">
                <a:avLst/>
              </a:prstGeom>
            </p:spPr>
          </p:pic>
        </p:grpSp>
        <p:sp>
          <p:nvSpPr>
            <p:cNvPr id="54" name="Text Placeholder 2">
              <a:extLst>
                <a:ext uri="{FF2B5EF4-FFF2-40B4-BE49-F238E27FC236}">
                  <a16:creationId xmlns:a16="http://schemas.microsoft.com/office/drawing/2014/main" id="{02E2EED9-2F79-4708-A890-418E0CF2F977}"/>
                </a:ext>
              </a:extLst>
            </p:cNvPr>
            <p:cNvSpPr txBox="1">
              <a:spLocks/>
            </p:cNvSpPr>
            <p:nvPr/>
          </p:nvSpPr>
          <p:spPr>
            <a:xfrm>
              <a:off x="858395" y="1998830"/>
              <a:ext cx="1738946" cy="613971"/>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800"/>
                </a:lnSpc>
                <a:spcBef>
                  <a:spcPts val="0"/>
                </a:spcBef>
                <a:buNone/>
              </a:pPr>
              <a:r>
                <a:rPr lang="en-US" sz="2200">
                  <a:solidFill>
                    <a:schemeClr val="bg1">
                      <a:lumMod val="65000"/>
                    </a:schemeClr>
                  </a:solidFill>
                </a:rPr>
                <a:t>L. edge thrust</a:t>
              </a:r>
            </a:p>
            <a:p>
              <a:pPr marL="0" indent="0" algn="ctr">
                <a:lnSpc>
                  <a:spcPts val="1800"/>
                </a:lnSpc>
                <a:spcBef>
                  <a:spcPts val="0"/>
                </a:spcBef>
                <a:buNone/>
              </a:pPr>
              <a:r>
                <a:rPr lang="en-US" sz="2200">
                  <a:solidFill>
                    <a:schemeClr val="bg1">
                      <a:lumMod val="65000"/>
                    </a:schemeClr>
                  </a:solidFill>
                </a:rPr>
                <a:t>App. upwash</a:t>
              </a:r>
            </a:p>
          </p:txBody>
        </p:sp>
      </p:grpSp>
      <p:grpSp>
        <p:nvGrpSpPr>
          <p:cNvPr id="26" name="Group 25">
            <a:extLst>
              <a:ext uri="{FF2B5EF4-FFF2-40B4-BE49-F238E27FC236}">
                <a16:creationId xmlns:a16="http://schemas.microsoft.com/office/drawing/2014/main" id="{800F8F33-E2D9-4665-92E3-8E5B8E6CA405}"/>
              </a:ext>
            </a:extLst>
          </p:cNvPr>
          <p:cNvGrpSpPr/>
          <p:nvPr/>
        </p:nvGrpSpPr>
        <p:grpSpPr>
          <a:xfrm>
            <a:off x="8957305" y="4142936"/>
            <a:ext cx="1889823" cy="827593"/>
            <a:chOff x="7352564" y="4925201"/>
            <a:chExt cx="1889823" cy="827593"/>
          </a:xfrm>
        </p:grpSpPr>
        <p:pic>
          <p:nvPicPr>
            <p:cNvPr id="57" name="Picture 56">
              <a:extLst>
                <a:ext uri="{FF2B5EF4-FFF2-40B4-BE49-F238E27FC236}">
                  <a16:creationId xmlns:a16="http://schemas.microsoft.com/office/drawing/2014/main" id="{91C2780B-9CFD-4177-BF1D-435D11C59392}"/>
                </a:ext>
              </a:extLst>
            </p:cNvPr>
            <p:cNvPicPr>
              <a:picLocks noChangeAspect="1"/>
            </p:cNvPicPr>
            <p:nvPr/>
          </p:nvPicPr>
          <p:blipFill rotWithShape="1">
            <a:blip r:embed="rId20">
              <a:duotone>
                <a:schemeClr val="accent3">
                  <a:shade val="45000"/>
                  <a:satMod val="135000"/>
                </a:schemeClr>
                <a:prstClr val="white"/>
              </a:duotone>
            </a:blip>
            <a:srcRect l="40749" t="63882" r="13918"/>
            <a:stretch/>
          </p:blipFill>
          <p:spPr>
            <a:xfrm>
              <a:off x="7352564" y="4925201"/>
              <a:ext cx="1716870" cy="466759"/>
            </a:xfrm>
            <a:prstGeom prst="rect">
              <a:avLst/>
            </a:prstGeom>
          </p:spPr>
        </p:pic>
        <p:sp>
          <p:nvSpPr>
            <p:cNvPr id="58" name="Text Placeholder 2">
              <a:extLst>
                <a:ext uri="{FF2B5EF4-FFF2-40B4-BE49-F238E27FC236}">
                  <a16:creationId xmlns:a16="http://schemas.microsoft.com/office/drawing/2014/main" id="{9DF47429-E58D-4D71-A7CC-B2891BC7FDEF}"/>
                </a:ext>
              </a:extLst>
            </p:cNvPr>
            <p:cNvSpPr txBox="1">
              <a:spLocks/>
            </p:cNvSpPr>
            <p:nvPr/>
          </p:nvSpPr>
          <p:spPr>
            <a:xfrm>
              <a:off x="7697623" y="5429904"/>
              <a:ext cx="1544764" cy="32289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tx1">
                      <a:lumMod val="50000"/>
                      <a:lumOff val="50000"/>
                    </a:schemeClr>
                  </a:solidFill>
                </a:rPr>
                <a:t>Elliptic wing</a:t>
              </a:r>
            </a:p>
          </p:txBody>
        </p:sp>
      </p:grpSp>
      <p:grpSp>
        <p:nvGrpSpPr>
          <p:cNvPr id="27" name="Group 26">
            <a:extLst>
              <a:ext uri="{FF2B5EF4-FFF2-40B4-BE49-F238E27FC236}">
                <a16:creationId xmlns:a16="http://schemas.microsoft.com/office/drawing/2014/main" id="{333D19DB-C67D-425E-B86A-2605CD1022D5}"/>
              </a:ext>
            </a:extLst>
          </p:cNvPr>
          <p:cNvGrpSpPr/>
          <p:nvPr/>
        </p:nvGrpSpPr>
        <p:grpSpPr>
          <a:xfrm>
            <a:off x="1577074" y="4206176"/>
            <a:ext cx="2069420" cy="1491268"/>
            <a:chOff x="10140141" y="1407557"/>
            <a:chExt cx="2069420" cy="1491268"/>
          </a:xfrm>
        </p:grpSpPr>
        <p:pic>
          <p:nvPicPr>
            <p:cNvPr id="60" name="Picture 59">
              <a:extLst>
                <a:ext uri="{FF2B5EF4-FFF2-40B4-BE49-F238E27FC236}">
                  <a16:creationId xmlns:a16="http://schemas.microsoft.com/office/drawing/2014/main" id="{07A34A7C-9E8A-4683-9C56-8F0EBD7AF101}"/>
                </a:ext>
              </a:extLst>
            </p:cNvPr>
            <p:cNvPicPr>
              <a:picLocks noChangeAspect="1"/>
            </p:cNvPicPr>
            <p:nvPr/>
          </p:nvPicPr>
          <p:blipFill>
            <a:blip r:embed="rId21">
              <a:duotone>
                <a:schemeClr val="accent3">
                  <a:shade val="45000"/>
                  <a:satMod val="135000"/>
                </a:schemeClr>
                <a:prstClr val="white"/>
              </a:duotone>
            </a:blip>
            <a:stretch>
              <a:fillRect/>
            </a:stretch>
          </p:blipFill>
          <p:spPr>
            <a:xfrm>
              <a:off x="10550573" y="1407557"/>
              <a:ext cx="1658988" cy="1393030"/>
            </a:xfrm>
            <a:prstGeom prst="rect">
              <a:avLst/>
            </a:prstGeom>
          </p:spPr>
        </p:pic>
        <p:sp>
          <p:nvSpPr>
            <p:cNvPr id="61" name="Text Placeholder 2">
              <a:extLst>
                <a:ext uri="{FF2B5EF4-FFF2-40B4-BE49-F238E27FC236}">
                  <a16:creationId xmlns:a16="http://schemas.microsoft.com/office/drawing/2014/main" id="{59203DEA-7525-4400-9190-E06D74D46FE0}"/>
                </a:ext>
              </a:extLst>
            </p:cNvPr>
            <p:cNvSpPr txBox="1">
              <a:spLocks/>
            </p:cNvSpPr>
            <p:nvPr/>
          </p:nvSpPr>
          <p:spPr>
            <a:xfrm>
              <a:off x="10140141" y="2541446"/>
              <a:ext cx="995824" cy="35737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Sweep</a:t>
              </a:r>
            </a:p>
          </p:txBody>
        </p:sp>
      </p:grpSp>
      <p:grpSp>
        <p:nvGrpSpPr>
          <p:cNvPr id="37" name="Group 36">
            <a:extLst>
              <a:ext uri="{FF2B5EF4-FFF2-40B4-BE49-F238E27FC236}">
                <a16:creationId xmlns:a16="http://schemas.microsoft.com/office/drawing/2014/main" id="{6B54006D-B49A-4567-91FB-AD8D6744C578}"/>
              </a:ext>
            </a:extLst>
          </p:cNvPr>
          <p:cNvGrpSpPr/>
          <p:nvPr/>
        </p:nvGrpSpPr>
        <p:grpSpPr>
          <a:xfrm>
            <a:off x="8126705" y="2505075"/>
            <a:ext cx="2392272" cy="1419442"/>
            <a:chOff x="10115414" y="3464220"/>
            <a:chExt cx="2392272" cy="1419442"/>
          </a:xfrm>
        </p:grpSpPr>
        <p:pic>
          <p:nvPicPr>
            <p:cNvPr id="31" name="Picture 30">
              <a:extLst>
                <a:ext uri="{FF2B5EF4-FFF2-40B4-BE49-F238E27FC236}">
                  <a16:creationId xmlns:a16="http://schemas.microsoft.com/office/drawing/2014/main" id="{DEE9E899-96C8-48AB-8DB9-FEC586A6E7B6}"/>
                </a:ext>
              </a:extLst>
            </p:cNvPr>
            <p:cNvPicPr>
              <a:picLocks noChangeAspect="1"/>
            </p:cNvPicPr>
            <p:nvPr/>
          </p:nvPicPr>
          <p:blipFill rotWithShape="1">
            <a:blip r:embed="rId22">
              <a:duotone>
                <a:schemeClr val="accent3">
                  <a:shade val="45000"/>
                  <a:satMod val="135000"/>
                </a:schemeClr>
                <a:prstClr val="white"/>
              </a:duotone>
            </a:blip>
            <a:srcRect t="15318"/>
            <a:stretch/>
          </p:blipFill>
          <p:spPr>
            <a:xfrm>
              <a:off x="10115414" y="3464220"/>
              <a:ext cx="2392272" cy="1186482"/>
            </a:xfrm>
            <a:prstGeom prst="rect">
              <a:avLst/>
            </a:prstGeom>
          </p:spPr>
        </p:pic>
        <p:sp>
          <p:nvSpPr>
            <p:cNvPr id="70" name="Text Placeholder 2">
              <a:extLst>
                <a:ext uri="{FF2B5EF4-FFF2-40B4-BE49-F238E27FC236}">
                  <a16:creationId xmlns:a16="http://schemas.microsoft.com/office/drawing/2014/main" id="{857336A7-6EEF-48A6-AE36-0FB6B05D9AE9}"/>
                </a:ext>
              </a:extLst>
            </p:cNvPr>
            <p:cNvSpPr txBox="1">
              <a:spLocks/>
            </p:cNvSpPr>
            <p:nvPr/>
          </p:nvSpPr>
          <p:spPr>
            <a:xfrm>
              <a:off x="10265934" y="4559537"/>
              <a:ext cx="1741009" cy="324125"/>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a:solidFill>
                    <a:schemeClr val="bg1">
                      <a:lumMod val="65000"/>
                    </a:schemeClr>
                  </a:solidFill>
                </a:rPr>
                <a:t>Foil empirical</a:t>
              </a:r>
            </a:p>
          </p:txBody>
        </p:sp>
      </p:grpSp>
      <p:grpSp>
        <p:nvGrpSpPr>
          <p:cNvPr id="5" name="Group 4"/>
          <p:cNvGrpSpPr/>
          <p:nvPr/>
        </p:nvGrpSpPr>
        <p:grpSpPr>
          <a:xfrm>
            <a:off x="7054609" y="4606986"/>
            <a:ext cx="1942757" cy="1713261"/>
            <a:chOff x="7054609" y="4606986"/>
            <a:chExt cx="1942757" cy="1713261"/>
          </a:xfrm>
        </p:grpSpPr>
        <p:sp>
          <p:nvSpPr>
            <p:cNvPr id="48" name="Text Placeholder 2">
              <a:extLst>
                <a:ext uri="{FF2B5EF4-FFF2-40B4-BE49-F238E27FC236}">
                  <a16:creationId xmlns:a16="http://schemas.microsoft.com/office/drawing/2014/main" id="{FA384ED4-500A-4207-BCEF-6828327AC2C1}"/>
                </a:ext>
              </a:extLst>
            </p:cNvPr>
            <p:cNvSpPr txBox="1">
              <a:spLocks/>
            </p:cNvSpPr>
            <p:nvPr/>
          </p:nvSpPr>
          <p:spPr>
            <a:xfrm>
              <a:off x="7054609" y="5980835"/>
              <a:ext cx="1942757" cy="339412"/>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a:solidFill>
                    <a:schemeClr val="bg1">
                      <a:lumMod val="65000"/>
                    </a:schemeClr>
                  </a:solidFill>
                </a:rPr>
                <a:t>Wing empirical</a:t>
              </a:r>
            </a:p>
          </p:txBody>
        </p:sp>
        <p:pic>
          <p:nvPicPr>
            <p:cNvPr id="4" name="Picture 3"/>
            <p:cNvPicPr>
              <a:picLocks noChangeAspect="1"/>
            </p:cNvPicPr>
            <p:nvPr/>
          </p:nvPicPr>
          <p:blipFill rotWithShape="1">
            <a:blip r:embed="rId23">
              <a:duotone>
                <a:schemeClr val="accent3">
                  <a:shade val="45000"/>
                  <a:satMod val="135000"/>
                </a:schemeClr>
                <a:prstClr val="white"/>
              </a:duotone>
            </a:blip>
            <a:srcRect l="7634" t="11003" r="7088" b="6353"/>
            <a:stretch/>
          </p:blipFill>
          <p:spPr>
            <a:xfrm>
              <a:off x="7058841" y="4606986"/>
              <a:ext cx="1938525" cy="1367640"/>
            </a:xfrm>
            <a:prstGeom prst="rect">
              <a:avLst/>
            </a:prstGeom>
          </p:spPr>
        </p:pic>
      </p:grpSp>
      <p:sp>
        <p:nvSpPr>
          <p:cNvPr id="45" name="Right Arrow 44"/>
          <p:cNvSpPr/>
          <p:nvPr/>
        </p:nvSpPr>
        <p:spPr>
          <a:xfrm rot="15970752">
            <a:off x="9818024" y="5239021"/>
            <a:ext cx="702876" cy="34196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CF940D91-221F-4C29-9F1E-C41EA479EDFE}" type="slidenum">
              <a:rPr lang="en-US" smtClean="0"/>
              <a:t>8</a:t>
            </a:fld>
            <a:endParaRPr lang="en-US"/>
          </a:p>
        </p:txBody>
      </p:sp>
      <p:pic>
        <p:nvPicPr>
          <p:cNvPr id="8" name="Audio 7">
            <a:hlinkClick r:id="" action="ppaction://media"/>
            <a:extLst>
              <a:ext uri="{FF2B5EF4-FFF2-40B4-BE49-F238E27FC236}">
                <a16:creationId xmlns:a16="http://schemas.microsoft.com/office/drawing/2014/main" id="{4194E216-6E8D-44A7-AFB0-FDE295CEBD46}"/>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78415941"/>
      </p:ext>
    </p:extLst>
  </p:cSld>
  <p:clrMapOvr>
    <a:masterClrMapping/>
  </p:clrMapOvr>
  <mc:AlternateContent xmlns:mc="http://schemas.openxmlformats.org/markup-compatibility/2006" xmlns:p14="http://schemas.microsoft.com/office/powerpoint/2010/main">
    <mc:Choice Requires="p14">
      <p:transition spd="slow" p14:dur="2000" advTm="4942"/>
    </mc:Choice>
    <mc:Fallback xmlns="">
      <p:transition spd="slow" advTm="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049" y="0"/>
            <a:ext cx="9286875" cy="523208"/>
          </a:xfrm>
          <a:prstGeom prst="rect">
            <a:avLst/>
          </a:prstGeom>
          <a:noFill/>
        </p:spPr>
        <p:txBody>
          <a:bodyPr wrap="square" lIns="91429" tIns="45714" rIns="91429" bIns="45714" rtlCol="0">
            <a:spAutoFit/>
          </a:bodyPr>
          <a:lstStyle/>
          <a:p>
            <a:r>
              <a:rPr lang="en-US" sz="2800" b="1">
                <a:solidFill>
                  <a:schemeClr val="tx1">
                    <a:lumMod val="50000"/>
                    <a:lumOff val="50000"/>
                  </a:schemeClr>
                </a:solidFill>
              </a:rPr>
              <a:t>Prandtl’s elliptical wing: “Pure” lifting line over predicts lift</a:t>
            </a:r>
          </a:p>
        </p:txBody>
      </p:sp>
      <p:pic>
        <p:nvPicPr>
          <p:cNvPr id="44" name="Picture 1163" descr="C:\Users\Phil\a-wing\Ludwig Prandtl.JPG"/>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4700"/>
                    </a14:imgEffect>
                    <a14:imgEffect>
                      <a14:saturation sat="0"/>
                    </a14:imgEffect>
                    <a14:imgEffect>
                      <a14:brightnessContrast contrast="12000"/>
                    </a14:imgEffect>
                  </a14:imgLayer>
                </a14:imgProps>
              </a:ext>
              <a:ext uri="{28A0092B-C50C-407E-A947-70E740481C1C}">
                <a14:useLocalDpi xmlns:a14="http://schemas.microsoft.com/office/drawing/2010/main" val="0"/>
              </a:ext>
            </a:extLst>
          </a:blip>
          <a:srcRect l="2080" r="2080" b="2145"/>
          <a:stretch>
            <a:fillRect/>
          </a:stretch>
        </p:blipFill>
        <p:spPr bwMode="auto">
          <a:xfrm flipH="1">
            <a:off x="8147514" y="925875"/>
            <a:ext cx="1249849" cy="167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27"/>
          <p:cNvSpPr>
            <a:spLocks noGrp="1"/>
          </p:cNvSpPr>
          <p:nvPr>
            <p:ph type="sldNum" sz="quarter" idx="12"/>
          </p:nvPr>
        </p:nvSpPr>
        <p:spPr/>
        <p:txBody>
          <a:bodyPr/>
          <a:lstStyle/>
          <a:p>
            <a:fld id="{CF940D91-221F-4C29-9F1E-C41EA479EDFE}" type="slidenum">
              <a:rPr lang="en-US" smtClean="0"/>
              <a:t>9</a:t>
            </a:fld>
            <a:endParaRPr lang="en-US"/>
          </a:p>
        </p:txBody>
      </p:sp>
      <p:grpSp>
        <p:nvGrpSpPr>
          <p:cNvPr id="56" name="Group 55">
            <a:extLst>
              <a:ext uri="{FF2B5EF4-FFF2-40B4-BE49-F238E27FC236}">
                <a16:creationId xmlns:a16="http://schemas.microsoft.com/office/drawing/2014/main" id="{1675E7A1-4F85-4B8C-84EA-C52AD62688BC}"/>
              </a:ext>
            </a:extLst>
          </p:cNvPr>
          <p:cNvGrpSpPr/>
          <p:nvPr/>
        </p:nvGrpSpPr>
        <p:grpSpPr>
          <a:xfrm>
            <a:off x="1874670" y="1881107"/>
            <a:ext cx="6105525" cy="4460615"/>
            <a:chOff x="2699625" y="2043954"/>
            <a:chExt cx="6105525" cy="4460615"/>
          </a:xfrm>
        </p:grpSpPr>
        <p:pic>
          <p:nvPicPr>
            <p:cNvPr id="2" name="Picture 3"/>
            <p:cNvPicPr>
              <a:picLocks noChangeAspect="1" noChangeArrowheads="1"/>
            </p:cNvPicPr>
            <p:nvPr/>
          </p:nvPicPr>
          <p:blipFill rotWithShape="1">
            <a:blip r:embed="rId8" cstate="print">
              <a:clrChange>
                <a:clrFrom>
                  <a:srgbClr val="FFFFFF"/>
                </a:clrFrom>
                <a:clrTo>
                  <a:srgbClr val="FFFFFF">
                    <a:alpha val="0"/>
                  </a:srgbClr>
                </a:clrTo>
              </a:clrChange>
              <a:grayscl/>
            </a:blip>
            <a:srcRect t="6650"/>
            <a:stretch/>
          </p:blipFill>
          <p:spPr bwMode="auto">
            <a:xfrm>
              <a:off x="2699625" y="2043954"/>
              <a:ext cx="6105525" cy="4460615"/>
            </a:xfrm>
            <a:prstGeom prst="rect">
              <a:avLst/>
            </a:prstGeom>
            <a:noFill/>
            <a:ln w="19050">
              <a:noFill/>
              <a:miter lim="800000"/>
              <a:headEnd/>
              <a:tailEnd type="none" w="sm" len="lg"/>
            </a:ln>
            <a:effectLst/>
          </p:spPr>
        </p:pic>
        <p:sp>
          <p:nvSpPr>
            <p:cNvPr id="25" name="TextBox 24"/>
            <p:cNvSpPr txBox="1"/>
            <p:nvPr/>
          </p:nvSpPr>
          <p:spPr>
            <a:xfrm>
              <a:off x="3054483" y="2207944"/>
              <a:ext cx="192915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a:t>c</a:t>
              </a:r>
              <a:r>
                <a:rPr lang="en-US" baseline="-25000"/>
                <a:t>L</a:t>
              </a:r>
              <a:r>
                <a:rPr lang="en-US"/>
                <a:t>(A+2</a:t>
              </a:r>
              <a:r>
                <a:rPr lang="en-US">
                  <a:latin typeface="Symbol" pitchFamily="18" charset="2"/>
                </a:rPr>
                <a:t>h</a:t>
              </a:r>
              <a:r>
                <a:rPr lang="en-US"/>
                <a:t>)/( </a:t>
              </a:r>
              <a:r>
                <a:rPr lang="en-US">
                  <a:latin typeface="Symbol" pitchFamily="18" charset="2"/>
                </a:rPr>
                <a:t>2p</a:t>
              </a:r>
              <a:r>
                <a:rPr lang="en-US"/>
                <a:t>A</a:t>
              </a:r>
              <a:r>
                <a:rPr lang="en-US">
                  <a:latin typeface="Symbol" pitchFamily="18" charset="2"/>
                </a:rPr>
                <a:t>h</a:t>
              </a:r>
              <a:r>
                <a:rPr lang="en-US"/>
                <a:t>)</a:t>
              </a:r>
            </a:p>
          </p:txBody>
        </p:sp>
        <p:sp>
          <p:nvSpPr>
            <p:cNvPr id="26" name="TextBox 25"/>
            <p:cNvSpPr txBox="1"/>
            <p:nvPr/>
          </p:nvSpPr>
          <p:spPr>
            <a:xfrm>
              <a:off x="4693712" y="5765182"/>
              <a:ext cx="343631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a:t>Equivalent-plate Incidence, </a:t>
              </a:r>
              <a:r>
                <a:rPr lang="en-US">
                  <a:latin typeface="Symbol" pitchFamily="18" charset="2"/>
                </a:rPr>
                <a:t>(</a:t>
              </a:r>
              <a:r>
                <a:rPr lang="en-US" err="1">
                  <a:latin typeface="Symbol" pitchFamily="18" charset="2"/>
                </a:rPr>
                <a:t>a+z</a:t>
              </a:r>
              <a:r>
                <a:rPr lang="en-US">
                  <a:latin typeface="Symbol" pitchFamily="18" charset="2"/>
                </a:rPr>
                <a:t>)</a:t>
              </a:r>
              <a:r>
                <a:rPr lang="en-US" baseline="30000">
                  <a:latin typeface="Symbol" pitchFamily="18" charset="2"/>
                </a:rPr>
                <a:t>o</a:t>
              </a:r>
              <a:endParaRPr lang="en-US" baseline="30000"/>
            </a:p>
          </p:txBody>
        </p:sp>
        <p:sp>
          <p:nvSpPr>
            <p:cNvPr id="29" name="Rectangle 28">
              <a:extLst>
                <a:ext uri="{FF2B5EF4-FFF2-40B4-BE49-F238E27FC236}">
                  <a16:creationId xmlns:a16="http://schemas.microsoft.com/office/drawing/2014/main" id="{02C80CBD-B79E-46C4-8FCC-9DECA43416D4}"/>
                </a:ext>
              </a:extLst>
            </p:cNvPr>
            <p:cNvSpPr/>
            <p:nvPr/>
          </p:nvSpPr>
          <p:spPr>
            <a:xfrm>
              <a:off x="5732847" y="4456573"/>
              <a:ext cx="2720271" cy="59614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5F3DEC-3738-4398-8AC3-AEABE24CE703}"/>
                </a:ext>
              </a:extLst>
            </p:cNvPr>
            <p:cNvSpPr/>
            <p:nvPr/>
          </p:nvSpPr>
          <p:spPr>
            <a:xfrm>
              <a:off x="3129377" y="2754041"/>
              <a:ext cx="3180364" cy="64633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57F31B6-FAB9-4A13-9973-9B95542C1166}"/>
              </a:ext>
            </a:extLst>
          </p:cNvPr>
          <p:cNvGrpSpPr/>
          <p:nvPr/>
        </p:nvGrpSpPr>
        <p:grpSpPr>
          <a:xfrm>
            <a:off x="2446823" y="2629208"/>
            <a:ext cx="3039801" cy="893001"/>
            <a:chOff x="3103869" y="2954921"/>
            <a:chExt cx="3039801" cy="893001"/>
          </a:xfrm>
        </p:grpSpPr>
        <p:sp>
          <p:nvSpPr>
            <p:cNvPr id="47" name="Arrow: Down 46">
              <a:extLst>
                <a:ext uri="{FF2B5EF4-FFF2-40B4-BE49-F238E27FC236}">
                  <a16:creationId xmlns:a16="http://schemas.microsoft.com/office/drawing/2014/main" id="{D8EFBBED-CD6B-4B5D-BD06-D98E0D7666BD}"/>
                </a:ext>
              </a:extLst>
            </p:cNvPr>
            <p:cNvSpPr/>
            <p:nvPr/>
          </p:nvSpPr>
          <p:spPr>
            <a:xfrm rot="18828290">
              <a:off x="5889540" y="3593792"/>
              <a:ext cx="184316" cy="3239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03869" y="2954921"/>
              <a:ext cx="2720271"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a:t>Prandtl Theory</a:t>
              </a:r>
            </a:p>
            <a:p>
              <a:pPr algn="ctr"/>
              <a:r>
                <a:rPr lang="en-US"/>
                <a:t>c</a:t>
              </a:r>
              <a:r>
                <a:rPr lang="en-US" baseline="-25000"/>
                <a:t>L</a:t>
              </a:r>
              <a:r>
                <a:rPr lang="en-US"/>
                <a:t> = </a:t>
              </a:r>
              <a:r>
                <a:rPr lang="en-US">
                  <a:latin typeface="Symbol" pitchFamily="18" charset="2"/>
                </a:rPr>
                <a:t>2ph (a+z) </a:t>
              </a:r>
              <a:r>
                <a:rPr lang="en-US"/>
                <a:t>A /(A+2</a:t>
              </a:r>
              <a:r>
                <a:rPr lang="en-US">
                  <a:latin typeface="Symbol" pitchFamily="18" charset="2"/>
                </a:rPr>
                <a:t>h</a:t>
              </a:r>
              <a:r>
                <a:rPr lang="en-US"/>
                <a:t>)</a:t>
              </a:r>
            </a:p>
          </p:txBody>
        </p:sp>
      </p:grpSp>
      <p:sp>
        <p:nvSpPr>
          <p:cNvPr id="41" name="TextBox 40"/>
          <p:cNvSpPr txBox="1"/>
          <p:nvPr/>
        </p:nvSpPr>
        <p:spPr>
          <a:xfrm>
            <a:off x="5837981" y="4203795"/>
            <a:ext cx="4451748" cy="667299"/>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pPr algn="ctr">
              <a:lnSpc>
                <a:spcPts val="2200"/>
              </a:lnSpc>
            </a:pPr>
            <a:r>
              <a:rPr lang="en-US" sz="2400">
                <a:solidFill>
                  <a:schemeClr val="bg1"/>
                </a:solidFill>
              </a:rPr>
              <a:t>Evaluating both lift &amp; downwash at quarter-chord overpredicts lift </a:t>
            </a:r>
            <a:endParaRPr lang="en-US" sz="2400" baseline="30000">
              <a:solidFill>
                <a:schemeClr val="bg1"/>
              </a:solidFill>
            </a:endParaRPr>
          </a:p>
        </p:txBody>
      </p:sp>
      <p:sp>
        <p:nvSpPr>
          <p:cNvPr id="21" name="TextBox 20"/>
          <p:cNvSpPr txBox="1"/>
          <p:nvPr/>
        </p:nvSpPr>
        <p:spPr>
          <a:xfrm>
            <a:off x="2863663" y="3352669"/>
            <a:ext cx="1702710" cy="338554"/>
          </a:xfrm>
          <a:prstGeom prst="rect">
            <a:avLst/>
          </a:prstGeom>
          <a:solidFill>
            <a:schemeClr val="bg1"/>
          </a:solidFill>
          <a:effectLst/>
        </p:spPr>
        <p:txBody>
          <a:bodyPr wrap="none" rtlCol="0">
            <a:spAutoFit/>
          </a:bodyPr>
          <a:lstStyle/>
          <a:p>
            <a:r>
              <a:rPr lang="en-US" sz="1600">
                <a:latin typeface="Symbol" pitchFamily="18" charset="2"/>
              </a:rPr>
              <a:t>h </a:t>
            </a:r>
            <a:r>
              <a:rPr lang="en-US" sz="1200">
                <a:latin typeface="Calibri"/>
              </a:rPr>
              <a:t>≡</a:t>
            </a:r>
            <a:r>
              <a:rPr lang="en-US" sz="1600">
                <a:latin typeface="Calibri"/>
              </a:rPr>
              <a:t> (dc</a:t>
            </a:r>
            <a:r>
              <a:rPr lang="en-US" sz="1600" i="1" baseline="-25000">
                <a:latin typeface="Times New Roman" pitchFamily="18" charset="0"/>
                <a:cs typeface="Times New Roman" pitchFamily="18" charset="0"/>
              </a:rPr>
              <a:t>l </a:t>
            </a:r>
            <a:r>
              <a:rPr lang="en-US" sz="1600">
                <a:latin typeface="Calibri"/>
              </a:rPr>
              <a:t>/d</a:t>
            </a:r>
            <a:r>
              <a:rPr lang="en-US" sz="1600">
                <a:latin typeface="Symbol" pitchFamily="18" charset="2"/>
              </a:rPr>
              <a:t>a</a:t>
            </a:r>
            <a:r>
              <a:rPr lang="en-US" sz="1600">
                <a:latin typeface="Calibri"/>
              </a:rPr>
              <a:t>) / (2</a:t>
            </a:r>
            <a:r>
              <a:rPr lang="en-US" sz="1600">
                <a:latin typeface="Symbol" pitchFamily="18" charset="2"/>
              </a:rPr>
              <a:t>p</a:t>
            </a:r>
            <a:r>
              <a:rPr lang="en-US" sz="1600">
                <a:latin typeface="Calibri"/>
              </a:rPr>
              <a:t>)</a:t>
            </a:r>
            <a:endParaRPr lang="en-US" sz="1600"/>
          </a:p>
        </p:txBody>
      </p:sp>
      <p:grpSp>
        <p:nvGrpSpPr>
          <p:cNvPr id="42" name="Group 41">
            <a:extLst>
              <a:ext uri="{FF2B5EF4-FFF2-40B4-BE49-F238E27FC236}">
                <a16:creationId xmlns:a16="http://schemas.microsoft.com/office/drawing/2014/main" id="{CAD4850A-F154-4CC5-A3F9-2997ACA00520}"/>
              </a:ext>
            </a:extLst>
          </p:cNvPr>
          <p:cNvGrpSpPr/>
          <p:nvPr/>
        </p:nvGrpSpPr>
        <p:grpSpPr>
          <a:xfrm>
            <a:off x="2178885" y="2314576"/>
            <a:ext cx="8699150" cy="3704789"/>
            <a:chOff x="2178885" y="2314576"/>
            <a:chExt cx="8699150" cy="3704789"/>
          </a:xfrm>
        </p:grpSpPr>
        <p:grpSp>
          <p:nvGrpSpPr>
            <p:cNvPr id="54" name="Group 53">
              <a:extLst>
                <a:ext uri="{FF2B5EF4-FFF2-40B4-BE49-F238E27FC236}">
                  <a16:creationId xmlns:a16="http://schemas.microsoft.com/office/drawing/2014/main" id="{9372E29A-0BC7-4248-B5DC-94FD2466A401}"/>
                </a:ext>
              </a:extLst>
            </p:cNvPr>
            <p:cNvGrpSpPr/>
            <p:nvPr/>
          </p:nvGrpSpPr>
          <p:grpSpPr>
            <a:xfrm>
              <a:off x="6868524" y="2886923"/>
              <a:ext cx="4009511" cy="632335"/>
              <a:chOff x="6729563" y="3663349"/>
              <a:chExt cx="4009511" cy="632335"/>
            </a:xfrm>
          </p:grpSpPr>
          <p:grpSp>
            <p:nvGrpSpPr>
              <p:cNvPr id="40" name="Group 39">
                <a:extLst>
                  <a:ext uri="{FF2B5EF4-FFF2-40B4-BE49-F238E27FC236}">
                    <a16:creationId xmlns:a16="http://schemas.microsoft.com/office/drawing/2014/main" id="{0DC345FC-932E-40BE-8D33-F0288B34FDEA}"/>
                  </a:ext>
                </a:extLst>
              </p:cNvPr>
              <p:cNvGrpSpPr/>
              <p:nvPr/>
            </p:nvGrpSpPr>
            <p:grpSpPr>
              <a:xfrm>
                <a:off x="6953059" y="3663349"/>
                <a:ext cx="3786015" cy="632335"/>
                <a:chOff x="9056819" y="3646218"/>
                <a:chExt cx="3786015" cy="632335"/>
              </a:xfrm>
            </p:grpSpPr>
            <p:sp>
              <p:nvSpPr>
                <p:cNvPr id="50" name="TextBox 49">
                  <a:extLst>
                    <a:ext uri="{FF2B5EF4-FFF2-40B4-BE49-F238E27FC236}">
                      <a16:creationId xmlns:a16="http://schemas.microsoft.com/office/drawing/2014/main" id="{0CAD063F-F312-4EB8-923A-2561683869DE}"/>
                    </a:ext>
                  </a:extLst>
                </p:cNvPr>
                <p:cNvSpPr txBox="1"/>
                <p:nvPr/>
              </p:nvSpPr>
              <p:spPr>
                <a:xfrm>
                  <a:off x="9056819" y="3749873"/>
                  <a:ext cx="734855" cy="369332"/>
                </a:xfrm>
                <a:prstGeom prst="rect">
                  <a:avLst/>
                </a:prstGeom>
                <a:solidFill>
                  <a:schemeClr val="bg1"/>
                </a:solidFill>
                <a:effectLst/>
              </p:spPr>
              <p:txBody>
                <a:bodyPr wrap="square" rtlCol="0">
                  <a:spAutoFit/>
                </a:bodyPr>
                <a:lstStyle/>
                <a:p>
                  <a:pPr algn="ctr"/>
                  <a:r>
                    <a:rPr lang="en-US"/>
                    <a:t>Data</a:t>
                  </a:r>
                </a:p>
              </p:txBody>
            </p:sp>
            <p:pic>
              <p:nvPicPr>
                <p:cNvPr id="43" name="Picture 3"/>
                <p:cNvPicPr>
                  <a:picLocks noChangeAspect="1" noChangeArrowheads="1"/>
                </p:cNvPicPr>
                <p:nvPr/>
              </p:nvPicPr>
              <p:blipFill rotWithShape="1">
                <a:blip r:embed="rId8" cstate="print">
                  <a:clrChange>
                    <a:clrFrom>
                      <a:srgbClr val="FFFFFF"/>
                    </a:clrFrom>
                    <a:clrTo>
                      <a:srgbClr val="FFFFFF">
                        <a:alpha val="0"/>
                      </a:srgbClr>
                    </a:clrTo>
                  </a:clrChange>
                  <a:grayscl/>
                  <a:lum bright="20000"/>
                </a:blip>
                <a:srcRect l="10118" t="22250" r="41428" b="65646"/>
                <a:stretch/>
              </p:blipFill>
              <p:spPr bwMode="auto">
                <a:xfrm>
                  <a:off x="9671166" y="3646218"/>
                  <a:ext cx="3171668" cy="632335"/>
                </a:xfrm>
                <a:prstGeom prst="rect">
                  <a:avLst/>
                </a:prstGeom>
                <a:noFill/>
                <a:ln w="19050">
                  <a:noFill/>
                  <a:miter lim="800000"/>
                  <a:headEnd/>
                  <a:tailEnd type="none" w="sm" len="lg"/>
                </a:ln>
                <a:effectLst>
                  <a:outerShdw blurRad="50800" dist="38100" dir="2700000" algn="tl" rotWithShape="0">
                    <a:prstClr val="black">
                      <a:alpha val="40000"/>
                    </a:prstClr>
                  </a:outerShdw>
                </a:effectLst>
              </p:spPr>
            </p:pic>
          </p:grpSp>
          <p:sp>
            <p:nvSpPr>
              <p:cNvPr id="51" name="Arrow: Down 50">
                <a:extLst>
                  <a:ext uri="{FF2B5EF4-FFF2-40B4-BE49-F238E27FC236}">
                    <a16:creationId xmlns:a16="http://schemas.microsoft.com/office/drawing/2014/main" id="{EA88C890-38FF-4F62-B5CC-A149B43F318F}"/>
                  </a:ext>
                </a:extLst>
              </p:cNvPr>
              <p:cNvSpPr/>
              <p:nvPr/>
            </p:nvSpPr>
            <p:spPr>
              <a:xfrm rot="7701389">
                <a:off x="6799377" y="3659370"/>
                <a:ext cx="184316" cy="3239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170EBF87-B001-4079-9BDF-788AA5F5A71F}"/>
                </a:ext>
              </a:extLst>
            </p:cNvPr>
            <p:cNvCxnSpPr>
              <a:cxnSpLocks/>
            </p:cNvCxnSpPr>
            <p:nvPr/>
          </p:nvCxnSpPr>
          <p:spPr>
            <a:xfrm flipV="1">
              <a:off x="2178885" y="2314576"/>
              <a:ext cx="5449278" cy="370478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A1B3A0D-DD5D-496D-8910-18E78FF18119}"/>
              </a:ext>
            </a:extLst>
          </p:cNvPr>
          <p:cNvPicPr>
            <a:picLocks noChangeAspect="1"/>
          </p:cNvPicPr>
          <p:nvPr/>
        </p:nvPicPr>
        <p:blipFill>
          <a:blip r:embed="rId9"/>
          <a:stretch>
            <a:fillRect/>
          </a:stretch>
        </p:blipFill>
        <p:spPr>
          <a:xfrm>
            <a:off x="3057103" y="989922"/>
            <a:ext cx="3436313" cy="1217343"/>
          </a:xfrm>
          <a:prstGeom prst="rect">
            <a:avLst/>
          </a:prstGeom>
        </p:spPr>
      </p:pic>
      <p:pic>
        <p:nvPicPr>
          <p:cNvPr id="46" name="Audio 45">
            <a:hlinkClick r:id="" action="ppaction://media"/>
            <a:extLst>
              <a:ext uri="{FF2B5EF4-FFF2-40B4-BE49-F238E27FC236}">
                <a16:creationId xmlns:a16="http://schemas.microsoft.com/office/drawing/2014/main" id="{0CD116A5-D0FB-4729-8C18-9619E90F61C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4289291734"/>
      </p:ext>
    </p:extLst>
  </p:cSld>
  <p:clrMapOvr>
    <a:masterClrMapping/>
  </p:clrMapOvr>
  <mc:AlternateContent xmlns:mc="http://schemas.openxmlformats.org/markup-compatibility/2006" xmlns:p14="http://schemas.microsoft.com/office/powerpoint/2010/main">
    <mc:Choice Requires="p14">
      <p:transition spd="slow" p14:dur="2000" advTm="29735"/>
    </mc:Choice>
    <mc:Fallback xmlns="">
      <p:transition spd="slow" advTm="29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6"/>
                </p:tgtEl>
              </p:cMediaNode>
            </p:audio>
          </p:childTnLst>
        </p:cTn>
      </p:par>
    </p:tnLst>
    <p:bldLst>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3|7.2|5|9|7|6.5|9.5|2.1|5.6|4.9"/>
</p:tagLst>
</file>

<file path=ppt/tags/tag10.xml><?xml version="1.0" encoding="utf-8"?>
<p:tagLst xmlns:a="http://schemas.openxmlformats.org/drawingml/2006/main" xmlns:r="http://schemas.openxmlformats.org/officeDocument/2006/relationships" xmlns:p="http://schemas.openxmlformats.org/presentationml/2006/main">
  <p:tag name="TIMING" val="|28.1|4.5|1.6|1|0.5|7.6|0.7|1.5|7.3"/>
</p:tagLst>
</file>

<file path=ppt/tags/tag11.xml><?xml version="1.0" encoding="utf-8"?>
<p:tagLst xmlns:a="http://schemas.openxmlformats.org/drawingml/2006/main" xmlns:r="http://schemas.openxmlformats.org/officeDocument/2006/relationships" xmlns:p="http://schemas.openxmlformats.org/presentationml/2006/main">
  <p:tag name="TIMING" val="|1.1|17.6|2.9|9.2|0.3|0.3"/>
</p:tagLst>
</file>

<file path=ppt/tags/tag12.xml><?xml version="1.0" encoding="utf-8"?>
<p:tagLst xmlns:a="http://schemas.openxmlformats.org/drawingml/2006/main" xmlns:r="http://schemas.openxmlformats.org/officeDocument/2006/relationships" xmlns:p="http://schemas.openxmlformats.org/presentationml/2006/main">
  <p:tag name="TIMING" val="|12.1|6.8|4.9|1.3|0.5"/>
</p:tagLst>
</file>

<file path=ppt/tags/tag13.xml><?xml version="1.0" encoding="utf-8"?>
<p:tagLst xmlns:a="http://schemas.openxmlformats.org/drawingml/2006/main" xmlns:r="http://schemas.openxmlformats.org/officeDocument/2006/relationships" xmlns:p="http://schemas.openxmlformats.org/presentationml/2006/main">
  <p:tag name="TIMING" val="|22.2|1.2|4.5|0.8|1.2|4|2.5|0.9|5.1|10.1"/>
</p:tagLst>
</file>

<file path=ppt/tags/tag14.xml><?xml version="1.0" encoding="utf-8"?>
<p:tagLst xmlns:a="http://schemas.openxmlformats.org/drawingml/2006/main" xmlns:r="http://schemas.openxmlformats.org/officeDocument/2006/relationships" xmlns:p="http://schemas.openxmlformats.org/presentationml/2006/main">
  <p:tag name="TIMING" val="|10.7|3.1|4.1|0.8|3.9|0.4|8.6|7.4|0.5"/>
</p:tagLst>
</file>

<file path=ppt/tags/tag15.xml><?xml version="1.0" encoding="utf-8"?>
<p:tagLst xmlns:a="http://schemas.openxmlformats.org/drawingml/2006/main" xmlns:r="http://schemas.openxmlformats.org/officeDocument/2006/relationships" xmlns:p="http://schemas.openxmlformats.org/presentationml/2006/main">
  <p:tag name="TIMING" val="|8.8|13.8|3.9|9.6|6.7|4|11.8|7.4"/>
</p:tagLst>
</file>

<file path=ppt/tags/tag16.xml><?xml version="1.0" encoding="utf-8"?>
<p:tagLst xmlns:a="http://schemas.openxmlformats.org/drawingml/2006/main" xmlns:r="http://schemas.openxmlformats.org/officeDocument/2006/relationships" xmlns:p="http://schemas.openxmlformats.org/presentationml/2006/main">
  <p:tag name="TIMING" val="|6|4.5|6.8|2.7|3.1|5.9|8.2"/>
</p:tagLst>
</file>

<file path=ppt/tags/tag17.xml><?xml version="1.0" encoding="utf-8"?>
<p:tagLst xmlns:a="http://schemas.openxmlformats.org/drawingml/2006/main" xmlns:r="http://schemas.openxmlformats.org/officeDocument/2006/relationships" xmlns:p="http://schemas.openxmlformats.org/presentationml/2006/main">
  <p:tag name="TIMING" val="|10.1|11.9|12.8|4.8|9.1|3.5|5.5"/>
</p:tagLst>
</file>

<file path=ppt/tags/tag18.xml><?xml version="1.0" encoding="utf-8"?>
<p:tagLst xmlns:a="http://schemas.openxmlformats.org/drawingml/2006/main" xmlns:r="http://schemas.openxmlformats.org/officeDocument/2006/relationships" xmlns:p="http://schemas.openxmlformats.org/presentationml/2006/main">
  <p:tag name="TIMING" val="|20|0.5|0.5"/>
</p:tagLst>
</file>

<file path=ppt/tags/tag19.xml><?xml version="1.0" encoding="utf-8"?>
<p:tagLst xmlns:a="http://schemas.openxmlformats.org/drawingml/2006/main" xmlns:r="http://schemas.openxmlformats.org/officeDocument/2006/relationships" xmlns:p="http://schemas.openxmlformats.org/presentationml/2006/main">
  <p:tag name="TIMING" val="|18.7|4.6|4.8|5"/>
</p:tagLst>
</file>

<file path=ppt/tags/tag2.xml><?xml version="1.0" encoding="utf-8"?>
<p:tagLst xmlns:a="http://schemas.openxmlformats.org/drawingml/2006/main" xmlns:r="http://schemas.openxmlformats.org/officeDocument/2006/relationships" xmlns:p="http://schemas.openxmlformats.org/presentationml/2006/main">
  <p:tag name="TIMING" val="|3.4"/>
</p:tagLst>
</file>

<file path=ppt/tags/tag20.xml><?xml version="1.0" encoding="utf-8"?>
<p:tagLst xmlns:a="http://schemas.openxmlformats.org/drawingml/2006/main" xmlns:r="http://schemas.openxmlformats.org/officeDocument/2006/relationships" xmlns:p="http://schemas.openxmlformats.org/presentationml/2006/main">
  <p:tag name="TIMING" val="|8.9|7.7|6.9|5.1|6.4"/>
</p:tagLst>
</file>

<file path=ppt/tags/tag21.xml><?xml version="1.0" encoding="utf-8"?>
<p:tagLst xmlns:a="http://schemas.openxmlformats.org/drawingml/2006/main" xmlns:r="http://schemas.openxmlformats.org/officeDocument/2006/relationships" xmlns:p="http://schemas.openxmlformats.org/presentationml/2006/main">
  <p:tag name="TIMING" val="|7.9|7.4|5.4|7.5|19.3|4.1"/>
</p:tagLst>
</file>

<file path=ppt/tags/tag22.xml><?xml version="1.0" encoding="utf-8"?>
<p:tagLst xmlns:a="http://schemas.openxmlformats.org/drawingml/2006/main" xmlns:r="http://schemas.openxmlformats.org/officeDocument/2006/relationships" xmlns:p="http://schemas.openxmlformats.org/presentationml/2006/main">
  <p:tag name="TIMING" val="|6.1|2.1"/>
</p:tagLst>
</file>

<file path=ppt/tags/tag23.xml><?xml version="1.0" encoding="utf-8"?>
<p:tagLst xmlns:a="http://schemas.openxmlformats.org/drawingml/2006/main" xmlns:r="http://schemas.openxmlformats.org/officeDocument/2006/relationships" xmlns:p="http://schemas.openxmlformats.org/presentationml/2006/main">
  <p:tag name="TIMING" val="|11.1|4.5|7|3|3.3|2.4|9.4|2.1"/>
</p:tagLst>
</file>

<file path=ppt/tags/tag24.xml><?xml version="1.0" encoding="utf-8"?>
<p:tagLst xmlns:a="http://schemas.openxmlformats.org/drawingml/2006/main" xmlns:r="http://schemas.openxmlformats.org/officeDocument/2006/relationships" xmlns:p="http://schemas.openxmlformats.org/presentationml/2006/main">
  <p:tag name="TIMING" val="|25|19.4|9.6|1.5"/>
</p:tagLst>
</file>

<file path=ppt/tags/tag25.xml><?xml version="1.0" encoding="utf-8"?>
<p:tagLst xmlns:a="http://schemas.openxmlformats.org/drawingml/2006/main" xmlns:r="http://schemas.openxmlformats.org/officeDocument/2006/relationships" xmlns:p="http://schemas.openxmlformats.org/presentationml/2006/main">
  <p:tag name="TIMING" val="|9.1|1.5|0.3|0.3|0.3|0.1|0.3|11.5|6.1"/>
</p:tagLst>
</file>

<file path=ppt/tags/tag26.xml><?xml version="1.0" encoding="utf-8"?>
<p:tagLst xmlns:a="http://schemas.openxmlformats.org/drawingml/2006/main" xmlns:r="http://schemas.openxmlformats.org/officeDocument/2006/relationships" xmlns:p="http://schemas.openxmlformats.org/presentationml/2006/main">
  <p:tag name="TIMING" val="|25.6|8.5|11.7|4.9|8.6|0.4"/>
</p:tagLst>
</file>

<file path=ppt/tags/tag27.xml><?xml version="1.0" encoding="utf-8"?>
<p:tagLst xmlns:a="http://schemas.openxmlformats.org/drawingml/2006/main" xmlns:r="http://schemas.openxmlformats.org/officeDocument/2006/relationships" xmlns:p="http://schemas.openxmlformats.org/presentationml/2006/main">
  <p:tag name="TIMING" val="|12.7|3.8"/>
</p:tagLst>
</file>

<file path=ppt/tags/tag28.xml><?xml version="1.0" encoding="utf-8"?>
<p:tagLst xmlns:a="http://schemas.openxmlformats.org/drawingml/2006/main" xmlns:r="http://schemas.openxmlformats.org/officeDocument/2006/relationships" xmlns:p="http://schemas.openxmlformats.org/presentationml/2006/main">
  <p:tag name="TIMING" val="|15.3|1"/>
</p:tagLst>
</file>

<file path=ppt/tags/tag29.xml><?xml version="1.0" encoding="utf-8"?>
<p:tagLst xmlns:a="http://schemas.openxmlformats.org/drawingml/2006/main" xmlns:r="http://schemas.openxmlformats.org/officeDocument/2006/relationships" xmlns:p="http://schemas.openxmlformats.org/presentationml/2006/main">
  <p:tag name="TIMING" val="|7.8|4.7|6.8|12.9|7.1|2.8|9.8|1.9"/>
</p:tagLst>
</file>

<file path=ppt/tags/tag3.xml><?xml version="1.0" encoding="utf-8"?>
<p:tagLst xmlns:a="http://schemas.openxmlformats.org/drawingml/2006/main" xmlns:r="http://schemas.openxmlformats.org/officeDocument/2006/relationships" xmlns:p="http://schemas.openxmlformats.org/presentationml/2006/main">
  <p:tag name="TIMING" val="|25.5|9.4|3|5.5|0.3|3|6.4|0.5"/>
</p:tagLst>
</file>

<file path=ppt/tags/tag30.xml><?xml version="1.0" encoding="utf-8"?>
<p:tagLst xmlns:a="http://schemas.openxmlformats.org/drawingml/2006/main" xmlns:r="http://schemas.openxmlformats.org/officeDocument/2006/relationships" xmlns:p="http://schemas.openxmlformats.org/presentationml/2006/main">
  <p:tag name="TIMING" val="|8.7|11.6|5.2|11.1|8.2|7.3|4.5"/>
</p:tagLst>
</file>

<file path=ppt/tags/tag31.xml><?xml version="1.0" encoding="utf-8"?>
<p:tagLst xmlns:a="http://schemas.openxmlformats.org/drawingml/2006/main" xmlns:r="http://schemas.openxmlformats.org/officeDocument/2006/relationships" xmlns:p="http://schemas.openxmlformats.org/presentationml/2006/main">
  <p:tag name="TIMING" val="|7.9|6.9|5.9|8.2|8.6|5.6|4.8|10.6"/>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21.2|0.4|0.4|6.5"/>
</p:tagLst>
</file>

<file path=ppt/tags/tag6.xml><?xml version="1.0" encoding="utf-8"?>
<p:tagLst xmlns:a="http://schemas.openxmlformats.org/drawingml/2006/main" xmlns:r="http://schemas.openxmlformats.org/officeDocument/2006/relationships" xmlns:p="http://schemas.openxmlformats.org/presentationml/2006/main">
  <p:tag name="TIMING" val="|13.1|3.1|10.6"/>
</p:tagLst>
</file>

<file path=ppt/tags/tag7.xml><?xml version="1.0" encoding="utf-8"?>
<p:tagLst xmlns:a="http://schemas.openxmlformats.org/drawingml/2006/main" xmlns:r="http://schemas.openxmlformats.org/officeDocument/2006/relationships" xmlns:p="http://schemas.openxmlformats.org/presentationml/2006/main">
  <p:tag name="TIMING" val="|5.9|3.3|16.8"/>
</p:tagLst>
</file>

<file path=ppt/tags/tag8.xml><?xml version="1.0" encoding="utf-8"?>
<p:tagLst xmlns:a="http://schemas.openxmlformats.org/drawingml/2006/main" xmlns:r="http://schemas.openxmlformats.org/officeDocument/2006/relationships" xmlns:p="http://schemas.openxmlformats.org/presentationml/2006/main">
  <p:tag name="TIMING" val="|5.2|9.7|13.2"/>
</p:tagLst>
</file>

<file path=ppt/tags/tag9.xml><?xml version="1.0" encoding="utf-8"?>
<p:tagLst xmlns:a="http://schemas.openxmlformats.org/drawingml/2006/main" xmlns:r="http://schemas.openxmlformats.org/officeDocument/2006/relationships" xmlns:p="http://schemas.openxmlformats.org/presentationml/2006/main">
  <p:tag name="TIMING" val="|27.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CB0EC61EADFC46A942DBA6FF6BB5E3" ma:contentTypeVersion="4" ma:contentTypeDescription="Create a new document." ma:contentTypeScope="" ma:versionID="f9d5d5aa4cec3fbade3da245acd0d231">
  <xsd:schema xmlns:xsd="http://www.w3.org/2001/XMLSchema" xmlns:xs="http://www.w3.org/2001/XMLSchema" xmlns:p="http://schemas.microsoft.com/office/2006/metadata/properties" xmlns:ns2="7d273bf9-4363-4ea2-852c-144e16bb9caf" xmlns:ns3="http://schemas.microsoft.com/sharepoint/v4" targetNamespace="http://schemas.microsoft.com/office/2006/metadata/properties" ma:root="true" ma:fieldsID="c15f1f22f9c77508b7ff18d729b220b4" ns2:_="" ns3:_="">
    <xsd:import namespace="7d273bf9-4363-4ea2-852c-144e16bb9caf"/>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73bf9-4363-4ea2-852c-144e16bb9ca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d273bf9-4363-4ea2-852c-144e16bb9caf">ENG8-204326302-5508</_dlc_DocId>
    <_dlc_DocIdUrl xmlns="7d273bf9-4363-4ea2-852c-144e16bb9caf">
      <Url>https://oursites.myngc.com/AS/Eng8/_layouts/15/DocIdRedir.aspx?ID=ENG8-204326302-5508</Url>
      <Description>ENG8-204326302-5508</Description>
    </_dlc_DocIdUrl>
  </documentManagement>
</p:properties>
</file>

<file path=customXml/itemProps1.xml><?xml version="1.0" encoding="utf-8"?>
<ds:datastoreItem xmlns:ds="http://schemas.openxmlformats.org/officeDocument/2006/customXml" ds:itemID="{EDED9253-7C32-4466-A85C-58777ECBE92D}">
  <ds:schemaRefs>
    <ds:schemaRef ds:uri="http://schemas.microsoft.com/sharepoint/v3/contenttype/forms"/>
  </ds:schemaRefs>
</ds:datastoreItem>
</file>

<file path=customXml/itemProps2.xml><?xml version="1.0" encoding="utf-8"?>
<ds:datastoreItem xmlns:ds="http://schemas.openxmlformats.org/officeDocument/2006/customXml" ds:itemID="{2DD351C7-166F-4D22-B35F-DECFE161FC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73bf9-4363-4ea2-852c-144e16bb9ca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4DA9D1-8B19-4558-B269-A3933930816C}">
  <ds:schemaRefs>
    <ds:schemaRef ds:uri="http://schemas.microsoft.com/sharepoint/events"/>
  </ds:schemaRefs>
</ds:datastoreItem>
</file>

<file path=customXml/itemProps4.xml><?xml version="1.0" encoding="utf-8"?>
<ds:datastoreItem xmlns:ds="http://schemas.openxmlformats.org/officeDocument/2006/customXml" ds:itemID="{A31E37C4-0C2C-4C01-9917-31BDDE0ED4BE}">
  <ds:schemaRefs>
    <ds:schemaRef ds:uri="http://schemas.microsoft.com/office/2006/documentManagement/types"/>
    <ds:schemaRef ds:uri="http://schemas.openxmlformats.org/package/2006/metadata/core-properties"/>
    <ds:schemaRef ds:uri="http://schemas.microsoft.com/sharepoint/v4"/>
    <ds:schemaRef ds:uri="http://schemas.microsoft.com/office/2006/metadata/properties"/>
    <ds:schemaRef ds:uri="http://www.w3.org/XML/1998/namespace"/>
    <ds:schemaRef ds:uri="http://purl.org/dc/elements/1.1/"/>
    <ds:schemaRef ds:uri="7d273bf9-4363-4ea2-852c-144e16bb9caf"/>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23915</TotalTime>
  <Words>6875</Words>
  <Application>Microsoft Office PowerPoint</Application>
  <PresentationFormat>Widescreen</PresentationFormat>
  <Paragraphs>648</Paragraphs>
  <Slides>46</Slides>
  <Notes>46</Notes>
  <HiddenSlides>4</HiddenSlides>
  <MMClips>45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Cambria Math</vt:lpstr>
      <vt:lpstr>Ink Free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Symmetric airfoil transonic drag rise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Empirical lifting-line method</vt:lpstr>
      <vt:lpstr>Empirical lifting-line validation:  Wing &amp; forebody lift distributions</vt:lpstr>
      <vt:lpstr>PowerPoint Presentation</vt:lpstr>
      <vt:lpstr>PowerPoint Presentation</vt:lpstr>
      <vt:lpstr>PowerPoint Presentation</vt:lpstr>
      <vt:lpstr>PowerPoint Presentation</vt:lpstr>
      <vt:lpstr>PowerPoint Presentation</vt:lpstr>
      <vt:lpstr>Effect of sweep on zero-lift drag ~ infinite swept wing</vt:lpstr>
      <vt:lpstr>Historic wind-tunnel test data – the swept wing </vt:lpstr>
      <vt:lpstr>PowerPoint Presentation</vt:lpstr>
      <vt:lpstr>Early implementations of wing sweep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Phil [US] (AS)</dc:creator>
  <cp:lastModifiedBy>Mary Ellen Barnes</cp:lastModifiedBy>
  <cp:revision>586</cp:revision>
  <cp:lastPrinted>2020-05-30T22:17:42Z</cp:lastPrinted>
  <dcterms:created xsi:type="dcterms:W3CDTF">2018-09-08T22:06:12Z</dcterms:created>
  <dcterms:modified xsi:type="dcterms:W3CDTF">2020-05-30T22:22:04Z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0x01010099CB0EC61EADFC46A942DBA6FF6BB5E3</vt:lpwstr>
  </property>
  <property fmtid="{D5CDD505-2E9C-101B-9397-08002B2CF9AE}" pid="3" name="db1f98847b414a48afdff26e6d25506c">
    <vt:lpwstr>United States (US)|f4f4ed40-0317-491b-9959-5ea628d96313</vt:lpwstr>
  </property>
  <property fmtid="{D5CDD505-2E9C-101B-9397-08002B2CF9AE}" pid="4" name="TaxCatchAll">
    <vt:lpwstr>1;#United States (US)|f4f4ed40-0317-491b-9959-5ea628d96313</vt:lpwstr>
  </property>
  <property fmtid="{D5CDD505-2E9C-101B-9397-08002B2CF9AE}" pid="5" name="_dlc_DocIdItemGuid">
    <vt:lpwstr>a0ef0712-35d5-4aa7-b5ca-f4cc0224aa5c</vt:lpwstr>
  </property>
  <property fmtid="{D5CDD505-2E9C-101B-9397-08002B2CF9AE}" pid="6" name="NGCENTOriginCountry">
    <vt:lpwstr>1;#United States (US)|f4f4ed40-0317-491b-9959-5ea628d96313</vt:lpwstr>
  </property>
</Properties>
</file>